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2"/>
  </p:notesMasterIdLst>
  <p:handoutMasterIdLst>
    <p:handoutMasterId r:id="rId43"/>
  </p:handoutMasterIdLst>
  <p:sldIdLst>
    <p:sldId id="256" r:id="rId2"/>
    <p:sldId id="396" r:id="rId3"/>
    <p:sldId id="377" r:id="rId4"/>
    <p:sldId id="394" r:id="rId5"/>
    <p:sldId id="380" r:id="rId6"/>
    <p:sldId id="381" r:id="rId7"/>
    <p:sldId id="383" r:id="rId8"/>
    <p:sldId id="382" r:id="rId9"/>
    <p:sldId id="387" r:id="rId10"/>
    <p:sldId id="379" r:id="rId11"/>
    <p:sldId id="378" r:id="rId12"/>
    <p:sldId id="384" r:id="rId13"/>
    <p:sldId id="386" r:id="rId14"/>
    <p:sldId id="385" r:id="rId15"/>
    <p:sldId id="388" r:id="rId16"/>
    <p:sldId id="389" r:id="rId17"/>
    <p:sldId id="392" r:id="rId18"/>
    <p:sldId id="390" r:id="rId19"/>
    <p:sldId id="397" r:id="rId20"/>
    <p:sldId id="398" r:id="rId21"/>
    <p:sldId id="399" r:id="rId22"/>
    <p:sldId id="400" r:id="rId23"/>
    <p:sldId id="401" r:id="rId24"/>
    <p:sldId id="402" r:id="rId25"/>
    <p:sldId id="403" r:id="rId26"/>
    <p:sldId id="404" r:id="rId27"/>
    <p:sldId id="405" r:id="rId28"/>
    <p:sldId id="406" r:id="rId29"/>
    <p:sldId id="407" r:id="rId30"/>
    <p:sldId id="408" r:id="rId31"/>
    <p:sldId id="409" r:id="rId32"/>
    <p:sldId id="410" r:id="rId33"/>
    <p:sldId id="411" r:id="rId34"/>
    <p:sldId id="412" r:id="rId35"/>
    <p:sldId id="413" r:id="rId36"/>
    <p:sldId id="414" r:id="rId37"/>
    <p:sldId id="415" r:id="rId38"/>
    <p:sldId id="416" r:id="rId39"/>
    <p:sldId id="417" r:id="rId40"/>
    <p:sldId id="418" r:id="rId4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BFF01"/>
    <a:srgbClr val="FFFF99"/>
    <a:srgbClr val="FF0066"/>
    <a:srgbClr val="FFCC00"/>
    <a:srgbClr val="0000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38" autoAdjust="0"/>
    <p:restoredTop sz="94660"/>
  </p:normalViewPr>
  <p:slideViewPr>
    <p:cSldViewPr>
      <p:cViewPr varScale="1">
        <p:scale>
          <a:sx n="70" d="100"/>
          <a:sy n="70" d="100"/>
        </p:scale>
        <p:origin x="1308"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279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latin typeface="Calibri" pitchFamily="34" charset="0"/>
              </a:defRPr>
            </a:lvl1pPr>
          </a:lstStyle>
          <a:p>
            <a:pPr>
              <a:defRPr/>
            </a:pPr>
            <a:endParaRPr lang="en-US"/>
          </a:p>
        </p:txBody>
      </p:sp>
      <p:sp>
        <p:nvSpPr>
          <p:cNvPr id="48131"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atin typeface="Calibri" pitchFamily="34" charset="0"/>
              </a:defRPr>
            </a:lvl1pPr>
          </a:lstStyle>
          <a:p>
            <a:pPr>
              <a:defRPr/>
            </a:pPr>
            <a:fld id="{DAD8606A-1CF8-45C1-9CF8-E14392EFC0E7}" type="datetime1">
              <a:rPr lang="en-AU"/>
              <a:pPr>
                <a:defRPr/>
              </a:pPr>
              <a:t>21/02/2017</a:t>
            </a:fld>
            <a:endParaRPr lang="en-US"/>
          </a:p>
        </p:txBody>
      </p:sp>
      <p:sp>
        <p:nvSpPr>
          <p:cNvPr id="48132"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latin typeface="Calibri" pitchFamily="34" charset="0"/>
              </a:defRPr>
            </a:lvl1pPr>
          </a:lstStyle>
          <a:p>
            <a:pPr>
              <a:defRPr/>
            </a:pPr>
            <a:endParaRPr lang="en-US"/>
          </a:p>
        </p:txBody>
      </p:sp>
      <p:sp>
        <p:nvSpPr>
          <p:cNvPr id="48133"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atin typeface="Calibri" pitchFamily="34" charset="0"/>
              </a:defRPr>
            </a:lvl1pPr>
          </a:lstStyle>
          <a:p>
            <a:pPr>
              <a:defRPr/>
            </a:pPr>
            <a:fld id="{161C7834-65F7-4A60-9CD4-2B3E2224323E}" type="slidenum">
              <a:rPr lang="en-US"/>
              <a:pPr>
                <a:defRPr/>
              </a:pPr>
              <a:t>‹#›</a:t>
            </a:fld>
            <a:endParaRPr lang="en-US"/>
          </a:p>
        </p:txBody>
      </p:sp>
    </p:spTree>
    <p:extLst>
      <p:ext uri="{BB962C8B-B14F-4D97-AF65-F5344CB8AC3E}">
        <p14:creationId xmlns:p14="http://schemas.microsoft.com/office/powerpoint/2010/main" val="1147446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99617AD2-1C04-480C-9B2E-26EE2A95402B}" type="datetime1">
              <a:rPr lang="en-AU"/>
              <a:pPr>
                <a:defRPr/>
              </a:pPr>
              <a:t>21/02/2017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1B3C28CE-BE37-4EE7-BD68-B3D73057015B}" type="slidenum">
              <a:rPr lang="en-AU"/>
              <a:pPr>
                <a:defRPr/>
              </a:pPr>
              <a:t>‹#›</a:t>
            </a:fld>
            <a:endParaRPr lang="en-AU"/>
          </a:p>
        </p:txBody>
      </p:sp>
    </p:spTree>
    <p:extLst>
      <p:ext uri="{BB962C8B-B14F-4D97-AF65-F5344CB8AC3E}">
        <p14:creationId xmlns:p14="http://schemas.microsoft.com/office/powerpoint/2010/main" val="27463298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Ý</a:t>
            </a:r>
            <a:r>
              <a:rPr lang="en-US" baseline="0" smtClean="0"/>
              <a:t> nghĩa cộng đồng được hệ thống cho điểm đánh giá thể hiện rất rõ. </a:t>
            </a:r>
          </a:p>
          <a:p>
            <a:r>
              <a:rPr lang="en-US" baseline="0" smtClean="0"/>
              <a:t>Nhờ vào hệ thống này, các phòng khám chất lượng dịch vụ kém, chuyên môn yếu sẽ dần bị loại bỏ khỏi hệ thống, giữ lại những địa điểm uy tín, chất lượng.</a:t>
            </a:r>
          </a:p>
          <a:p>
            <a:r>
              <a:rPr lang="en-US" baseline="0" smtClean="0"/>
              <a:t>Giúp người dân an tâm hơn trong quá trình khám và điều trị bệnh.</a:t>
            </a:r>
            <a:endParaRPr lang="en-US"/>
          </a:p>
        </p:txBody>
      </p:sp>
      <p:sp>
        <p:nvSpPr>
          <p:cNvPr id="4" name="Slide Number Placeholder 3"/>
          <p:cNvSpPr>
            <a:spLocks noGrp="1"/>
          </p:cNvSpPr>
          <p:nvPr>
            <p:ph type="sldNum" sz="quarter" idx="10"/>
          </p:nvPr>
        </p:nvSpPr>
        <p:spPr/>
        <p:txBody>
          <a:bodyPr/>
          <a:lstStyle/>
          <a:p>
            <a:fld id="{70FD1893-94DC-4CE4-BBEC-939B6FC9ECD8}" type="slidenum">
              <a:rPr lang="en-US" smtClean="0"/>
              <a:t>37</a:t>
            </a:fld>
            <a:endParaRPr lang="en-US"/>
          </a:p>
        </p:txBody>
      </p:sp>
    </p:spTree>
    <p:extLst>
      <p:ext uri="{BB962C8B-B14F-4D97-AF65-F5344CB8AC3E}">
        <p14:creationId xmlns:p14="http://schemas.microsoft.com/office/powerpoint/2010/main" val="1717415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FD1893-94DC-4CE4-BBEC-939B6FC9ECD8}" type="slidenum">
              <a:rPr lang="en-US" smtClean="0"/>
              <a:t>38</a:t>
            </a:fld>
            <a:endParaRPr lang="en-US"/>
          </a:p>
        </p:txBody>
      </p:sp>
    </p:spTree>
    <p:extLst>
      <p:ext uri="{BB962C8B-B14F-4D97-AF65-F5344CB8AC3E}">
        <p14:creationId xmlns:p14="http://schemas.microsoft.com/office/powerpoint/2010/main" val="633800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FD1893-94DC-4CE4-BBEC-939B6FC9ECD8}" type="slidenum">
              <a:rPr lang="en-US" smtClean="0"/>
              <a:t>39</a:t>
            </a:fld>
            <a:endParaRPr lang="en-US"/>
          </a:p>
        </p:txBody>
      </p:sp>
    </p:spTree>
    <p:extLst>
      <p:ext uri="{BB962C8B-B14F-4D97-AF65-F5344CB8AC3E}">
        <p14:creationId xmlns:p14="http://schemas.microsoft.com/office/powerpoint/2010/main" val="557637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FD1893-94DC-4CE4-BBEC-939B6FC9ECD8}" type="slidenum">
              <a:rPr lang="en-US" smtClean="0"/>
              <a:t>40</a:t>
            </a:fld>
            <a:endParaRPr lang="en-US"/>
          </a:p>
        </p:txBody>
      </p:sp>
    </p:spTree>
    <p:extLst>
      <p:ext uri="{BB962C8B-B14F-4D97-AF65-F5344CB8AC3E}">
        <p14:creationId xmlns:p14="http://schemas.microsoft.com/office/powerpoint/2010/main" val="3046259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5D87162-DAB1-4744-9602-A92FDEC5522C}" type="datetimeFigureOut">
              <a:rPr lang="en-US" altLang="en-US"/>
              <a:pPr>
                <a:defRPr/>
              </a:pPr>
              <a:t>2/21/2017</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05E375E-F129-46EC-8CA5-17EBE4A99A9E}" type="slidenum">
              <a:rPr lang="en-US" altLang="en-US"/>
              <a:pPr>
                <a:defRPr/>
              </a:pPr>
              <a:t>‹#›</a:t>
            </a:fld>
            <a:endParaRPr lang="en-US" altLang="en-US"/>
          </a:p>
        </p:txBody>
      </p:sp>
    </p:spTree>
    <p:extLst>
      <p:ext uri="{BB962C8B-B14F-4D97-AF65-F5344CB8AC3E}">
        <p14:creationId xmlns:p14="http://schemas.microsoft.com/office/powerpoint/2010/main" val="1436702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D765338-5644-4CD3-940C-760F3D30A06B}" type="datetimeFigureOut">
              <a:rPr lang="en-US" altLang="en-US"/>
              <a:pPr>
                <a:defRPr/>
              </a:pPr>
              <a:t>2/21/2017</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AA9B0E7-87D4-4DAE-8115-8106CFCA90A9}" type="slidenum">
              <a:rPr lang="en-US" altLang="en-US"/>
              <a:pPr>
                <a:defRPr/>
              </a:pPr>
              <a:t>‹#›</a:t>
            </a:fld>
            <a:endParaRPr lang="en-US" altLang="en-US"/>
          </a:p>
        </p:txBody>
      </p:sp>
    </p:spTree>
    <p:extLst>
      <p:ext uri="{BB962C8B-B14F-4D97-AF65-F5344CB8AC3E}">
        <p14:creationId xmlns:p14="http://schemas.microsoft.com/office/powerpoint/2010/main" val="2784619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E128B52-C6C3-45CD-9C24-49DEAE929332}" type="datetimeFigureOut">
              <a:rPr lang="en-US" altLang="en-US"/>
              <a:pPr>
                <a:defRPr/>
              </a:pPr>
              <a:t>2/21/2017</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E498C82-C5F6-4F4B-A398-6AD138AEFF8E}" type="slidenum">
              <a:rPr lang="en-US" altLang="en-US"/>
              <a:pPr>
                <a:defRPr/>
              </a:pPr>
              <a:t>‹#›</a:t>
            </a:fld>
            <a:endParaRPr lang="en-US" altLang="en-US"/>
          </a:p>
        </p:txBody>
      </p:sp>
    </p:spTree>
    <p:extLst>
      <p:ext uri="{BB962C8B-B14F-4D97-AF65-F5344CB8AC3E}">
        <p14:creationId xmlns:p14="http://schemas.microsoft.com/office/powerpoint/2010/main" val="1320391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CD17159-1476-4D16-AC88-572D59867817}" type="datetimeFigureOut">
              <a:rPr lang="en-US" altLang="en-US"/>
              <a:pPr>
                <a:defRPr/>
              </a:pPr>
              <a:t>2/21/2017</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9DDCA40-5136-4CB1-A385-E3D02914B9D4}" type="slidenum">
              <a:rPr lang="en-US" altLang="en-US"/>
              <a:pPr>
                <a:defRPr/>
              </a:pPr>
              <a:t>‹#›</a:t>
            </a:fld>
            <a:endParaRPr lang="en-US" altLang="en-US"/>
          </a:p>
        </p:txBody>
      </p:sp>
    </p:spTree>
    <p:extLst>
      <p:ext uri="{BB962C8B-B14F-4D97-AF65-F5344CB8AC3E}">
        <p14:creationId xmlns:p14="http://schemas.microsoft.com/office/powerpoint/2010/main" val="562953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4816E2F-9EA0-4294-9BB0-F29F14A1C9D3}" type="datetimeFigureOut">
              <a:rPr lang="en-US" altLang="en-US"/>
              <a:pPr>
                <a:defRPr/>
              </a:pPr>
              <a:t>2/21/2017</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5B1487C-97CE-493F-87A2-DB2244B5260D}" type="slidenum">
              <a:rPr lang="en-US" altLang="en-US"/>
              <a:pPr>
                <a:defRPr/>
              </a:pPr>
              <a:t>‹#›</a:t>
            </a:fld>
            <a:endParaRPr lang="en-US" altLang="en-US"/>
          </a:p>
        </p:txBody>
      </p:sp>
    </p:spTree>
    <p:extLst>
      <p:ext uri="{BB962C8B-B14F-4D97-AF65-F5344CB8AC3E}">
        <p14:creationId xmlns:p14="http://schemas.microsoft.com/office/powerpoint/2010/main" val="2162850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C29B272-CC0B-4347-88D9-92AB8CDCC5B8}" type="datetimeFigureOut">
              <a:rPr lang="en-US" altLang="en-US"/>
              <a:pPr>
                <a:defRPr/>
              </a:pPr>
              <a:t>2/21/2017</a:t>
            </a:fld>
            <a:endParaRPr lang="en-US" alt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68E219F-AFDF-47D3-9BE3-8A93242952F3}" type="slidenum">
              <a:rPr lang="en-US" altLang="en-US"/>
              <a:pPr>
                <a:defRPr/>
              </a:pPr>
              <a:t>‹#›</a:t>
            </a:fld>
            <a:endParaRPr lang="en-US" altLang="en-US"/>
          </a:p>
        </p:txBody>
      </p:sp>
    </p:spTree>
    <p:extLst>
      <p:ext uri="{BB962C8B-B14F-4D97-AF65-F5344CB8AC3E}">
        <p14:creationId xmlns:p14="http://schemas.microsoft.com/office/powerpoint/2010/main" val="2527692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8DC75BD-4537-4CA6-9EC0-B9C6D7E98A8B}" type="datetimeFigureOut">
              <a:rPr lang="en-US" altLang="en-US"/>
              <a:pPr>
                <a:defRPr/>
              </a:pPr>
              <a:t>2/21/2017</a:t>
            </a:fld>
            <a:endParaRPr lang="en-US" alt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ACEF26D-2034-448D-97DE-B575897FDA21}" type="slidenum">
              <a:rPr lang="en-US" altLang="en-US"/>
              <a:pPr>
                <a:defRPr/>
              </a:pPr>
              <a:t>‹#›</a:t>
            </a:fld>
            <a:endParaRPr lang="en-US" altLang="en-US"/>
          </a:p>
        </p:txBody>
      </p:sp>
    </p:spTree>
    <p:extLst>
      <p:ext uri="{BB962C8B-B14F-4D97-AF65-F5344CB8AC3E}">
        <p14:creationId xmlns:p14="http://schemas.microsoft.com/office/powerpoint/2010/main" val="945246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E894B16-4816-4D38-87EA-B2FC073687FF}" type="datetimeFigureOut">
              <a:rPr lang="en-US" altLang="en-US"/>
              <a:pPr>
                <a:defRPr/>
              </a:pPr>
              <a:t>2/21/2017</a:t>
            </a:fld>
            <a:endParaRPr lang="en-US" alt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97D4036-2223-4CB8-93E8-613C6111DAA1}" type="slidenum">
              <a:rPr lang="en-US" altLang="en-US"/>
              <a:pPr>
                <a:defRPr/>
              </a:pPr>
              <a:t>‹#›</a:t>
            </a:fld>
            <a:endParaRPr lang="en-US" altLang="en-US"/>
          </a:p>
        </p:txBody>
      </p:sp>
    </p:spTree>
    <p:extLst>
      <p:ext uri="{BB962C8B-B14F-4D97-AF65-F5344CB8AC3E}">
        <p14:creationId xmlns:p14="http://schemas.microsoft.com/office/powerpoint/2010/main" val="322917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F719994-BA42-4B76-B88C-03B8C654A61A}" type="datetimeFigureOut">
              <a:rPr lang="en-US" altLang="en-US"/>
              <a:pPr>
                <a:defRPr/>
              </a:pPr>
              <a:t>2/21/2017</a:t>
            </a:fld>
            <a:endParaRPr lang="en-US" alt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F8B636E-D57F-48F3-99BC-C0AEB3A37517}" type="slidenum">
              <a:rPr lang="en-US" altLang="en-US"/>
              <a:pPr>
                <a:defRPr/>
              </a:pPr>
              <a:t>‹#›</a:t>
            </a:fld>
            <a:endParaRPr lang="en-US" altLang="en-US"/>
          </a:p>
        </p:txBody>
      </p:sp>
    </p:spTree>
    <p:extLst>
      <p:ext uri="{BB962C8B-B14F-4D97-AF65-F5344CB8AC3E}">
        <p14:creationId xmlns:p14="http://schemas.microsoft.com/office/powerpoint/2010/main" val="1950927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D28A713-9F52-4EE4-A637-27B6AECD4E3D}" type="datetimeFigureOut">
              <a:rPr lang="en-US" altLang="en-US"/>
              <a:pPr>
                <a:defRPr/>
              </a:pPr>
              <a:t>2/21/2017</a:t>
            </a:fld>
            <a:endParaRPr lang="en-US" alt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CCC4525-96FC-4C50-9F40-0CD7F20268F3}" type="slidenum">
              <a:rPr lang="en-US" altLang="en-US"/>
              <a:pPr>
                <a:defRPr/>
              </a:pPr>
              <a:t>‹#›</a:t>
            </a:fld>
            <a:endParaRPr lang="en-US" altLang="en-US"/>
          </a:p>
        </p:txBody>
      </p:sp>
    </p:spTree>
    <p:extLst>
      <p:ext uri="{BB962C8B-B14F-4D97-AF65-F5344CB8AC3E}">
        <p14:creationId xmlns:p14="http://schemas.microsoft.com/office/powerpoint/2010/main" val="337494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27E4E4E-0020-4F32-8D5C-4F4D66273350}" type="datetimeFigureOut">
              <a:rPr lang="en-US" altLang="en-US"/>
              <a:pPr>
                <a:defRPr/>
              </a:pPr>
              <a:t>2/21/2017</a:t>
            </a:fld>
            <a:endParaRPr lang="en-US" alt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9FA7E22-54A0-46E2-B64F-99D238D15E35}" type="slidenum">
              <a:rPr lang="en-US" altLang="en-US"/>
              <a:pPr>
                <a:defRPr/>
              </a:pPr>
              <a:t>‹#›</a:t>
            </a:fld>
            <a:endParaRPr lang="en-US" altLang="en-US"/>
          </a:p>
        </p:txBody>
      </p:sp>
    </p:spTree>
    <p:extLst>
      <p:ext uri="{BB962C8B-B14F-4D97-AF65-F5344CB8AC3E}">
        <p14:creationId xmlns:p14="http://schemas.microsoft.com/office/powerpoint/2010/main" val="1854389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7" name="Picture 2" descr="C:\Users\Admin\Downloads\Med-Marketing-Point Template-2.jpg"/>
          <p:cNvPicPr>
            <a:picLocks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882650"/>
            <a:ext cx="9144000"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8"/>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vi-VN" smtClean="0">
              <a:latin typeface="Calibri" pitchFamily="34" charset="0"/>
            </a:endParaRPr>
          </a:p>
        </p:txBody>
      </p:sp>
      <p:sp>
        <p:nvSpPr>
          <p:cNvPr id="2052" name="Subtitle 5"/>
          <p:cNvSpPr>
            <a:spLocks noGrp="1"/>
          </p:cNvSpPr>
          <p:nvPr>
            <p:ph type="subTitle" idx="1"/>
          </p:nvPr>
        </p:nvSpPr>
        <p:spPr/>
        <p:txBody>
          <a:bodyPr/>
          <a:lstStyle/>
          <a:p>
            <a:pPr>
              <a:defRPr/>
            </a:pPr>
            <a:endParaRPr lang="en-US" smtClean="0"/>
          </a:p>
          <a:p>
            <a:pPr>
              <a:defRPr/>
            </a:pPr>
            <a:r>
              <a:rPr lang="en-US" smtClean="0"/>
              <a:t>P. CNTT</a:t>
            </a:r>
          </a:p>
          <a:p>
            <a:pPr>
              <a:defRPr/>
            </a:pPr>
            <a:endParaRPr lang="en-US" smtClean="0"/>
          </a:p>
          <a:p>
            <a:pPr>
              <a:defRPr/>
            </a:pPr>
            <a:endParaRPr lang="en-US" smtClean="0"/>
          </a:p>
          <a:p>
            <a:pPr>
              <a:defRPr/>
            </a:pPr>
            <a:endParaRPr lang="en-US" smtClean="0"/>
          </a:p>
        </p:txBody>
      </p:sp>
      <p:sp>
        <p:nvSpPr>
          <p:cNvPr id="1331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fld id="{CBC01A40-FE72-4AA6-B7E5-F63AB7E9B8FE}" type="slidenum">
              <a:rPr lang="en-US" smtClean="0"/>
              <a:pPr eaLnBrk="1" hangingPunct="1"/>
              <a:t>1</a:t>
            </a:fld>
            <a:endParaRPr lang="en-US" smtClean="0"/>
          </a:p>
        </p:txBody>
      </p:sp>
      <p:sp>
        <p:nvSpPr>
          <p:cNvPr id="13317" name="Slide Number Placeholder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eaLnBrk="1" hangingPunct="1"/>
            <a:fld id="{A0577F8D-6C75-4CDE-B832-FDB1D5BC25C8}" type="slidenum">
              <a:rPr lang="en-US" sz="1200">
                <a:solidFill>
                  <a:srgbClr val="898989"/>
                </a:solidFill>
                <a:latin typeface="Calibri" pitchFamily="34" charset="0"/>
              </a:rPr>
              <a:pPr algn="r" eaLnBrk="1" hangingPunct="1"/>
              <a:t>1</a:t>
            </a:fld>
            <a:endParaRPr lang="en-US" sz="1200">
              <a:solidFill>
                <a:srgbClr val="898989"/>
              </a:solidFill>
              <a:latin typeface="Calibri" pitchFamily="34" charset="0"/>
            </a:endParaRPr>
          </a:p>
        </p:txBody>
      </p:sp>
      <p:pic>
        <p:nvPicPr>
          <p:cNvPr id="13318" name="Picture 7" descr="C:\Users\NgocLD\Desktop\Pictur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1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Rectangle 7"/>
          <p:cNvSpPr>
            <a:spLocks noChangeArrowheads="1"/>
          </p:cNvSpPr>
          <p:nvPr/>
        </p:nvSpPr>
        <p:spPr bwMode="auto">
          <a:xfrm>
            <a:off x="0" y="2040741"/>
            <a:ext cx="91440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endParaRPr lang="en-US" sz="6000" b="1" dirty="0" smtClean="0">
              <a:solidFill>
                <a:srgbClr val="FFC000"/>
              </a:solidFill>
              <a:cs typeface="Calibri" pitchFamily="34" charset="0"/>
            </a:endParaRPr>
          </a:p>
          <a:p>
            <a:pPr algn="ctr" eaLnBrk="0" hangingPunct="0"/>
            <a:r>
              <a:rPr lang="en-US" sz="3200" b="1" dirty="0" err="1" smtClean="0">
                <a:solidFill>
                  <a:schemeClr val="bg1"/>
                </a:solidFill>
                <a:cs typeface="Calibri" pitchFamily="34" charset="0"/>
              </a:rPr>
              <a:t>Hướng</a:t>
            </a:r>
            <a:r>
              <a:rPr lang="en-US" sz="3200" b="1" dirty="0" smtClean="0">
                <a:solidFill>
                  <a:schemeClr val="bg1"/>
                </a:solidFill>
                <a:cs typeface="Calibri" pitchFamily="34" charset="0"/>
              </a:rPr>
              <a:t> </a:t>
            </a:r>
            <a:r>
              <a:rPr lang="en-US" sz="3200" b="1" dirty="0" err="1" smtClean="0">
                <a:solidFill>
                  <a:schemeClr val="bg1"/>
                </a:solidFill>
                <a:cs typeface="Calibri" pitchFamily="34" charset="0"/>
              </a:rPr>
              <a:t>dẫn</a:t>
            </a:r>
            <a:r>
              <a:rPr lang="en-US" sz="3200" b="1" dirty="0" smtClean="0">
                <a:solidFill>
                  <a:schemeClr val="bg1"/>
                </a:solidFill>
                <a:cs typeface="Calibri" pitchFamily="34" charset="0"/>
              </a:rPr>
              <a:t> </a:t>
            </a:r>
            <a:r>
              <a:rPr lang="en-US" sz="3200" b="1" dirty="0" err="1" smtClean="0">
                <a:solidFill>
                  <a:schemeClr val="bg1"/>
                </a:solidFill>
                <a:cs typeface="Calibri" pitchFamily="34" charset="0"/>
              </a:rPr>
              <a:t>sử</a:t>
            </a:r>
            <a:r>
              <a:rPr lang="en-US" sz="3200" b="1" dirty="0" smtClean="0">
                <a:solidFill>
                  <a:schemeClr val="bg1"/>
                </a:solidFill>
                <a:cs typeface="Calibri" pitchFamily="34" charset="0"/>
              </a:rPr>
              <a:t> </a:t>
            </a:r>
            <a:r>
              <a:rPr lang="en-US" sz="3200" b="1" dirty="0" err="1" smtClean="0">
                <a:solidFill>
                  <a:schemeClr val="bg1"/>
                </a:solidFill>
                <a:cs typeface="Calibri" pitchFamily="34" charset="0"/>
              </a:rPr>
              <a:t>dụng</a:t>
            </a:r>
            <a:r>
              <a:rPr lang="en-US" sz="3200" b="1" dirty="0" smtClean="0">
                <a:solidFill>
                  <a:schemeClr val="bg1"/>
                </a:solidFill>
                <a:cs typeface="Calibri" pitchFamily="34" charset="0"/>
              </a:rPr>
              <a:t> </a:t>
            </a:r>
            <a:r>
              <a:rPr lang="en-US" sz="3200" b="1" dirty="0" err="1" smtClean="0">
                <a:solidFill>
                  <a:schemeClr val="bg1"/>
                </a:solidFill>
                <a:cs typeface="Calibri" pitchFamily="34" charset="0"/>
              </a:rPr>
              <a:t>ứng</a:t>
            </a:r>
            <a:r>
              <a:rPr lang="en-US" sz="3200" b="1" dirty="0" smtClean="0">
                <a:solidFill>
                  <a:schemeClr val="bg1"/>
                </a:solidFill>
                <a:cs typeface="Calibri" pitchFamily="34" charset="0"/>
              </a:rPr>
              <a:t> </a:t>
            </a:r>
            <a:r>
              <a:rPr lang="en-US" sz="3200" b="1" dirty="0" err="1" smtClean="0">
                <a:solidFill>
                  <a:schemeClr val="bg1"/>
                </a:solidFill>
                <a:cs typeface="Calibri" pitchFamily="34" charset="0"/>
              </a:rPr>
              <a:t>dụng</a:t>
            </a:r>
            <a:r>
              <a:rPr lang="en-US" sz="3200" b="1" dirty="0" smtClean="0">
                <a:solidFill>
                  <a:schemeClr val="bg1"/>
                </a:solidFill>
                <a:cs typeface="Calibri" pitchFamily="34" charset="0"/>
              </a:rPr>
              <a:t> </a:t>
            </a:r>
            <a:r>
              <a:rPr lang="en-US" sz="3200" b="1" dirty="0" err="1" smtClean="0">
                <a:solidFill>
                  <a:schemeClr val="bg1"/>
                </a:solidFill>
                <a:cs typeface="Calibri" pitchFamily="34" charset="0"/>
              </a:rPr>
              <a:t>iCNM</a:t>
            </a:r>
            <a:endParaRPr lang="en-US" sz="6600" dirty="0">
              <a:solidFill>
                <a:schemeClr val="bg1"/>
              </a:solidFill>
            </a:endParaRPr>
          </a:p>
        </p:txBody>
      </p:sp>
      <p:sp>
        <p:nvSpPr>
          <p:cNvPr id="13320" name="Rectangle 7"/>
          <p:cNvSpPr>
            <a:spLocks noChangeArrowheads="1"/>
          </p:cNvSpPr>
          <p:nvPr/>
        </p:nvSpPr>
        <p:spPr bwMode="auto">
          <a:xfrm>
            <a:off x="0" y="5638800"/>
            <a:ext cx="2819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r>
              <a:rPr lang="en-US" sz="4000" b="1" dirty="0">
                <a:solidFill>
                  <a:srgbClr val="002060"/>
                </a:solidFill>
                <a:cs typeface="Calibri" pitchFamily="34" charset="0"/>
              </a:rPr>
              <a:t>P</a:t>
            </a:r>
            <a:r>
              <a:rPr lang="en-US" sz="4000" b="1" dirty="0" smtClean="0">
                <a:solidFill>
                  <a:srgbClr val="002060"/>
                </a:solidFill>
                <a:cs typeface="Calibri" pitchFamily="34" charset="0"/>
              </a:rPr>
              <a:t>. CNTT</a:t>
            </a:r>
            <a:endParaRPr lang="en-US" sz="4000" b="1" dirty="0">
              <a:solidFill>
                <a:srgbClr val="002060"/>
              </a:solidFill>
              <a:cs typeface="Calibri" pitchFamily="34" charset="0"/>
            </a:endParaRPr>
          </a:p>
          <a:p>
            <a:pPr algn="ctr" eaLnBrk="0" hangingPunct="0"/>
            <a:endParaRPr lang="en-US" sz="4000" dirty="0">
              <a:solidFill>
                <a:srgbClr val="FF006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bwMode="auto">
          <a:xfrm>
            <a:off x="914400" y="108000"/>
            <a:ext cx="8915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smtClean="0">
                <a:solidFill>
                  <a:srgbClr val="FFFF00"/>
                </a:solidFill>
                <a:latin typeface="Times New Roman" pitchFamily="18" charset="0"/>
              </a:rPr>
              <a:t>II. TRA CỨU KẾT QUẢ XÉT NGHIỆM</a:t>
            </a:r>
            <a:endParaRPr lang="en-US" sz="1600" b="1" dirty="0" smtClean="0">
              <a:solidFill>
                <a:schemeClr val="bg1"/>
              </a:solidFill>
              <a:latin typeface="Times New Roman" pitchFamily="18" charset="0"/>
              <a:cs typeface="Times New Roman" pitchFamily="18" charset="0"/>
            </a:endParaRPr>
          </a:p>
        </p:txBody>
      </p:sp>
      <p:sp>
        <p:nvSpPr>
          <p:cNvPr id="2" name="TextBox 1"/>
          <p:cNvSpPr txBox="1"/>
          <p:nvPr/>
        </p:nvSpPr>
        <p:spPr>
          <a:xfrm>
            <a:off x="609600" y="1828800"/>
            <a:ext cx="4648200" cy="1938992"/>
          </a:xfrm>
          <a:prstGeom prst="rect">
            <a:avLst/>
          </a:prstGeom>
          <a:noFill/>
        </p:spPr>
        <p:txBody>
          <a:bodyPr wrap="square" rtlCol="0">
            <a:spAutoFit/>
          </a:bodyPr>
          <a:lstStyle/>
          <a:p>
            <a:pPr marL="457200" indent="-457200">
              <a:buAutoNum type="arabicPeriod"/>
            </a:pPr>
            <a:r>
              <a:rPr lang="en-US" dirty="0" err="1" smtClean="0">
                <a:solidFill>
                  <a:schemeClr val="bg1"/>
                </a:solidFill>
              </a:rPr>
              <a:t>Tra</a:t>
            </a:r>
            <a:r>
              <a:rPr lang="en-US" dirty="0" smtClean="0">
                <a:solidFill>
                  <a:schemeClr val="bg1"/>
                </a:solidFill>
              </a:rPr>
              <a:t> </a:t>
            </a:r>
            <a:r>
              <a:rPr lang="en-US" dirty="0" err="1" smtClean="0">
                <a:solidFill>
                  <a:schemeClr val="bg1"/>
                </a:solidFill>
              </a:rPr>
              <a:t>cứu</a:t>
            </a:r>
            <a:r>
              <a:rPr lang="en-US" dirty="0" smtClean="0">
                <a:solidFill>
                  <a:schemeClr val="bg1"/>
                </a:solidFill>
              </a:rPr>
              <a:t> </a:t>
            </a:r>
            <a:r>
              <a:rPr lang="en-US" dirty="0" err="1" smtClean="0">
                <a:solidFill>
                  <a:schemeClr val="bg1"/>
                </a:solidFill>
              </a:rPr>
              <a:t>kết</a:t>
            </a:r>
            <a:r>
              <a:rPr lang="en-US" dirty="0" smtClean="0">
                <a:solidFill>
                  <a:schemeClr val="bg1"/>
                </a:solidFill>
              </a:rPr>
              <a:t> </a:t>
            </a:r>
            <a:r>
              <a:rPr lang="en-US" dirty="0" err="1" smtClean="0">
                <a:solidFill>
                  <a:schemeClr val="bg1"/>
                </a:solidFill>
              </a:rPr>
              <a:t>quả</a:t>
            </a:r>
            <a:r>
              <a:rPr lang="en-US" dirty="0" smtClean="0">
                <a:solidFill>
                  <a:schemeClr val="bg1"/>
                </a:solidFill>
              </a:rPr>
              <a:t> </a:t>
            </a:r>
            <a:r>
              <a:rPr lang="en-US" dirty="0" err="1" smtClean="0">
                <a:solidFill>
                  <a:schemeClr val="bg1"/>
                </a:solidFill>
              </a:rPr>
              <a:t>bằng</a:t>
            </a:r>
            <a:r>
              <a:rPr lang="en-US" dirty="0" smtClean="0">
                <a:solidFill>
                  <a:schemeClr val="bg1"/>
                </a:solidFill>
              </a:rPr>
              <a:t> </a:t>
            </a:r>
            <a:r>
              <a:rPr lang="en-US" dirty="0" err="1" smtClean="0">
                <a:solidFill>
                  <a:schemeClr val="bg1"/>
                </a:solidFill>
              </a:rPr>
              <a:t>mã</a:t>
            </a:r>
            <a:r>
              <a:rPr lang="en-US" dirty="0" smtClean="0">
                <a:solidFill>
                  <a:schemeClr val="bg1"/>
                </a:solidFill>
              </a:rPr>
              <a:t> SID</a:t>
            </a:r>
          </a:p>
          <a:p>
            <a:pPr marL="457200" indent="-457200">
              <a:buAutoNum type="arabicPeriod"/>
            </a:pPr>
            <a:endParaRPr lang="en-US" dirty="0" smtClean="0">
              <a:solidFill>
                <a:schemeClr val="bg1"/>
              </a:solidFill>
            </a:endParaRPr>
          </a:p>
          <a:p>
            <a:pPr marL="457200" indent="-457200">
              <a:buAutoNum type="arabicPeriod"/>
            </a:pPr>
            <a:r>
              <a:rPr lang="en-US" dirty="0" err="1" smtClean="0">
                <a:solidFill>
                  <a:schemeClr val="bg1"/>
                </a:solidFill>
              </a:rPr>
              <a:t>Tra</a:t>
            </a:r>
            <a:r>
              <a:rPr lang="en-US" dirty="0" smtClean="0">
                <a:solidFill>
                  <a:schemeClr val="bg1"/>
                </a:solidFill>
              </a:rPr>
              <a:t> </a:t>
            </a:r>
            <a:r>
              <a:rPr lang="en-US" dirty="0" err="1" smtClean="0">
                <a:solidFill>
                  <a:schemeClr val="bg1"/>
                </a:solidFill>
              </a:rPr>
              <a:t>cứu</a:t>
            </a:r>
            <a:r>
              <a:rPr lang="en-US" dirty="0" smtClean="0">
                <a:solidFill>
                  <a:schemeClr val="bg1"/>
                </a:solidFill>
              </a:rPr>
              <a:t> </a:t>
            </a:r>
            <a:r>
              <a:rPr lang="en-US" dirty="0" err="1" smtClean="0">
                <a:solidFill>
                  <a:schemeClr val="bg1"/>
                </a:solidFill>
              </a:rPr>
              <a:t>bằng</a:t>
            </a:r>
            <a:r>
              <a:rPr lang="en-US" dirty="0" smtClean="0">
                <a:solidFill>
                  <a:schemeClr val="bg1"/>
                </a:solidFill>
              </a:rPr>
              <a:t> </a:t>
            </a:r>
            <a:r>
              <a:rPr lang="en-US" dirty="0" err="1" smtClean="0">
                <a:solidFill>
                  <a:schemeClr val="bg1"/>
                </a:solidFill>
              </a:rPr>
              <a:t>mã</a:t>
            </a:r>
            <a:r>
              <a:rPr lang="en-US" dirty="0" smtClean="0">
                <a:solidFill>
                  <a:schemeClr val="bg1"/>
                </a:solidFill>
              </a:rPr>
              <a:t> PID </a:t>
            </a:r>
          </a:p>
          <a:p>
            <a:pPr marL="457200" indent="-457200">
              <a:buAutoNum type="arabicPeriod"/>
            </a:pPr>
            <a:endParaRPr lang="en-US" dirty="0" smtClean="0">
              <a:solidFill>
                <a:schemeClr val="bg1"/>
              </a:solidFill>
            </a:endParaRPr>
          </a:p>
          <a:p>
            <a:pPr marL="457200" indent="-457200">
              <a:buAutoNum type="arabicPeriod"/>
            </a:pPr>
            <a:r>
              <a:rPr lang="en-US" dirty="0" err="1" smtClean="0">
                <a:solidFill>
                  <a:schemeClr val="bg1"/>
                </a:solidFill>
              </a:rPr>
              <a:t>Tra</a:t>
            </a:r>
            <a:r>
              <a:rPr lang="en-US" dirty="0" smtClean="0">
                <a:solidFill>
                  <a:schemeClr val="bg1"/>
                </a:solidFill>
              </a:rPr>
              <a:t> </a:t>
            </a:r>
            <a:r>
              <a:rPr lang="en-US" dirty="0" err="1" smtClean="0">
                <a:solidFill>
                  <a:schemeClr val="bg1"/>
                </a:solidFill>
              </a:rPr>
              <a:t>cứu</a:t>
            </a:r>
            <a:r>
              <a:rPr lang="en-US" dirty="0" smtClean="0">
                <a:solidFill>
                  <a:schemeClr val="bg1"/>
                </a:solidFill>
              </a:rPr>
              <a:t> </a:t>
            </a:r>
            <a:r>
              <a:rPr lang="en-US" dirty="0" err="1" smtClean="0">
                <a:solidFill>
                  <a:schemeClr val="bg1"/>
                </a:solidFill>
              </a:rPr>
              <a:t>cho</a:t>
            </a:r>
            <a:r>
              <a:rPr lang="en-US" dirty="0" smtClean="0">
                <a:solidFill>
                  <a:schemeClr val="bg1"/>
                </a:solidFill>
              </a:rPr>
              <a:t> </a:t>
            </a:r>
            <a:r>
              <a:rPr lang="en-US" dirty="0" err="1" smtClean="0">
                <a:solidFill>
                  <a:schemeClr val="bg1"/>
                </a:solidFill>
              </a:rPr>
              <a:t>đơn</a:t>
            </a:r>
            <a:r>
              <a:rPr lang="en-US" dirty="0" smtClean="0">
                <a:solidFill>
                  <a:schemeClr val="bg1"/>
                </a:solidFill>
              </a:rPr>
              <a:t> </a:t>
            </a:r>
            <a:r>
              <a:rPr lang="en-US" dirty="0" err="1" smtClean="0">
                <a:solidFill>
                  <a:schemeClr val="bg1"/>
                </a:solidFill>
              </a:rPr>
              <a:t>vị</a:t>
            </a:r>
            <a:r>
              <a:rPr lang="en-US" dirty="0" smtClean="0">
                <a:solidFill>
                  <a:schemeClr val="bg1"/>
                </a:solidFill>
              </a:rPr>
              <a:t> </a:t>
            </a:r>
            <a:r>
              <a:rPr lang="en-US" dirty="0" err="1" smtClean="0">
                <a:solidFill>
                  <a:schemeClr val="bg1"/>
                </a:solidFill>
              </a:rPr>
              <a:t>gửi</a:t>
            </a:r>
            <a:r>
              <a:rPr lang="en-US" dirty="0" smtClean="0">
                <a:solidFill>
                  <a:schemeClr val="bg1"/>
                </a:solidFill>
              </a:rPr>
              <a:t> </a:t>
            </a:r>
            <a:r>
              <a:rPr lang="en-US" dirty="0" err="1" smtClean="0">
                <a:solidFill>
                  <a:schemeClr val="bg1"/>
                </a:solidFill>
              </a:rPr>
              <a:t>mẫu</a:t>
            </a:r>
            <a:r>
              <a:rPr lang="en-US" dirty="0" smtClean="0">
                <a:solidFill>
                  <a:schemeClr val="bg1"/>
                </a:solidFill>
              </a:rPr>
              <a:t> </a:t>
            </a:r>
            <a:endParaRPr lang="en-US" dirty="0">
              <a:solidFill>
                <a:schemeClr val="bg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082364"/>
            <a:ext cx="3021106" cy="5370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09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bwMode="auto">
          <a:xfrm>
            <a:off x="914400" y="108000"/>
            <a:ext cx="8915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smtClean="0">
                <a:solidFill>
                  <a:srgbClr val="FFFF00"/>
                </a:solidFill>
                <a:latin typeface="Times New Roman" pitchFamily="18" charset="0"/>
              </a:rPr>
              <a:t>II.1  </a:t>
            </a:r>
            <a:r>
              <a:rPr lang="en-US" sz="2400" b="1" dirty="0" err="1" smtClean="0">
                <a:solidFill>
                  <a:srgbClr val="FFFF00"/>
                </a:solidFill>
                <a:latin typeface="Times New Roman" pitchFamily="18" charset="0"/>
              </a:rPr>
              <a:t>Tra</a:t>
            </a:r>
            <a:r>
              <a:rPr lang="en-US" sz="2400" b="1" dirty="0" smtClean="0">
                <a:solidFill>
                  <a:srgbClr val="FFFF00"/>
                </a:solidFill>
                <a:latin typeface="Times New Roman" pitchFamily="18" charset="0"/>
              </a:rPr>
              <a:t> </a:t>
            </a:r>
            <a:r>
              <a:rPr lang="en-US" sz="2400" b="1" dirty="0" err="1" smtClean="0">
                <a:solidFill>
                  <a:srgbClr val="FFFF00"/>
                </a:solidFill>
                <a:latin typeface="Times New Roman" pitchFamily="18" charset="0"/>
              </a:rPr>
              <a:t>cứu</a:t>
            </a:r>
            <a:r>
              <a:rPr lang="en-US" sz="2400" b="1" dirty="0" smtClean="0">
                <a:solidFill>
                  <a:srgbClr val="FFFF00"/>
                </a:solidFill>
                <a:latin typeface="Times New Roman" pitchFamily="18" charset="0"/>
              </a:rPr>
              <a:t> </a:t>
            </a:r>
            <a:r>
              <a:rPr lang="en-US" sz="2400" b="1" dirty="0" err="1" smtClean="0">
                <a:solidFill>
                  <a:srgbClr val="FFFF00"/>
                </a:solidFill>
                <a:latin typeface="Times New Roman" pitchFamily="18" charset="0"/>
              </a:rPr>
              <a:t>bằng</a:t>
            </a:r>
            <a:r>
              <a:rPr lang="en-US" sz="2400" b="1" dirty="0" smtClean="0">
                <a:solidFill>
                  <a:srgbClr val="FFFF00"/>
                </a:solidFill>
                <a:latin typeface="Times New Roman" pitchFamily="18" charset="0"/>
              </a:rPr>
              <a:t> SID</a:t>
            </a:r>
            <a:endParaRPr lang="en-US" sz="1600" b="1" dirty="0" smtClean="0">
              <a:solidFill>
                <a:schemeClr val="bg1"/>
              </a:solidFill>
              <a:latin typeface="Times New Roman" pitchFamily="18" charset="0"/>
              <a:cs typeface="Times New Roman" pitchFamily="18" charset="0"/>
            </a:endParaRPr>
          </a:p>
        </p:txBody>
      </p:sp>
      <p:sp>
        <p:nvSpPr>
          <p:cNvPr id="2" name="TextBox 1"/>
          <p:cNvSpPr txBox="1"/>
          <p:nvPr/>
        </p:nvSpPr>
        <p:spPr>
          <a:xfrm>
            <a:off x="609600" y="1828800"/>
            <a:ext cx="4648200" cy="3416320"/>
          </a:xfrm>
          <a:prstGeom prst="rect">
            <a:avLst/>
          </a:prstGeom>
          <a:noFill/>
        </p:spPr>
        <p:txBody>
          <a:bodyPr wrap="square" rtlCol="0">
            <a:spAutoFit/>
          </a:bodyPr>
          <a:lstStyle/>
          <a:p>
            <a:pPr marL="457200" indent="-457200">
              <a:buFont typeface="Arial" pitchFamily="34" charset="0"/>
              <a:buChar char="•"/>
            </a:pPr>
            <a:r>
              <a:rPr lang="en-US" dirty="0" err="1" smtClean="0">
                <a:solidFill>
                  <a:schemeClr val="bg1"/>
                </a:solidFill>
              </a:rPr>
              <a:t>Chọn</a:t>
            </a:r>
            <a:r>
              <a:rPr lang="en-US" dirty="0" smtClean="0">
                <a:solidFill>
                  <a:schemeClr val="bg1"/>
                </a:solidFill>
              </a:rPr>
              <a:t> </a:t>
            </a:r>
            <a:r>
              <a:rPr lang="en-US" dirty="0" err="1" smtClean="0">
                <a:solidFill>
                  <a:schemeClr val="bg1"/>
                </a:solidFill>
              </a:rPr>
              <a:t>thời</a:t>
            </a:r>
            <a:r>
              <a:rPr lang="en-US" dirty="0" smtClean="0">
                <a:solidFill>
                  <a:schemeClr val="bg1"/>
                </a:solidFill>
              </a:rPr>
              <a:t> </a:t>
            </a:r>
            <a:r>
              <a:rPr lang="en-US" dirty="0" err="1" smtClean="0">
                <a:solidFill>
                  <a:schemeClr val="bg1"/>
                </a:solidFill>
              </a:rPr>
              <a:t>gian</a:t>
            </a:r>
            <a:r>
              <a:rPr lang="en-US" dirty="0" smtClean="0">
                <a:solidFill>
                  <a:schemeClr val="bg1"/>
                </a:solidFill>
              </a:rPr>
              <a:t> </a:t>
            </a:r>
          </a:p>
          <a:p>
            <a:pPr marL="457200" indent="-457200">
              <a:buFont typeface="Arial" pitchFamily="34" charset="0"/>
              <a:buChar char="•"/>
            </a:pPr>
            <a:endParaRPr lang="en-US" dirty="0" smtClean="0">
              <a:solidFill>
                <a:schemeClr val="bg1"/>
              </a:solidFill>
            </a:endParaRPr>
          </a:p>
          <a:p>
            <a:pPr marL="457200" indent="-457200">
              <a:buFont typeface="Arial" pitchFamily="34" charset="0"/>
              <a:buChar char="•"/>
            </a:pPr>
            <a:r>
              <a:rPr lang="en-US" dirty="0" err="1" smtClean="0">
                <a:solidFill>
                  <a:schemeClr val="bg1"/>
                </a:solidFill>
              </a:rPr>
              <a:t>Nhập</a:t>
            </a:r>
            <a:r>
              <a:rPr lang="en-US" dirty="0" smtClean="0">
                <a:solidFill>
                  <a:schemeClr val="bg1"/>
                </a:solidFill>
              </a:rPr>
              <a:t> </a:t>
            </a:r>
            <a:r>
              <a:rPr lang="en-US" dirty="0" err="1" smtClean="0">
                <a:solidFill>
                  <a:schemeClr val="bg1"/>
                </a:solidFill>
              </a:rPr>
              <a:t>mã</a:t>
            </a:r>
            <a:r>
              <a:rPr lang="en-US" dirty="0" smtClean="0">
                <a:solidFill>
                  <a:schemeClr val="bg1"/>
                </a:solidFill>
              </a:rPr>
              <a:t> </a:t>
            </a:r>
            <a:r>
              <a:rPr lang="en-US" dirty="0" err="1" smtClean="0">
                <a:solidFill>
                  <a:schemeClr val="bg1"/>
                </a:solidFill>
              </a:rPr>
              <a:t>biên</a:t>
            </a:r>
            <a:r>
              <a:rPr lang="en-US" dirty="0" smtClean="0">
                <a:solidFill>
                  <a:schemeClr val="bg1"/>
                </a:solidFill>
              </a:rPr>
              <a:t> </a:t>
            </a:r>
            <a:r>
              <a:rPr lang="en-US" dirty="0" err="1" smtClean="0">
                <a:solidFill>
                  <a:schemeClr val="bg1"/>
                </a:solidFill>
              </a:rPr>
              <a:t>lai</a:t>
            </a:r>
            <a:endParaRPr lang="en-US" dirty="0" smtClean="0">
              <a:solidFill>
                <a:schemeClr val="bg1"/>
              </a:solidFill>
            </a:endParaRPr>
          </a:p>
          <a:p>
            <a:pPr marL="457200" indent="-457200">
              <a:buFont typeface="Arial" pitchFamily="34" charset="0"/>
              <a:buChar char="•"/>
            </a:pPr>
            <a:endParaRPr lang="en-US" dirty="0" smtClean="0">
              <a:solidFill>
                <a:schemeClr val="bg1"/>
              </a:solidFill>
            </a:endParaRPr>
          </a:p>
          <a:p>
            <a:pPr marL="457200" indent="-457200">
              <a:buFont typeface="Arial" pitchFamily="34" charset="0"/>
              <a:buChar char="•"/>
            </a:pPr>
            <a:r>
              <a:rPr lang="en-US" dirty="0" err="1" smtClean="0">
                <a:solidFill>
                  <a:schemeClr val="bg1"/>
                </a:solidFill>
              </a:rPr>
              <a:t>Nhập</a:t>
            </a:r>
            <a:r>
              <a:rPr lang="en-US" dirty="0" smtClean="0">
                <a:solidFill>
                  <a:schemeClr val="bg1"/>
                </a:solidFill>
              </a:rPr>
              <a:t> </a:t>
            </a:r>
            <a:r>
              <a:rPr lang="en-US" dirty="0" err="1" smtClean="0">
                <a:solidFill>
                  <a:schemeClr val="bg1"/>
                </a:solidFill>
              </a:rPr>
              <a:t>mã</a:t>
            </a:r>
            <a:r>
              <a:rPr lang="en-US" dirty="0" smtClean="0">
                <a:solidFill>
                  <a:schemeClr val="bg1"/>
                </a:solidFill>
              </a:rPr>
              <a:t> </a:t>
            </a:r>
            <a:r>
              <a:rPr lang="en-US" dirty="0" err="1" smtClean="0">
                <a:solidFill>
                  <a:schemeClr val="bg1"/>
                </a:solidFill>
              </a:rPr>
              <a:t>bảo</a:t>
            </a:r>
            <a:r>
              <a:rPr lang="en-US" dirty="0" smtClean="0">
                <a:solidFill>
                  <a:schemeClr val="bg1"/>
                </a:solidFill>
              </a:rPr>
              <a:t> </a:t>
            </a:r>
            <a:r>
              <a:rPr lang="en-US" dirty="0" err="1" smtClean="0">
                <a:solidFill>
                  <a:schemeClr val="bg1"/>
                </a:solidFill>
              </a:rPr>
              <a:t>mật</a:t>
            </a:r>
            <a:endParaRPr lang="en-US" dirty="0" smtClean="0">
              <a:solidFill>
                <a:schemeClr val="bg1"/>
              </a:solidFill>
            </a:endParaRPr>
          </a:p>
          <a:p>
            <a:pPr marL="457200" indent="-457200">
              <a:buFont typeface="Arial" pitchFamily="34" charset="0"/>
              <a:buChar char="•"/>
            </a:pPr>
            <a:endParaRPr lang="en-US" dirty="0">
              <a:solidFill>
                <a:schemeClr val="bg1"/>
              </a:solidFill>
            </a:endParaRPr>
          </a:p>
          <a:p>
            <a:pPr marL="457200" indent="-457200">
              <a:buFont typeface="Arial" pitchFamily="34" charset="0"/>
              <a:buChar char="•"/>
            </a:pPr>
            <a:r>
              <a:rPr lang="en-US" dirty="0" smtClean="0">
                <a:solidFill>
                  <a:schemeClr val="bg1"/>
                </a:solidFill>
              </a:rPr>
              <a:t>Click </a:t>
            </a:r>
            <a:r>
              <a:rPr lang="en-US" dirty="0" err="1" smtClean="0">
                <a:solidFill>
                  <a:schemeClr val="bg1"/>
                </a:solidFill>
              </a:rPr>
              <a:t>vào</a:t>
            </a:r>
            <a:r>
              <a:rPr lang="en-US" dirty="0" smtClean="0">
                <a:solidFill>
                  <a:schemeClr val="bg1"/>
                </a:solidFill>
              </a:rPr>
              <a:t> </a:t>
            </a:r>
            <a:r>
              <a:rPr lang="en-US" dirty="0" err="1" smtClean="0">
                <a:solidFill>
                  <a:schemeClr val="bg1"/>
                </a:solidFill>
              </a:rPr>
              <a:t>tra</a:t>
            </a:r>
            <a:r>
              <a:rPr lang="en-US" dirty="0" smtClean="0">
                <a:solidFill>
                  <a:schemeClr val="bg1"/>
                </a:solidFill>
              </a:rPr>
              <a:t> </a:t>
            </a:r>
            <a:r>
              <a:rPr lang="en-US" dirty="0" err="1" smtClean="0">
                <a:solidFill>
                  <a:schemeClr val="bg1"/>
                </a:solidFill>
              </a:rPr>
              <a:t>cứu</a:t>
            </a:r>
            <a:r>
              <a:rPr lang="en-US" dirty="0" smtClean="0">
                <a:solidFill>
                  <a:schemeClr val="bg1"/>
                </a:solidFill>
              </a:rPr>
              <a:t>  </a:t>
            </a:r>
          </a:p>
          <a:p>
            <a:pPr marL="457200" indent="-457200">
              <a:buFont typeface="Arial" pitchFamily="34" charset="0"/>
              <a:buChar char="•"/>
            </a:pPr>
            <a:endParaRPr lang="en-US" dirty="0">
              <a:solidFill>
                <a:schemeClr val="bg1"/>
              </a:solidFill>
            </a:endParaRPr>
          </a:p>
          <a:p>
            <a:pPr marL="457200" indent="-457200">
              <a:buFont typeface="Arial" pitchFamily="34" charset="0"/>
              <a:buChar char="•"/>
            </a:pPr>
            <a:r>
              <a:rPr lang="en-US" dirty="0" err="1" smtClean="0">
                <a:solidFill>
                  <a:schemeClr val="bg1"/>
                </a:solidFill>
              </a:rPr>
              <a:t>Vị</a:t>
            </a:r>
            <a:r>
              <a:rPr lang="en-US" dirty="0" smtClean="0">
                <a:solidFill>
                  <a:schemeClr val="bg1"/>
                </a:solidFill>
              </a:rPr>
              <a:t> </a:t>
            </a:r>
            <a:r>
              <a:rPr lang="en-US" dirty="0" err="1" smtClean="0">
                <a:solidFill>
                  <a:schemeClr val="bg1"/>
                </a:solidFill>
              </a:rPr>
              <a:t>trí</a:t>
            </a:r>
            <a:r>
              <a:rPr lang="en-US" dirty="0" smtClean="0">
                <a:solidFill>
                  <a:schemeClr val="bg1"/>
                </a:solidFill>
              </a:rPr>
              <a:t> </a:t>
            </a:r>
            <a:r>
              <a:rPr lang="en-US" dirty="0" err="1" smtClean="0">
                <a:solidFill>
                  <a:schemeClr val="bg1"/>
                </a:solidFill>
              </a:rPr>
              <a:t>mặc</a:t>
            </a:r>
            <a:r>
              <a:rPr lang="en-US" dirty="0" smtClean="0">
                <a:solidFill>
                  <a:schemeClr val="bg1"/>
                </a:solidFill>
              </a:rPr>
              <a:t> </a:t>
            </a:r>
            <a:r>
              <a:rPr lang="en-US" dirty="0" err="1" smtClean="0">
                <a:solidFill>
                  <a:schemeClr val="bg1"/>
                </a:solidFill>
              </a:rPr>
              <a:t>định</a:t>
            </a:r>
            <a:r>
              <a:rPr lang="en-US" dirty="0" smtClean="0">
                <a:solidFill>
                  <a:schemeClr val="bg1"/>
                </a:solidFill>
              </a:rPr>
              <a:t> (</a:t>
            </a:r>
            <a:r>
              <a:rPr lang="en-US" dirty="0" err="1" smtClean="0">
                <a:solidFill>
                  <a:schemeClr val="bg1"/>
                </a:solidFill>
              </a:rPr>
              <a:t>Hà</a:t>
            </a:r>
            <a:r>
              <a:rPr lang="en-US" dirty="0" smtClean="0">
                <a:solidFill>
                  <a:schemeClr val="bg1"/>
                </a:solidFill>
              </a:rPr>
              <a:t> </a:t>
            </a:r>
            <a:r>
              <a:rPr lang="en-US" dirty="0" err="1" smtClean="0">
                <a:solidFill>
                  <a:schemeClr val="bg1"/>
                </a:solidFill>
              </a:rPr>
              <a:t>Nội</a:t>
            </a:r>
            <a:r>
              <a:rPr lang="en-US" dirty="0" smtClean="0">
                <a:solidFill>
                  <a:schemeClr val="bg1"/>
                </a:solidFill>
              </a:rPr>
              <a:t>)</a:t>
            </a:r>
            <a:endParaRPr lang="en-US" dirty="0">
              <a:solidFill>
                <a:schemeClr val="bg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077882"/>
            <a:ext cx="3021106" cy="5370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566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bwMode="auto">
          <a:xfrm>
            <a:off x="914400" y="108000"/>
            <a:ext cx="8915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b="1" dirty="0" smtClean="0">
                <a:solidFill>
                  <a:srgbClr val="FFFF00"/>
                </a:solidFill>
                <a:latin typeface="Times New Roman" pitchFamily="18" charset="0"/>
              </a:rPr>
              <a:t>II.1  </a:t>
            </a:r>
            <a:r>
              <a:rPr lang="en-US" sz="2800" b="1" dirty="0" err="1" smtClean="0">
                <a:solidFill>
                  <a:srgbClr val="FFFF00"/>
                </a:solidFill>
                <a:latin typeface="Times New Roman" pitchFamily="18" charset="0"/>
              </a:rPr>
              <a:t>Tra</a:t>
            </a:r>
            <a:r>
              <a:rPr lang="en-US" sz="2800" b="1" dirty="0" smtClean="0">
                <a:solidFill>
                  <a:srgbClr val="FFFF00"/>
                </a:solidFill>
                <a:latin typeface="Times New Roman" pitchFamily="18" charset="0"/>
              </a:rPr>
              <a:t> </a:t>
            </a:r>
            <a:r>
              <a:rPr lang="en-US" sz="2800" b="1" dirty="0" err="1" smtClean="0">
                <a:solidFill>
                  <a:srgbClr val="FFFF00"/>
                </a:solidFill>
                <a:latin typeface="Times New Roman" pitchFamily="18" charset="0"/>
              </a:rPr>
              <a:t>cứu</a:t>
            </a:r>
            <a:r>
              <a:rPr lang="en-US" sz="2800" b="1" dirty="0" smtClean="0">
                <a:solidFill>
                  <a:srgbClr val="FFFF00"/>
                </a:solidFill>
                <a:latin typeface="Times New Roman" pitchFamily="18" charset="0"/>
              </a:rPr>
              <a:t> </a:t>
            </a:r>
            <a:r>
              <a:rPr lang="en-US" sz="2800" b="1" dirty="0" err="1" smtClean="0">
                <a:solidFill>
                  <a:srgbClr val="FFFF00"/>
                </a:solidFill>
                <a:latin typeface="Times New Roman" pitchFamily="18" charset="0"/>
              </a:rPr>
              <a:t>bằng</a:t>
            </a:r>
            <a:r>
              <a:rPr lang="en-US" sz="2800" b="1" dirty="0" smtClean="0">
                <a:solidFill>
                  <a:srgbClr val="FFFF00"/>
                </a:solidFill>
                <a:latin typeface="Times New Roman" pitchFamily="18" charset="0"/>
              </a:rPr>
              <a:t> SID</a:t>
            </a:r>
            <a:endParaRPr lang="en-US" sz="1800" b="1" dirty="0" smtClean="0">
              <a:solidFill>
                <a:schemeClr val="bg1"/>
              </a:solidFill>
              <a:latin typeface="Times New Roman" pitchFamily="18" charset="0"/>
              <a:cs typeface="Times New Roman" pitchFamily="18" charset="0"/>
            </a:endParaRPr>
          </a:p>
        </p:txBody>
      </p:sp>
      <p:sp>
        <p:nvSpPr>
          <p:cNvPr id="2" name="TextBox 1"/>
          <p:cNvSpPr txBox="1"/>
          <p:nvPr/>
        </p:nvSpPr>
        <p:spPr>
          <a:xfrm>
            <a:off x="-16498" y="1295399"/>
            <a:ext cx="3369297" cy="3631763"/>
          </a:xfrm>
          <a:prstGeom prst="rect">
            <a:avLst/>
          </a:prstGeom>
          <a:noFill/>
        </p:spPr>
        <p:txBody>
          <a:bodyPr wrap="square" rtlCol="0">
            <a:spAutoFit/>
          </a:bodyPr>
          <a:lstStyle/>
          <a:p>
            <a:pPr marL="457200" indent="-457200" algn="ctr">
              <a:buFont typeface="Wingdings" pitchFamily="2" charset="2"/>
              <a:buChar char="v"/>
            </a:pPr>
            <a:r>
              <a:rPr lang="en-US" sz="1800" dirty="0" err="1" smtClean="0">
                <a:solidFill>
                  <a:schemeClr val="bg1"/>
                </a:solidFill>
              </a:rPr>
              <a:t>Ví</a:t>
            </a:r>
            <a:r>
              <a:rPr lang="en-US" sz="1800" dirty="0" smtClean="0">
                <a:solidFill>
                  <a:schemeClr val="bg1"/>
                </a:solidFill>
              </a:rPr>
              <a:t> </a:t>
            </a:r>
            <a:r>
              <a:rPr lang="en-US" sz="1800" dirty="0" err="1" smtClean="0">
                <a:solidFill>
                  <a:schemeClr val="bg1"/>
                </a:solidFill>
              </a:rPr>
              <a:t>dụ</a:t>
            </a:r>
            <a:r>
              <a:rPr lang="en-US" sz="1800" dirty="0" smtClean="0">
                <a:solidFill>
                  <a:schemeClr val="bg1"/>
                </a:solidFill>
              </a:rPr>
              <a:t> : </a:t>
            </a:r>
            <a:r>
              <a:rPr lang="en-US" sz="1800" dirty="0" err="1" smtClean="0">
                <a:solidFill>
                  <a:schemeClr val="bg1"/>
                </a:solidFill>
              </a:rPr>
              <a:t>Tra</a:t>
            </a:r>
            <a:r>
              <a:rPr lang="en-US" sz="1800" dirty="0" smtClean="0">
                <a:solidFill>
                  <a:schemeClr val="bg1"/>
                </a:solidFill>
              </a:rPr>
              <a:t> </a:t>
            </a:r>
            <a:r>
              <a:rPr lang="en-US" sz="1800" dirty="0" err="1" smtClean="0">
                <a:solidFill>
                  <a:schemeClr val="bg1"/>
                </a:solidFill>
              </a:rPr>
              <a:t>cứu</a:t>
            </a:r>
            <a:r>
              <a:rPr lang="en-US" sz="1800" dirty="0" smtClean="0">
                <a:solidFill>
                  <a:schemeClr val="bg1"/>
                </a:solidFill>
              </a:rPr>
              <a:t> </a:t>
            </a:r>
            <a:r>
              <a:rPr lang="en-US" sz="1800" dirty="0" err="1" smtClean="0">
                <a:solidFill>
                  <a:schemeClr val="bg1"/>
                </a:solidFill>
              </a:rPr>
              <a:t>kết</a:t>
            </a:r>
            <a:r>
              <a:rPr lang="en-US" sz="1800" dirty="0" smtClean="0">
                <a:solidFill>
                  <a:schemeClr val="bg1"/>
                </a:solidFill>
              </a:rPr>
              <a:t> </a:t>
            </a:r>
            <a:r>
              <a:rPr lang="en-US" sz="1800" dirty="0" err="1" smtClean="0">
                <a:solidFill>
                  <a:schemeClr val="bg1"/>
                </a:solidFill>
              </a:rPr>
              <a:t>quả</a:t>
            </a:r>
            <a:r>
              <a:rPr lang="en-US" sz="1800" dirty="0" smtClean="0">
                <a:solidFill>
                  <a:schemeClr val="bg1"/>
                </a:solidFill>
              </a:rPr>
              <a:t> </a:t>
            </a:r>
            <a:r>
              <a:rPr lang="en-US" sz="1800" dirty="0" err="1" smtClean="0">
                <a:solidFill>
                  <a:schemeClr val="bg1"/>
                </a:solidFill>
              </a:rPr>
              <a:t>mã</a:t>
            </a:r>
            <a:r>
              <a:rPr lang="en-US" sz="1800" dirty="0" smtClean="0">
                <a:solidFill>
                  <a:schemeClr val="bg1"/>
                </a:solidFill>
              </a:rPr>
              <a:t> SID : </a:t>
            </a:r>
            <a:r>
              <a:rPr lang="en-US" sz="1600" b="1" dirty="0" smtClean="0">
                <a:solidFill>
                  <a:srgbClr val="DBFF01"/>
                </a:solidFill>
              </a:rPr>
              <a:t>010616 - 10010432</a:t>
            </a:r>
          </a:p>
          <a:p>
            <a:pPr marL="914400" lvl="1" indent="-457200">
              <a:buFont typeface="Arial" pitchFamily="34" charset="0"/>
              <a:buChar char="•"/>
            </a:pPr>
            <a:r>
              <a:rPr lang="en-US" sz="1800" dirty="0" err="1" smtClean="0">
                <a:solidFill>
                  <a:schemeClr val="bg1"/>
                </a:solidFill>
              </a:rPr>
              <a:t>Chọn</a:t>
            </a:r>
            <a:r>
              <a:rPr lang="en-US" sz="1800" dirty="0" smtClean="0">
                <a:solidFill>
                  <a:schemeClr val="bg1"/>
                </a:solidFill>
              </a:rPr>
              <a:t> </a:t>
            </a:r>
            <a:r>
              <a:rPr lang="en-US" sz="1800" dirty="0" err="1" smtClean="0">
                <a:solidFill>
                  <a:schemeClr val="bg1"/>
                </a:solidFill>
              </a:rPr>
              <a:t>thời</a:t>
            </a:r>
            <a:r>
              <a:rPr lang="en-US" sz="1800" dirty="0" smtClean="0">
                <a:solidFill>
                  <a:schemeClr val="bg1"/>
                </a:solidFill>
              </a:rPr>
              <a:t> </a:t>
            </a:r>
            <a:r>
              <a:rPr lang="en-US" sz="1800" dirty="0" err="1" smtClean="0">
                <a:solidFill>
                  <a:schemeClr val="bg1"/>
                </a:solidFill>
              </a:rPr>
              <a:t>gian</a:t>
            </a:r>
            <a:r>
              <a:rPr lang="en-US" sz="1800" dirty="0" smtClean="0">
                <a:solidFill>
                  <a:schemeClr val="bg1"/>
                </a:solidFill>
              </a:rPr>
              <a:t> </a:t>
            </a:r>
            <a:r>
              <a:rPr lang="en-US" sz="1600" dirty="0" smtClean="0">
                <a:solidFill>
                  <a:schemeClr val="bg1"/>
                </a:solidFill>
              </a:rPr>
              <a:t>(</a:t>
            </a:r>
            <a:r>
              <a:rPr lang="en-US" sz="1600" dirty="0" smtClean="0">
                <a:solidFill>
                  <a:srgbClr val="DBFF01"/>
                </a:solidFill>
              </a:rPr>
              <a:t>01-01-2016</a:t>
            </a:r>
            <a:r>
              <a:rPr lang="en-US" sz="1600" dirty="0" smtClean="0">
                <a:solidFill>
                  <a:schemeClr val="bg1"/>
                </a:solidFill>
              </a:rPr>
              <a:t>)</a:t>
            </a:r>
            <a:endParaRPr lang="en-US" sz="1800" dirty="0" smtClean="0">
              <a:solidFill>
                <a:schemeClr val="bg1"/>
              </a:solidFill>
            </a:endParaRPr>
          </a:p>
          <a:p>
            <a:pPr marL="457200" indent="-457200">
              <a:buFont typeface="Arial" pitchFamily="34" charset="0"/>
              <a:buChar char="•"/>
            </a:pPr>
            <a:endParaRPr lang="en-US" sz="1800" dirty="0" smtClean="0">
              <a:solidFill>
                <a:schemeClr val="bg1"/>
              </a:solidFill>
            </a:endParaRPr>
          </a:p>
          <a:p>
            <a:pPr marL="914400" lvl="1" indent="-457200">
              <a:buFont typeface="Arial" pitchFamily="34" charset="0"/>
              <a:buChar char="•"/>
            </a:pPr>
            <a:r>
              <a:rPr lang="en-US" sz="1800" dirty="0" err="1" smtClean="0">
                <a:solidFill>
                  <a:schemeClr val="bg1"/>
                </a:solidFill>
              </a:rPr>
              <a:t>Nhập</a:t>
            </a:r>
            <a:r>
              <a:rPr lang="en-US" sz="1800" dirty="0" smtClean="0">
                <a:solidFill>
                  <a:schemeClr val="bg1"/>
                </a:solidFill>
              </a:rPr>
              <a:t> </a:t>
            </a:r>
            <a:r>
              <a:rPr lang="en-US" sz="1800" dirty="0" err="1" smtClean="0">
                <a:solidFill>
                  <a:schemeClr val="bg1"/>
                </a:solidFill>
              </a:rPr>
              <a:t>mã</a:t>
            </a:r>
            <a:r>
              <a:rPr lang="en-US" sz="1800" dirty="0" smtClean="0">
                <a:solidFill>
                  <a:schemeClr val="bg1"/>
                </a:solidFill>
              </a:rPr>
              <a:t> </a:t>
            </a:r>
            <a:r>
              <a:rPr lang="en-US" sz="1800" dirty="0" err="1" smtClean="0">
                <a:solidFill>
                  <a:schemeClr val="bg1"/>
                </a:solidFill>
              </a:rPr>
              <a:t>biên</a:t>
            </a:r>
            <a:r>
              <a:rPr lang="en-US" sz="1800" dirty="0" smtClean="0">
                <a:solidFill>
                  <a:schemeClr val="bg1"/>
                </a:solidFill>
              </a:rPr>
              <a:t> </a:t>
            </a:r>
            <a:r>
              <a:rPr lang="en-US" sz="1800" dirty="0" err="1" smtClean="0">
                <a:solidFill>
                  <a:schemeClr val="bg1"/>
                </a:solidFill>
              </a:rPr>
              <a:t>lai</a:t>
            </a:r>
            <a:r>
              <a:rPr lang="en-US" sz="1800" dirty="0" smtClean="0">
                <a:solidFill>
                  <a:schemeClr val="bg1"/>
                </a:solidFill>
              </a:rPr>
              <a:t> </a:t>
            </a:r>
            <a:r>
              <a:rPr lang="en-US" sz="1600" dirty="0" smtClean="0">
                <a:solidFill>
                  <a:schemeClr val="bg1"/>
                </a:solidFill>
              </a:rPr>
              <a:t>(</a:t>
            </a:r>
            <a:r>
              <a:rPr lang="en-US" sz="1400" dirty="0" smtClean="0">
                <a:solidFill>
                  <a:srgbClr val="DBFF01"/>
                </a:solidFill>
              </a:rPr>
              <a:t>10010432</a:t>
            </a:r>
            <a:r>
              <a:rPr lang="en-US" sz="1600" dirty="0" smtClean="0">
                <a:solidFill>
                  <a:schemeClr val="bg1"/>
                </a:solidFill>
              </a:rPr>
              <a:t>)</a:t>
            </a:r>
            <a:endParaRPr lang="en-US" sz="1800" dirty="0" smtClean="0">
              <a:solidFill>
                <a:schemeClr val="bg1"/>
              </a:solidFill>
            </a:endParaRPr>
          </a:p>
          <a:p>
            <a:pPr marL="914400" lvl="1" indent="-457200">
              <a:buFont typeface="Arial" pitchFamily="34" charset="0"/>
              <a:buChar char="•"/>
            </a:pPr>
            <a:endParaRPr lang="en-US" sz="1800" dirty="0" smtClean="0">
              <a:solidFill>
                <a:schemeClr val="bg1"/>
              </a:solidFill>
            </a:endParaRPr>
          </a:p>
          <a:p>
            <a:pPr marL="914400" lvl="1" indent="-457200">
              <a:buFont typeface="Arial" pitchFamily="34" charset="0"/>
              <a:buChar char="•"/>
            </a:pPr>
            <a:r>
              <a:rPr lang="en-US" sz="1800" dirty="0" err="1" smtClean="0">
                <a:solidFill>
                  <a:schemeClr val="bg1"/>
                </a:solidFill>
              </a:rPr>
              <a:t>Nhập</a:t>
            </a:r>
            <a:r>
              <a:rPr lang="en-US" sz="1800" dirty="0" smtClean="0">
                <a:solidFill>
                  <a:schemeClr val="bg1"/>
                </a:solidFill>
              </a:rPr>
              <a:t> </a:t>
            </a:r>
            <a:r>
              <a:rPr lang="en-US" sz="1800" dirty="0" err="1" smtClean="0">
                <a:solidFill>
                  <a:schemeClr val="bg1"/>
                </a:solidFill>
              </a:rPr>
              <a:t>mã</a:t>
            </a:r>
            <a:r>
              <a:rPr lang="en-US" sz="1800" dirty="0" smtClean="0">
                <a:solidFill>
                  <a:schemeClr val="bg1"/>
                </a:solidFill>
              </a:rPr>
              <a:t> </a:t>
            </a:r>
            <a:r>
              <a:rPr lang="en-US" sz="1800" dirty="0" err="1" smtClean="0">
                <a:solidFill>
                  <a:schemeClr val="bg1"/>
                </a:solidFill>
              </a:rPr>
              <a:t>bảo</a:t>
            </a:r>
            <a:r>
              <a:rPr lang="en-US" sz="1800" dirty="0" smtClean="0">
                <a:solidFill>
                  <a:schemeClr val="bg1"/>
                </a:solidFill>
              </a:rPr>
              <a:t> </a:t>
            </a:r>
            <a:r>
              <a:rPr lang="en-US" sz="1800" dirty="0" err="1" smtClean="0">
                <a:solidFill>
                  <a:schemeClr val="bg1"/>
                </a:solidFill>
              </a:rPr>
              <a:t>mật</a:t>
            </a:r>
            <a:r>
              <a:rPr lang="en-US" sz="1600" dirty="0" smtClean="0">
                <a:solidFill>
                  <a:schemeClr val="bg1"/>
                </a:solidFill>
              </a:rPr>
              <a:t> (…)</a:t>
            </a:r>
            <a:endParaRPr lang="en-US" sz="1800" dirty="0" smtClean="0">
              <a:solidFill>
                <a:schemeClr val="bg1"/>
              </a:solidFill>
            </a:endParaRPr>
          </a:p>
          <a:p>
            <a:pPr marL="457200" indent="-457200">
              <a:buFont typeface="Arial" pitchFamily="34" charset="0"/>
              <a:buChar char="•"/>
            </a:pPr>
            <a:endParaRPr lang="en-US" sz="1800" dirty="0">
              <a:solidFill>
                <a:schemeClr val="bg1"/>
              </a:solidFill>
            </a:endParaRPr>
          </a:p>
          <a:p>
            <a:pPr marL="914400" lvl="1" indent="-457200">
              <a:buFont typeface="Arial" pitchFamily="34" charset="0"/>
              <a:buChar char="•"/>
            </a:pPr>
            <a:r>
              <a:rPr lang="en-US" sz="1800" dirty="0" smtClean="0">
                <a:solidFill>
                  <a:schemeClr val="bg1"/>
                </a:solidFill>
              </a:rPr>
              <a:t>Click </a:t>
            </a:r>
            <a:r>
              <a:rPr lang="en-US" sz="1800" dirty="0" err="1" smtClean="0">
                <a:solidFill>
                  <a:schemeClr val="bg1"/>
                </a:solidFill>
              </a:rPr>
              <a:t>vào</a:t>
            </a:r>
            <a:r>
              <a:rPr lang="en-US" sz="1800" dirty="0" smtClean="0">
                <a:solidFill>
                  <a:schemeClr val="bg1"/>
                </a:solidFill>
              </a:rPr>
              <a:t> </a:t>
            </a:r>
            <a:r>
              <a:rPr lang="en-US" sz="1800" dirty="0" err="1" smtClean="0">
                <a:solidFill>
                  <a:schemeClr val="bg1"/>
                </a:solidFill>
              </a:rPr>
              <a:t>tra</a:t>
            </a:r>
            <a:r>
              <a:rPr lang="en-US" sz="1800" dirty="0" smtClean="0">
                <a:solidFill>
                  <a:schemeClr val="bg1"/>
                </a:solidFill>
              </a:rPr>
              <a:t> </a:t>
            </a:r>
            <a:r>
              <a:rPr lang="en-US" sz="1800" dirty="0" err="1" smtClean="0">
                <a:solidFill>
                  <a:schemeClr val="bg1"/>
                </a:solidFill>
              </a:rPr>
              <a:t>cứu</a:t>
            </a:r>
            <a:r>
              <a:rPr lang="en-US" sz="1800" dirty="0" smtClean="0">
                <a:solidFill>
                  <a:schemeClr val="bg1"/>
                </a:solidFill>
              </a:rPr>
              <a:t>  </a:t>
            </a:r>
          </a:p>
          <a:p>
            <a:pPr marL="457200" indent="-457200">
              <a:buFont typeface="Arial" pitchFamily="34" charset="0"/>
              <a:buChar char="•"/>
            </a:pPr>
            <a:endParaRPr lang="en-US" sz="1800" dirty="0">
              <a:solidFill>
                <a:schemeClr val="bg1"/>
              </a:solidFill>
            </a:endParaRPr>
          </a:p>
          <a:p>
            <a:pPr marL="914400" lvl="1" indent="-457200">
              <a:buFont typeface="Arial" pitchFamily="34" charset="0"/>
              <a:buChar char="•"/>
            </a:pPr>
            <a:r>
              <a:rPr lang="en-US" sz="1800" dirty="0" err="1" smtClean="0">
                <a:solidFill>
                  <a:schemeClr val="bg1"/>
                </a:solidFill>
              </a:rPr>
              <a:t>Vị</a:t>
            </a:r>
            <a:r>
              <a:rPr lang="en-US" sz="1800" dirty="0" smtClean="0">
                <a:solidFill>
                  <a:schemeClr val="bg1"/>
                </a:solidFill>
              </a:rPr>
              <a:t> </a:t>
            </a:r>
            <a:r>
              <a:rPr lang="en-US" sz="1800" dirty="0" err="1" smtClean="0">
                <a:solidFill>
                  <a:schemeClr val="bg1"/>
                </a:solidFill>
              </a:rPr>
              <a:t>trí</a:t>
            </a:r>
            <a:r>
              <a:rPr lang="en-US" sz="1800" dirty="0" smtClean="0">
                <a:solidFill>
                  <a:schemeClr val="bg1"/>
                </a:solidFill>
              </a:rPr>
              <a:t> </a:t>
            </a:r>
            <a:r>
              <a:rPr lang="en-US" sz="1800" dirty="0" err="1" smtClean="0">
                <a:solidFill>
                  <a:schemeClr val="bg1"/>
                </a:solidFill>
              </a:rPr>
              <a:t>mặc</a:t>
            </a:r>
            <a:r>
              <a:rPr lang="en-US" sz="1800" dirty="0" smtClean="0">
                <a:solidFill>
                  <a:schemeClr val="bg1"/>
                </a:solidFill>
              </a:rPr>
              <a:t> </a:t>
            </a:r>
            <a:r>
              <a:rPr lang="en-US" sz="1800" dirty="0" err="1" smtClean="0">
                <a:solidFill>
                  <a:schemeClr val="bg1"/>
                </a:solidFill>
              </a:rPr>
              <a:t>định</a:t>
            </a:r>
            <a:r>
              <a:rPr lang="en-US" sz="1800" dirty="0" smtClean="0">
                <a:solidFill>
                  <a:schemeClr val="bg1"/>
                </a:solidFill>
              </a:rPr>
              <a:t> (</a:t>
            </a:r>
            <a:r>
              <a:rPr lang="en-US" sz="1800" dirty="0" err="1" smtClean="0">
                <a:solidFill>
                  <a:schemeClr val="bg1"/>
                </a:solidFill>
              </a:rPr>
              <a:t>Hà</a:t>
            </a:r>
            <a:r>
              <a:rPr lang="en-US" sz="1800" dirty="0" smtClean="0">
                <a:solidFill>
                  <a:schemeClr val="bg1"/>
                </a:solidFill>
              </a:rPr>
              <a:t> </a:t>
            </a:r>
            <a:r>
              <a:rPr lang="en-US" sz="1800" dirty="0" err="1" smtClean="0">
                <a:solidFill>
                  <a:schemeClr val="bg1"/>
                </a:solidFill>
              </a:rPr>
              <a:t>Nội</a:t>
            </a:r>
            <a:r>
              <a:rPr lang="en-US" sz="1800" dirty="0" smtClean="0">
                <a:solidFill>
                  <a:schemeClr val="bg1"/>
                </a:solidFill>
              </a:rPr>
              <a:t>)</a:t>
            </a:r>
            <a:endParaRPr lang="en-US" sz="1800" dirty="0">
              <a:solidFill>
                <a:schemeClr val="bg1"/>
              </a:solidFill>
            </a:endParaRPr>
          </a:p>
        </p:txBody>
      </p:sp>
      <p:pic>
        <p:nvPicPr>
          <p:cNvPr id="512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292257"/>
            <a:ext cx="2629160" cy="464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799" y="1292257"/>
            <a:ext cx="262916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113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barn(inVertical)">
                                      <p:cBhvr>
                                        <p:cTn id="7" dur="500"/>
                                        <p:tgtEl>
                                          <p:spTgt spid="5127"/>
                                        </p:tgtEl>
                                      </p:cBhvr>
                                    </p:animEffect>
                                  </p:childTnLst>
                                </p:cTn>
                              </p:par>
                              <p:par>
                                <p:cTn id="8" presetID="16" presetClass="entr" presetSubtype="21" fill="hold" nodeType="withEffect">
                                  <p:stCondLst>
                                    <p:cond delay="0"/>
                                  </p:stCondLst>
                                  <p:childTnLst>
                                    <p:set>
                                      <p:cBhvr>
                                        <p:cTn id="9" dur="1" fill="hold">
                                          <p:stCondLst>
                                            <p:cond delay="0"/>
                                          </p:stCondLst>
                                        </p:cTn>
                                        <p:tgtEl>
                                          <p:spTgt spid="5126"/>
                                        </p:tgtEl>
                                        <p:attrNameLst>
                                          <p:attrName>style.visibility</p:attrName>
                                        </p:attrNameLst>
                                      </p:cBhvr>
                                      <p:to>
                                        <p:strVal val="visible"/>
                                      </p:to>
                                    </p:set>
                                    <p:animEffect transition="in" filter="barn(inVertical)">
                                      <p:cBhvr>
                                        <p:cTn id="10" dur="500"/>
                                        <p:tgtEl>
                                          <p:spTgt spid="51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bwMode="auto">
          <a:xfrm>
            <a:off x="914400" y="108000"/>
            <a:ext cx="8915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smtClean="0">
                <a:solidFill>
                  <a:srgbClr val="FFFF00"/>
                </a:solidFill>
                <a:latin typeface="Times New Roman" pitchFamily="18" charset="0"/>
              </a:rPr>
              <a:t>II.2 </a:t>
            </a:r>
            <a:r>
              <a:rPr lang="en-US" sz="2400" b="1" dirty="0" err="1" smtClean="0">
                <a:solidFill>
                  <a:srgbClr val="FFFF00"/>
                </a:solidFill>
                <a:latin typeface="Times New Roman" pitchFamily="18" charset="0"/>
              </a:rPr>
              <a:t>Tra</a:t>
            </a:r>
            <a:r>
              <a:rPr lang="en-US" sz="2400" b="1" dirty="0" smtClean="0">
                <a:solidFill>
                  <a:srgbClr val="FFFF00"/>
                </a:solidFill>
                <a:latin typeface="Times New Roman" pitchFamily="18" charset="0"/>
              </a:rPr>
              <a:t> </a:t>
            </a:r>
            <a:r>
              <a:rPr lang="en-US" sz="2400" b="1" dirty="0" err="1" smtClean="0">
                <a:solidFill>
                  <a:srgbClr val="FFFF00"/>
                </a:solidFill>
                <a:latin typeface="Times New Roman" pitchFamily="18" charset="0"/>
              </a:rPr>
              <a:t>cứu</a:t>
            </a:r>
            <a:r>
              <a:rPr lang="en-US" sz="2400" b="1" dirty="0" smtClean="0">
                <a:solidFill>
                  <a:srgbClr val="FFFF00"/>
                </a:solidFill>
                <a:latin typeface="Times New Roman" pitchFamily="18" charset="0"/>
              </a:rPr>
              <a:t> </a:t>
            </a:r>
            <a:r>
              <a:rPr lang="en-US" sz="2400" b="1" dirty="0" err="1" smtClean="0">
                <a:solidFill>
                  <a:srgbClr val="FFFF00"/>
                </a:solidFill>
                <a:latin typeface="Times New Roman" pitchFamily="18" charset="0"/>
              </a:rPr>
              <a:t>bằng</a:t>
            </a:r>
            <a:r>
              <a:rPr lang="en-US" sz="2400" b="1" dirty="0" smtClean="0">
                <a:solidFill>
                  <a:srgbClr val="FFFF00"/>
                </a:solidFill>
                <a:latin typeface="Times New Roman" pitchFamily="18" charset="0"/>
              </a:rPr>
              <a:t> PID</a:t>
            </a:r>
            <a:endParaRPr lang="en-US" sz="1600" b="1" dirty="0" smtClean="0">
              <a:solidFill>
                <a:schemeClr val="bg1"/>
              </a:solidFill>
              <a:latin typeface="Times New Roman" pitchFamily="18" charset="0"/>
              <a:cs typeface="Times New Roman" pitchFamily="18" charset="0"/>
            </a:endParaRPr>
          </a:p>
        </p:txBody>
      </p:sp>
      <p:sp>
        <p:nvSpPr>
          <p:cNvPr id="2" name="TextBox 1"/>
          <p:cNvSpPr txBox="1"/>
          <p:nvPr/>
        </p:nvSpPr>
        <p:spPr>
          <a:xfrm>
            <a:off x="152400" y="1752600"/>
            <a:ext cx="3369297" cy="2800767"/>
          </a:xfrm>
          <a:prstGeom prst="rect">
            <a:avLst/>
          </a:prstGeom>
          <a:noFill/>
        </p:spPr>
        <p:txBody>
          <a:bodyPr wrap="square" rtlCol="0">
            <a:spAutoFit/>
          </a:bodyPr>
          <a:lstStyle/>
          <a:p>
            <a:pPr marL="457200" indent="-457200" algn="ctr">
              <a:buFont typeface="Wingdings" pitchFamily="2" charset="2"/>
              <a:buChar char="v"/>
            </a:pPr>
            <a:r>
              <a:rPr lang="en-US" sz="1600" dirty="0" err="1" smtClean="0">
                <a:solidFill>
                  <a:schemeClr val="bg1"/>
                </a:solidFill>
              </a:rPr>
              <a:t>Ví</a:t>
            </a:r>
            <a:r>
              <a:rPr lang="en-US" sz="1600" dirty="0" smtClean="0">
                <a:solidFill>
                  <a:schemeClr val="bg1"/>
                </a:solidFill>
              </a:rPr>
              <a:t> </a:t>
            </a:r>
            <a:r>
              <a:rPr lang="en-US" sz="1600" dirty="0" err="1" smtClean="0">
                <a:solidFill>
                  <a:schemeClr val="bg1"/>
                </a:solidFill>
              </a:rPr>
              <a:t>dụ</a:t>
            </a:r>
            <a:r>
              <a:rPr lang="en-US" sz="1600" dirty="0" smtClean="0">
                <a:solidFill>
                  <a:schemeClr val="bg1"/>
                </a:solidFill>
              </a:rPr>
              <a:t> : </a:t>
            </a:r>
            <a:r>
              <a:rPr lang="en-US" sz="1600" dirty="0" err="1" smtClean="0">
                <a:solidFill>
                  <a:schemeClr val="bg1"/>
                </a:solidFill>
              </a:rPr>
              <a:t>Tra</a:t>
            </a:r>
            <a:r>
              <a:rPr lang="en-US" sz="1600" dirty="0" smtClean="0">
                <a:solidFill>
                  <a:schemeClr val="bg1"/>
                </a:solidFill>
              </a:rPr>
              <a:t> </a:t>
            </a:r>
            <a:r>
              <a:rPr lang="en-US" sz="1600" dirty="0" err="1" smtClean="0">
                <a:solidFill>
                  <a:schemeClr val="bg1"/>
                </a:solidFill>
              </a:rPr>
              <a:t>cứu</a:t>
            </a:r>
            <a:r>
              <a:rPr lang="en-US" sz="1600" dirty="0" smtClean="0">
                <a:solidFill>
                  <a:schemeClr val="bg1"/>
                </a:solidFill>
              </a:rPr>
              <a:t> </a:t>
            </a:r>
            <a:r>
              <a:rPr lang="en-US" sz="1600" dirty="0" err="1" smtClean="0">
                <a:solidFill>
                  <a:schemeClr val="bg1"/>
                </a:solidFill>
              </a:rPr>
              <a:t>kết</a:t>
            </a:r>
            <a:r>
              <a:rPr lang="en-US" sz="1600" dirty="0" smtClean="0">
                <a:solidFill>
                  <a:schemeClr val="bg1"/>
                </a:solidFill>
              </a:rPr>
              <a:t> </a:t>
            </a:r>
            <a:r>
              <a:rPr lang="en-US" sz="1600" dirty="0" err="1" smtClean="0">
                <a:solidFill>
                  <a:schemeClr val="bg1"/>
                </a:solidFill>
              </a:rPr>
              <a:t>quả</a:t>
            </a:r>
            <a:r>
              <a:rPr lang="en-US" sz="1600" dirty="0" smtClean="0">
                <a:solidFill>
                  <a:schemeClr val="bg1"/>
                </a:solidFill>
              </a:rPr>
              <a:t> </a:t>
            </a:r>
            <a:r>
              <a:rPr lang="en-US" sz="1600" dirty="0" err="1" smtClean="0">
                <a:solidFill>
                  <a:schemeClr val="bg1"/>
                </a:solidFill>
              </a:rPr>
              <a:t>mã</a:t>
            </a:r>
            <a:r>
              <a:rPr lang="en-US" sz="1600" dirty="0" smtClean="0">
                <a:solidFill>
                  <a:schemeClr val="bg1"/>
                </a:solidFill>
              </a:rPr>
              <a:t> PID </a:t>
            </a:r>
          </a:p>
          <a:p>
            <a:pPr algn="ctr"/>
            <a:r>
              <a:rPr lang="en-US" sz="1600" dirty="0" smtClean="0">
                <a:solidFill>
                  <a:schemeClr val="bg1"/>
                </a:solidFill>
              </a:rPr>
              <a:t>: </a:t>
            </a:r>
            <a:r>
              <a:rPr lang="en-US" sz="1400" b="1" dirty="0" smtClean="0">
                <a:solidFill>
                  <a:srgbClr val="DBFF01"/>
                </a:solidFill>
              </a:rPr>
              <a:t>A03870</a:t>
            </a:r>
          </a:p>
          <a:p>
            <a:pPr marL="914400" lvl="1" indent="-457200">
              <a:buFont typeface="Arial" pitchFamily="34" charset="0"/>
              <a:buChar char="•"/>
            </a:pPr>
            <a:r>
              <a:rPr lang="en-US" sz="1600" dirty="0" err="1" smtClean="0">
                <a:solidFill>
                  <a:schemeClr val="bg1"/>
                </a:solidFill>
              </a:rPr>
              <a:t>Nhập</a:t>
            </a:r>
            <a:r>
              <a:rPr lang="en-US" sz="1600" dirty="0" smtClean="0">
                <a:solidFill>
                  <a:schemeClr val="bg1"/>
                </a:solidFill>
              </a:rPr>
              <a:t> </a:t>
            </a:r>
            <a:r>
              <a:rPr lang="en-US" sz="1600" dirty="0" err="1" smtClean="0">
                <a:solidFill>
                  <a:schemeClr val="bg1"/>
                </a:solidFill>
              </a:rPr>
              <a:t>mã</a:t>
            </a:r>
            <a:r>
              <a:rPr lang="en-US" sz="1600" dirty="0" smtClean="0">
                <a:solidFill>
                  <a:schemeClr val="bg1"/>
                </a:solidFill>
              </a:rPr>
              <a:t> PID </a:t>
            </a:r>
            <a:r>
              <a:rPr lang="en-US" sz="1400" dirty="0" smtClean="0">
                <a:solidFill>
                  <a:schemeClr val="bg1"/>
                </a:solidFill>
              </a:rPr>
              <a:t>(</a:t>
            </a:r>
            <a:r>
              <a:rPr lang="en-US" sz="1400" dirty="0">
                <a:solidFill>
                  <a:srgbClr val="DBFF01"/>
                </a:solidFill>
              </a:rPr>
              <a:t>A03870</a:t>
            </a:r>
            <a:r>
              <a:rPr lang="en-US" sz="1400" dirty="0" smtClean="0">
                <a:solidFill>
                  <a:schemeClr val="bg1"/>
                </a:solidFill>
              </a:rPr>
              <a:t>)</a:t>
            </a:r>
            <a:endParaRPr lang="en-US" sz="1600" dirty="0" smtClean="0">
              <a:solidFill>
                <a:schemeClr val="bg1"/>
              </a:solidFill>
            </a:endParaRPr>
          </a:p>
          <a:p>
            <a:pPr marL="457200" indent="-457200">
              <a:buFont typeface="Arial" pitchFamily="34" charset="0"/>
              <a:buChar char="•"/>
            </a:pPr>
            <a:endParaRPr lang="en-US" sz="1600" dirty="0" smtClean="0">
              <a:solidFill>
                <a:schemeClr val="bg1"/>
              </a:solidFill>
            </a:endParaRPr>
          </a:p>
          <a:p>
            <a:pPr marL="914400" lvl="1" indent="-457200">
              <a:buFont typeface="Arial" pitchFamily="34" charset="0"/>
              <a:buChar char="•"/>
            </a:pPr>
            <a:r>
              <a:rPr lang="en-US" sz="1600" dirty="0" err="1" smtClean="0">
                <a:solidFill>
                  <a:schemeClr val="bg1"/>
                </a:solidFill>
              </a:rPr>
              <a:t>Nhập</a:t>
            </a:r>
            <a:r>
              <a:rPr lang="en-US" sz="1600" dirty="0" smtClean="0">
                <a:solidFill>
                  <a:schemeClr val="bg1"/>
                </a:solidFill>
              </a:rPr>
              <a:t> </a:t>
            </a:r>
            <a:r>
              <a:rPr lang="en-US" sz="1600" dirty="0" err="1" smtClean="0">
                <a:solidFill>
                  <a:schemeClr val="bg1"/>
                </a:solidFill>
              </a:rPr>
              <a:t>mã</a:t>
            </a:r>
            <a:r>
              <a:rPr lang="en-US" sz="1600" dirty="0" smtClean="0">
                <a:solidFill>
                  <a:schemeClr val="bg1"/>
                </a:solidFill>
              </a:rPr>
              <a:t> </a:t>
            </a:r>
            <a:r>
              <a:rPr lang="en-US" sz="1600" dirty="0" err="1" smtClean="0">
                <a:solidFill>
                  <a:schemeClr val="bg1"/>
                </a:solidFill>
              </a:rPr>
              <a:t>bảo</a:t>
            </a:r>
            <a:r>
              <a:rPr lang="en-US" sz="1600" dirty="0" smtClean="0">
                <a:solidFill>
                  <a:schemeClr val="bg1"/>
                </a:solidFill>
              </a:rPr>
              <a:t> </a:t>
            </a:r>
            <a:r>
              <a:rPr lang="en-US" sz="1600" dirty="0" err="1" smtClean="0">
                <a:solidFill>
                  <a:schemeClr val="bg1"/>
                </a:solidFill>
              </a:rPr>
              <a:t>mật</a:t>
            </a:r>
            <a:r>
              <a:rPr lang="en-US" sz="1400" dirty="0" smtClean="0">
                <a:solidFill>
                  <a:schemeClr val="bg1"/>
                </a:solidFill>
              </a:rPr>
              <a:t> (…)</a:t>
            </a:r>
            <a:endParaRPr lang="en-US" sz="1600" dirty="0" smtClean="0">
              <a:solidFill>
                <a:schemeClr val="bg1"/>
              </a:solidFill>
            </a:endParaRPr>
          </a:p>
          <a:p>
            <a:pPr marL="457200" indent="-457200">
              <a:buFont typeface="Arial" pitchFamily="34" charset="0"/>
              <a:buChar char="•"/>
            </a:pPr>
            <a:endParaRPr lang="en-US" sz="1600" dirty="0">
              <a:solidFill>
                <a:schemeClr val="bg1"/>
              </a:solidFill>
            </a:endParaRPr>
          </a:p>
          <a:p>
            <a:pPr marL="914400" lvl="1" indent="-457200">
              <a:buFont typeface="Arial" pitchFamily="34" charset="0"/>
              <a:buChar char="•"/>
            </a:pPr>
            <a:r>
              <a:rPr lang="en-US" sz="1600" dirty="0" smtClean="0">
                <a:solidFill>
                  <a:schemeClr val="bg1"/>
                </a:solidFill>
              </a:rPr>
              <a:t>Click </a:t>
            </a:r>
            <a:r>
              <a:rPr lang="en-US" sz="1600" dirty="0" err="1" smtClean="0">
                <a:solidFill>
                  <a:schemeClr val="bg1"/>
                </a:solidFill>
              </a:rPr>
              <a:t>vào</a:t>
            </a:r>
            <a:r>
              <a:rPr lang="en-US" sz="1600" dirty="0" smtClean="0">
                <a:solidFill>
                  <a:schemeClr val="bg1"/>
                </a:solidFill>
              </a:rPr>
              <a:t> </a:t>
            </a:r>
            <a:r>
              <a:rPr lang="en-US" sz="1600" dirty="0" err="1" smtClean="0">
                <a:solidFill>
                  <a:schemeClr val="bg1"/>
                </a:solidFill>
              </a:rPr>
              <a:t>tra</a:t>
            </a:r>
            <a:r>
              <a:rPr lang="en-US" sz="1600" dirty="0" smtClean="0">
                <a:solidFill>
                  <a:schemeClr val="bg1"/>
                </a:solidFill>
              </a:rPr>
              <a:t> </a:t>
            </a:r>
            <a:r>
              <a:rPr lang="en-US" sz="1600" dirty="0" err="1" smtClean="0">
                <a:solidFill>
                  <a:schemeClr val="bg1"/>
                </a:solidFill>
              </a:rPr>
              <a:t>cứu</a:t>
            </a:r>
            <a:r>
              <a:rPr lang="en-US" sz="1600" dirty="0" smtClean="0">
                <a:solidFill>
                  <a:schemeClr val="bg1"/>
                </a:solidFill>
              </a:rPr>
              <a:t>  </a:t>
            </a:r>
          </a:p>
          <a:p>
            <a:pPr marL="457200" indent="-457200">
              <a:buFont typeface="Arial" pitchFamily="34" charset="0"/>
              <a:buChar char="•"/>
            </a:pPr>
            <a:endParaRPr lang="en-US" sz="1600" dirty="0">
              <a:solidFill>
                <a:schemeClr val="bg1"/>
              </a:solidFill>
            </a:endParaRPr>
          </a:p>
          <a:p>
            <a:pPr marL="914400" lvl="1" indent="-457200">
              <a:buFont typeface="Arial" pitchFamily="34" charset="0"/>
              <a:buChar char="•"/>
            </a:pPr>
            <a:r>
              <a:rPr lang="en-US" sz="1600" dirty="0" err="1" smtClean="0">
                <a:solidFill>
                  <a:schemeClr val="bg1"/>
                </a:solidFill>
              </a:rPr>
              <a:t>Vị</a:t>
            </a:r>
            <a:r>
              <a:rPr lang="en-US" sz="1600" dirty="0" smtClean="0">
                <a:solidFill>
                  <a:schemeClr val="bg1"/>
                </a:solidFill>
              </a:rPr>
              <a:t> </a:t>
            </a:r>
            <a:r>
              <a:rPr lang="en-US" sz="1600" dirty="0" err="1" smtClean="0">
                <a:solidFill>
                  <a:schemeClr val="bg1"/>
                </a:solidFill>
              </a:rPr>
              <a:t>trí</a:t>
            </a:r>
            <a:r>
              <a:rPr lang="en-US" sz="1600" dirty="0" smtClean="0">
                <a:solidFill>
                  <a:schemeClr val="bg1"/>
                </a:solidFill>
              </a:rPr>
              <a:t> </a:t>
            </a:r>
            <a:r>
              <a:rPr lang="en-US" sz="1600" dirty="0" err="1" smtClean="0">
                <a:solidFill>
                  <a:schemeClr val="bg1"/>
                </a:solidFill>
              </a:rPr>
              <a:t>mặc</a:t>
            </a:r>
            <a:r>
              <a:rPr lang="en-US" sz="1600" dirty="0" smtClean="0">
                <a:solidFill>
                  <a:schemeClr val="bg1"/>
                </a:solidFill>
              </a:rPr>
              <a:t> </a:t>
            </a:r>
            <a:r>
              <a:rPr lang="en-US" sz="1600" dirty="0" err="1" smtClean="0">
                <a:solidFill>
                  <a:schemeClr val="bg1"/>
                </a:solidFill>
              </a:rPr>
              <a:t>định</a:t>
            </a:r>
            <a:r>
              <a:rPr lang="en-US" sz="1600" dirty="0" smtClean="0">
                <a:solidFill>
                  <a:schemeClr val="bg1"/>
                </a:solidFill>
              </a:rPr>
              <a:t> (</a:t>
            </a:r>
            <a:r>
              <a:rPr lang="en-US" sz="1600" dirty="0" err="1" smtClean="0">
                <a:solidFill>
                  <a:schemeClr val="bg1"/>
                </a:solidFill>
              </a:rPr>
              <a:t>Hà</a:t>
            </a:r>
            <a:r>
              <a:rPr lang="en-US" sz="1600" dirty="0" smtClean="0">
                <a:solidFill>
                  <a:schemeClr val="bg1"/>
                </a:solidFill>
              </a:rPr>
              <a:t> </a:t>
            </a:r>
            <a:r>
              <a:rPr lang="en-US" sz="1600" dirty="0" err="1" smtClean="0">
                <a:solidFill>
                  <a:schemeClr val="bg1"/>
                </a:solidFill>
              </a:rPr>
              <a:t>Nội</a:t>
            </a:r>
            <a:r>
              <a:rPr lang="en-US" sz="1600" dirty="0" smtClean="0">
                <a:solidFill>
                  <a:schemeClr val="bg1"/>
                </a:solidFill>
              </a:rPr>
              <a:t>)</a:t>
            </a:r>
          </a:p>
          <a:p>
            <a:pPr marL="914400" lvl="1" indent="-457200">
              <a:buFont typeface="Arial" pitchFamily="34" charset="0"/>
              <a:buChar char="•"/>
            </a:pPr>
            <a:endParaRPr lang="en-US" sz="1600" dirty="0">
              <a:solidFill>
                <a:schemeClr val="bg1"/>
              </a:solidFill>
            </a:endParaRPr>
          </a:p>
          <a:p>
            <a:pPr marL="914400" lvl="1" indent="-457200">
              <a:buFont typeface="Arial" pitchFamily="34" charset="0"/>
              <a:buChar char="•"/>
            </a:pPr>
            <a:endParaRPr lang="en-US" sz="1600" dirty="0">
              <a:solidFill>
                <a:schemeClr val="bg1"/>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1371600"/>
            <a:ext cx="1864519"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2339" y="1371600"/>
            <a:ext cx="1864519"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0213" y="1371600"/>
            <a:ext cx="1864519"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612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arn(inVertical)">
                                      <p:cBhvr>
                                        <p:cTn id="7" dur="500"/>
                                        <p:tgtEl>
                                          <p:spTgt spid="6147"/>
                                        </p:tgtEl>
                                      </p:cBhvr>
                                    </p:animEffect>
                                  </p:childTnLst>
                                </p:cTn>
                              </p:par>
                              <p:par>
                                <p:cTn id="8" presetID="16" presetClass="entr" presetSubtype="21"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barn(inVertical)">
                                      <p:cBhvr>
                                        <p:cTn id="10" dur="500"/>
                                        <p:tgtEl>
                                          <p:spTgt spid="6148"/>
                                        </p:tgtEl>
                                      </p:cBhvr>
                                    </p:animEffect>
                                  </p:childTnLst>
                                </p:cTn>
                              </p:par>
                              <p:par>
                                <p:cTn id="11" presetID="16" presetClass="entr" presetSubtype="21" fill="hold" nodeType="with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barn(inVertical)">
                                      <p:cBhvr>
                                        <p:cTn id="13" dur="500"/>
                                        <p:tgtEl>
                                          <p:spTgt spid="614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bwMode="auto">
          <a:xfrm>
            <a:off x="914400" y="108000"/>
            <a:ext cx="8915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smtClean="0">
                <a:solidFill>
                  <a:srgbClr val="FFFF00"/>
                </a:solidFill>
                <a:latin typeface="Times New Roman" pitchFamily="18" charset="0"/>
              </a:rPr>
              <a:t>II.3  </a:t>
            </a:r>
            <a:r>
              <a:rPr lang="en-US" sz="2400" b="1" dirty="0" err="1" smtClean="0">
                <a:solidFill>
                  <a:srgbClr val="FFFF00"/>
                </a:solidFill>
                <a:latin typeface="Times New Roman" pitchFamily="18" charset="0"/>
              </a:rPr>
              <a:t>Tra</a:t>
            </a:r>
            <a:r>
              <a:rPr lang="en-US" sz="2400" b="1" dirty="0" smtClean="0">
                <a:solidFill>
                  <a:srgbClr val="FFFF00"/>
                </a:solidFill>
                <a:latin typeface="Times New Roman" pitchFamily="18" charset="0"/>
              </a:rPr>
              <a:t> </a:t>
            </a:r>
            <a:r>
              <a:rPr lang="en-US" sz="2400" b="1" dirty="0" err="1" smtClean="0">
                <a:solidFill>
                  <a:srgbClr val="FFFF00"/>
                </a:solidFill>
                <a:latin typeface="Times New Roman" pitchFamily="18" charset="0"/>
              </a:rPr>
              <a:t>cứu</a:t>
            </a:r>
            <a:r>
              <a:rPr lang="en-US" sz="2400" b="1" dirty="0" smtClean="0">
                <a:solidFill>
                  <a:srgbClr val="FFFF00"/>
                </a:solidFill>
                <a:latin typeface="Times New Roman" pitchFamily="18" charset="0"/>
              </a:rPr>
              <a:t> </a:t>
            </a:r>
            <a:r>
              <a:rPr lang="en-US" sz="2400" b="1" dirty="0" err="1" smtClean="0">
                <a:solidFill>
                  <a:srgbClr val="FFFF00"/>
                </a:solidFill>
                <a:latin typeface="Times New Roman" pitchFamily="18" charset="0"/>
              </a:rPr>
              <a:t>cho</a:t>
            </a:r>
            <a:r>
              <a:rPr lang="en-US" sz="2400" b="1" dirty="0" smtClean="0">
                <a:solidFill>
                  <a:srgbClr val="FFFF00"/>
                </a:solidFill>
                <a:latin typeface="Times New Roman" pitchFamily="18" charset="0"/>
              </a:rPr>
              <a:t> </a:t>
            </a:r>
            <a:r>
              <a:rPr lang="en-US" sz="2400" b="1" dirty="0" err="1" smtClean="0">
                <a:solidFill>
                  <a:srgbClr val="FFFF00"/>
                </a:solidFill>
                <a:latin typeface="Times New Roman" pitchFamily="18" charset="0"/>
              </a:rPr>
              <a:t>đơn</a:t>
            </a:r>
            <a:r>
              <a:rPr lang="en-US" sz="2400" b="1" dirty="0" smtClean="0">
                <a:solidFill>
                  <a:srgbClr val="FFFF00"/>
                </a:solidFill>
                <a:latin typeface="Times New Roman" pitchFamily="18" charset="0"/>
              </a:rPr>
              <a:t> </a:t>
            </a:r>
            <a:r>
              <a:rPr lang="en-US" sz="2400" b="1" dirty="0" err="1" smtClean="0">
                <a:solidFill>
                  <a:srgbClr val="FFFF00"/>
                </a:solidFill>
                <a:latin typeface="Times New Roman" pitchFamily="18" charset="0"/>
              </a:rPr>
              <a:t>vị</a:t>
            </a:r>
            <a:r>
              <a:rPr lang="en-US" sz="2400" b="1" dirty="0" smtClean="0">
                <a:solidFill>
                  <a:srgbClr val="FFFF00"/>
                </a:solidFill>
                <a:latin typeface="Times New Roman" pitchFamily="18" charset="0"/>
              </a:rPr>
              <a:t> </a:t>
            </a:r>
            <a:r>
              <a:rPr lang="en-US" sz="2400" b="1" dirty="0" err="1" smtClean="0">
                <a:solidFill>
                  <a:srgbClr val="FFFF00"/>
                </a:solidFill>
                <a:latin typeface="Times New Roman" pitchFamily="18" charset="0"/>
              </a:rPr>
              <a:t>gửi</a:t>
            </a:r>
            <a:r>
              <a:rPr lang="en-US" sz="2400" b="1" dirty="0" smtClean="0">
                <a:solidFill>
                  <a:srgbClr val="FFFF00"/>
                </a:solidFill>
                <a:latin typeface="Times New Roman" pitchFamily="18" charset="0"/>
              </a:rPr>
              <a:t> </a:t>
            </a:r>
            <a:r>
              <a:rPr lang="en-US" sz="2400" b="1" dirty="0" err="1" smtClean="0">
                <a:solidFill>
                  <a:srgbClr val="FFFF00"/>
                </a:solidFill>
                <a:latin typeface="Times New Roman" pitchFamily="18" charset="0"/>
              </a:rPr>
              <a:t>mẫu</a:t>
            </a:r>
            <a:endParaRPr lang="en-US" sz="1600" b="1" dirty="0" smtClean="0">
              <a:solidFill>
                <a:schemeClr val="bg1"/>
              </a:solidFill>
              <a:latin typeface="Times New Roman" pitchFamily="18" charset="0"/>
              <a:cs typeface="Times New Roman" pitchFamily="18" charset="0"/>
            </a:endParaRPr>
          </a:p>
        </p:txBody>
      </p:sp>
      <p:sp>
        <p:nvSpPr>
          <p:cNvPr id="2" name="TextBox 1"/>
          <p:cNvSpPr txBox="1"/>
          <p:nvPr/>
        </p:nvSpPr>
        <p:spPr>
          <a:xfrm>
            <a:off x="152400" y="1752600"/>
            <a:ext cx="3369297" cy="2800767"/>
          </a:xfrm>
          <a:prstGeom prst="rect">
            <a:avLst/>
          </a:prstGeom>
          <a:noFill/>
        </p:spPr>
        <p:txBody>
          <a:bodyPr wrap="square" rtlCol="0">
            <a:spAutoFit/>
          </a:bodyPr>
          <a:lstStyle/>
          <a:p>
            <a:pPr marL="457200" indent="-457200" algn="ctr">
              <a:buFont typeface="Wingdings" pitchFamily="2" charset="2"/>
              <a:buChar char="v"/>
            </a:pPr>
            <a:r>
              <a:rPr lang="en-US" sz="1600" dirty="0" err="1" smtClean="0">
                <a:solidFill>
                  <a:schemeClr val="bg1"/>
                </a:solidFill>
              </a:rPr>
              <a:t>Ví</a:t>
            </a:r>
            <a:r>
              <a:rPr lang="en-US" sz="1600" dirty="0" smtClean="0">
                <a:solidFill>
                  <a:schemeClr val="bg1"/>
                </a:solidFill>
              </a:rPr>
              <a:t> </a:t>
            </a:r>
            <a:r>
              <a:rPr lang="en-US" sz="1600" dirty="0" err="1" smtClean="0">
                <a:solidFill>
                  <a:schemeClr val="bg1"/>
                </a:solidFill>
              </a:rPr>
              <a:t>dụ</a:t>
            </a:r>
            <a:r>
              <a:rPr lang="en-US" sz="1600" dirty="0" smtClean="0">
                <a:solidFill>
                  <a:schemeClr val="bg1"/>
                </a:solidFill>
              </a:rPr>
              <a:t> : </a:t>
            </a:r>
            <a:r>
              <a:rPr lang="en-US" sz="1600" dirty="0" err="1" smtClean="0">
                <a:solidFill>
                  <a:schemeClr val="bg1"/>
                </a:solidFill>
              </a:rPr>
              <a:t>Tra</a:t>
            </a:r>
            <a:r>
              <a:rPr lang="en-US" sz="1600" dirty="0" smtClean="0">
                <a:solidFill>
                  <a:schemeClr val="bg1"/>
                </a:solidFill>
              </a:rPr>
              <a:t> </a:t>
            </a:r>
            <a:r>
              <a:rPr lang="en-US" sz="1600" dirty="0" err="1" smtClean="0">
                <a:solidFill>
                  <a:schemeClr val="bg1"/>
                </a:solidFill>
              </a:rPr>
              <a:t>cứu</a:t>
            </a:r>
            <a:r>
              <a:rPr lang="en-US" sz="1600" dirty="0" smtClean="0">
                <a:solidFill>
                  <a:schemeClr val="bg1"/>
                </a:solidFill>
              </a:rPr>
              <a:t> </a:t>
            </a:r>
            <a:r>
              <a:rPr lang="en-US" sz="1600" dirty="0" err="1" smtClean="0">
                <a:solidFill>
                  <a:schemeClr val="bg1"/>
                </a:solidFill>
              </a:rPr>
              <a:t>kết</a:t>
            </a:r>
            <a:r>
              <a:rPr lang="en-US" sz="1600" dirty="0" smtClean="0">
                <a:solidFill>
                  <a:schemeClr val="bg1"/>
                </a:solidFill>
              </a:rPr>
              <a:t> </a:t>
            </a:r>
            <a:r>
              <a:rPr lang="en-US" sz="1600" dirty="0" err="1" smtClean="0">
                <a:solidFill>
                  <a:schemeClr val="bg1"/>
                </a:solidFill>
              </a:rPr>
              <a:t>quả</a:t>
            </a:r>
            <a:r>
              <a:rPr lang="en-US" sz="1600" dirty="0" smtClean="0">
                <a:solidFill>
                  <a:schemeClr val="bg1"/>
                </a:solidFill>
              </a:rPr>
              <a:t> </a:t>
            </a:r>
            <a:r>
              <a:rPr lang="en-US" sz="1600" dirty="0" err="1" smtClean="0">
                <a:solidFill>
                  <a:schemeClr val="bg1"/>
                </a:solidFill>
              </a:rPr>
              <a:t>đơn</a:t>
            </a:r>
            <a:r>
              <a:rPr lang="en-US" sz="1600" dirty="0" smtClean="0">
                <a:solidFill>
                  <a:schemeClr val="bg1"/>
                </a:solidFill>
              </a:rPr>
              <a:t> </a:t>
            </a:r>
            <a:r>
              <a:rPr lang="en-US" sz="1600" dirty="0" err="1" smtClean="0">
                <a:solidFill>
                  <a:schemeClr val="bg1"/>
                </a:solidFill>
              </a:rPr>
              <a:t>vị</a:t>
            </a:r>
            <a:r>
              <a:rPr lang="en-US" sz="1600" dirty="0" smtClean="0">
                <a:solidFill>
                  <a:schemeClr val="bg1"/>
                </a:solidFill>
              </a:rPr>
              <a:t> </a:t>
            </a:r>
            <a:r>
              <a:rPr lang="en-US" sz="1600" dirty="0" err="1" smtClean="0">
                <a:solidFill>
                  <a:schemeClr val="bg1"/>
                </a:solidFill>
              </a:rPr>
              <a:t>gửi</a:t>
            </a:r>
            <a:r>
              <a:rPr lang="en-US" sz="1600" dirty="0" smtClean="0">
                <a:solidFill>
                  <a:schemeClr val="bg1"/>
                </a:solidFill>
              </a:rPr>
              <a:t> </a:t>
            </a:r>
            <a:r>
              <a:rPr lang="en-US" sz="1600" dirty="0" err="1" smtClean="0">
                <a:solidFill>
                  <a:schemeClr val="bg1"/>
                </a:solidFill>
              </a:rPr>
              <a:t>mẫu</a:t>
            </a:r>
            <a:r>
              <a:rPr lang="en-US" sz="1600" dirty="0" smtClean="0">
                <a:solidFill>
                  <a:schemeClr val="bg1"/>
                </a:solidFill>
              </a:rPr>
              <a:t> : </a:t>
            </a:r>
            <a:r>
              <a:rPr lang="en-US" sz="1600" dirty="0" smtClean="0">
                <a:solidFill>
                  <a:srgbClr val="DBFF01"/>
                </a:solidFill>
              </a:rPr>
              <a:t>phong63</a:t>
            </a:r>
            <a:r>
              <a:rPr lang="en-US" sz="1600" dirty="0" smtClean="0">
                <a:solidFill>
                  <a:schemeClr val="bg1"/>
                </a:solidFill>
              </a:rPr>
              <a:t> </a:t>
            </a:r>
          </a:p>
          <a:p>
            <a:pPr marL="914400" lvl="1" indent="-457200">
              <a:buFont typeface="Arial" pitchFamily="34" charset="0"/>
              <a:buChar char="•"/>
            </a:pPr>
            <a:r>
              <a:rPr lang="en-US" sz="1600" dirty="0" err="1" smtClean="0">
                <a:solidFill>
                  <a:schemeClr val="bg1"/>
                </a:solidFill>
              </a:rPr>
              <a:t>Chọn</a:t>
            </a:r>
            <a:r>
              <a:rPr lang="en-US" sz="1600" dirty="0" smtClean="0">
                <a:solidFill>
                  <a:schemeClr val="bg1"/>
                </a:solidFill>
              </a:rPr>
              <a:t> </a:t>
            </a:r>
            <a:r>
              <a:rPr lang="en-US" sz="1600" dirty="0" err="1" smtClean="0">
                <a:solidFill>
                  <a:schemeClr val="bg1"/>
                </a:solidFill>
              </a:rPr>
              <a:t>tháng</a:t>
            </a:r>
            <a:r>
              <a:rPr lang="en-US" sz="1600" dirty="0" smtClean="0">
                <a:solidFill>
                  <a:schemeClr val="bg1"/>
                </a:solidFill>
              </a:rPr>
              <a:t> </a:t>
            </a:r>
            <a:r>
              <a:rPr lang="en-US" sz="1400" dirty="0" smtClean="0">
                <a:solidFill>
                  <a:schemeClr val="bg1"/>
                </a:solidFill>
              </a:rPr>
              <a:t>( </a:t>
            </a:r>
            <a:r>
              <a:rPr lang="en-US" sz="1400" dirty="0" err="1" smtClean="0">
                <a:solidFill>
                  <a:srgbClr val="DBFF01"/>
                </a:solidFill>
              </a:rPr>
              <a:t>tháng</a:t>
            </a:r>
            <a:r>
              <a:rPr lang="en-US" sz="1400" dirty="0" smtClean="0">
                <a:solidFill>
                  <a:srgbClr val="DBFF01"/>
                </a:solidFill>
              </a:rPr>
              <a:t> 6</a:t>
            </a:r>
            <a:r>
              <a:rPr lang="en-US" sz="1400" dirty="0" smtClean="0">
                <a:solidFill>
                  <a:schemeClr val="bg1"/>
                </a:solidFill>
              </a:rPr>
              <a:t>)</a:t>
            </a:r>
            <a:endParaRPr lang="en-US" sz="1600" dirty="0" smtClean="0">
              <a:solidFill>
                <a:schemeClr val="bg1"/>
              </a:solidFill>
            </a:endParaRPr>
          </a:p>
          <a:p>
            <a:pPr marL="457200" indent="-457200">
              <a:buFont typeface="Arial" pitchFamily="34" charset="0"/>
              <a:buChar char="•"/>
            </a:pPr>
            <a:endParaRPr lang="en-US" sz="1600" dirty="0" smtClean="0">
              <a:solidFill>
                <a:schemeClr val="bg1"/>
              </a:solidFill>
            </a:endParaRPr>
          </a:p>
          <a:p>
            <a:pPr marL="914400" lvl="1" indent="-457200">
              <a:buFont typeface="Arial" pitchFamily="34" charset="0"/>
              <a:buChar char="•"/>
            </a:pPr>
            <a:r>
              <a:rPr lang="en-US" sz="1600" dirty="0" err="1" smtClean="0">
                <a:solidFill>
                  <a:schemeClr val="bg1"/>
                </a:solidFill>
              </a:rPr>
              <a:t>Nhập</a:t>
            </a:r>
            <a:r>
              <a:rPr lang="en-US" sz="1600" dirty="0" smtClean="0">
                <a:solidFill>
                  <a:schemeClr val="bg1"/>
                </a:solidFill>
              </a:rPr>
              <a:t> </a:t>
            </a:r>
            <a:r>
              <a:rPr lang="en-US" sz="1600" dirty="0" err="1" smtClean="0">
                <a:solidFill>
                  <a:schemeClr val="bg1"/>
                </a:solidFill>
              </a:rPr>
              <a:t>mã</a:t>
            </a:r>
            <a:r>
              <a:rPr lang="en-US" sz="1600" dirty="0" smtClean="0">
                <a:solidFill>
                  <a:schemeClr val="bg1"/>
                </a:solidFill>
              </a:rPr>
              <a:t> </a:t>
            </a:r>
            <a:r>
              <a:rPr lang="en-US" sz="1600" dirty="0" err="1" smtClean="0">
                <a:solidFill>
                  <a:schemeClr val="bg1"/>
                </a:solidFill>
              </a:rPr>
              <a:t>bảo</a:t>
            </a:r>
            <a:r>
              <a:rPr lang="en-US" sz="1600" dirty="0" smtClean="0">
                <a:solidFill>
                  <a:schemeClr val="bg1"/>
                </a:solidFill>
              </a:rPr>
              <a:t> </a:t>
            </a:r>
            <a:r>
              <a:rPr lang="en-US" sz="1600" dirty="0" err="1" smtClean="0">
                <a:solidFill>
                  <a:schemeClr val="bg1"/>
                </a:solidFill>
              </a:rPr>
              <a:t>mật</a:t>
            </a:r>
            <a:r>
              <a:rPr lang="en-US" sz="1400" dirty="0" smtClean="0">
                <a:solidFill>
                  <a:schemeClr val="bg1"/>
                </a:solidFill>
              </a:rPr>
              <a:t> (…)</a:t>
            </a:r>
            <a:endParaRPr lang="en-US" sz="1600" dirty="0" smtClean="0">
              <a:solidFill>
                <a:schemeClr val="bg1"/>
              </a:solidFill>
            </a:endParaRPr>
          </a:p>
          <a:p>
            <a:pPr marL="457200" indent="-457200">
              <a:buFont typeface="Arial" pitchFamily="34" charset="0"/>
              <a:buChar char="•"/>
            </a:pPr>
            <a:endParaRPr lang="en-US" sz="1600" dirty="0">
              <a:solidFill>
                <a:schemeClr val="bg1"/>
              </a:solidFill>
            </a:endParaRPr>
          </a:p>
          <a:p>
            <a:pPr marL="914400" lvl="1" indent="-457200">
              <a:buFont typeface="Arial" pitchFamily="34" charset="0"/>
              <a:buChar char="•"/>
            </a:pPr>
            <a:r>
              <a:rPr lang="en-US" sz="1600" dirty="0" smtClean="0">
                <a:solidFill>
                  <a:schemeClr val="bg1"/>
                </a:solidFill>
              </a:rPr>
              <a:t>Click </a:t>
            </a:r>
            <a:r>
              <a:rPr lang="en-US" sz="1600" dirty="0" err="1" smtClean="0">
                <a:solidFill>
                  <a:schemeClr val="bg1"/>
                </a:solidFill>
              </a:rPr>
              <a:t>vào</a:t>
            </a:r>
            <a:r>
              <a:rPr lang="en-US" sz="1600" dirty="0" smtClean="0">
                <a:solidFill>
                  <a:schemeClr val="bg1"/>
                </a:solidFill>
              </a:rPr>
              <a:t> </a:t>
            </a:r>
            <a:r>
              <a:rPr lang="en-US" sz="1600" dirty="0" err="1" smtClean="0">
                <a:solidFill>
                  <a:schemeClr val="bg1"/>
                </a:solidFill>
              </a:rPr>
              <a:t>tra</a:t>
            </a:r>
            <a:r>
              <a:rPr lang="en-US" sz="1600" dirty="0" smtClean="0">
                <a:solidFill>
                  <a:schemeClr val="bg1"/>
                </a:solidFill>
              </a:rPr>
              <a:t> </a:t>
            </a:r>
            <a:r>
              <a:rPr lang="en-US" sz="1600" dirty="0" err="1" smtClean="0">
                <a:solidFill>
                  <a:schemeClr val="bg1"/>
                </a:solidFill>
              </a:rPr>
              <a:t>cứu</a:t>
            </a:r>
            <a:r>
              <a:rPr lang="en-US" sz="1600" dirty="0" smtClean="0">
                <a:solidFill>
                  <a:schemeClr val="bg1"/>
                </a:solidFill>
              </a:rPr>
              <a:t>  </a:t>
            </a:r>
          </a:p>
          <a:p>
            <a:pPr marL="457200" indent="-457200">
              <a:buFont typeface="Arial" pitchFamily="34" charset="0"/>
              <a:buChar char="•"/>
            </a:pPr>
            <a:endParaRPr lang="en-US" sz="1600" dirty="0">
              <a:solidFill>
                <a:schemeClr val="bg1"/>
              </a:solidFill>
            </a:endParaRPr>
          </a:p>
          <a:p>
            <a:pPr marL="914400" lvl="1" indent="-457200">
              <a:buFont typeface="Arial" pitchFamily="34" charset="0"/>
              <a:buChar char="•"/>
            </a:pPr>
            <a:r>
              <a:rPr lang="en-US" sz="1600" dirty="0" err="1" smtClean="0">
                <a:solidFill>
                  <a:schemeClr val="bg1"/>
                </a:solidFill>
              </a:rPr>
              <a:t>Vị</a:t>
            </a:r>
            <a:r>
              <a:rPr lang="en-US" sz="1600" dirty="0" smtClean="0">
                <a:solidFill>
                  <a:schemeClr val="bg1"/>
                </a:solidFill>
              </a:rPr>
              <a:t> </a:t>
            </a:r>
            <a:r>
              <a:rPr lang="en-US" sz="1600" dirty="0" err="1" smtClean="0">
                <a:solidFill>
                  <a:schemeClr val="bg1"/>
                </a:solidFill>
              </a:rPr>
              <a:t>trí</a:t>
            </a:r>
            <a:r>
              <a:rPr lang="en-US" sz="1600" dirty="0" smtClean="0">
                <a:solidFill>
                  <a:schemeClr val="bg1"/>
                </a:solidFill>
              </a:rPr>
              <a:t> </a:t>
            </a:r>
            <a:r>
              <a:rPr lang="en-US" sz="1600" dirty="0" err="1" smtClean="0">
                <a:solidFill>
                  <a:schemeClr val="bg1"/>
                </a:solidFill>
              </a:rPr>
              <a:t>mặc</a:t>
            </a:r>
            <a:r>
              <a:rPr lang="en-US" sz="1600" dirty="0" smtClean="0">
                <a:solidFill>
                  <a:schemeClr val="bg1"/>
                </a:solidFill>
              </a:rPr>
              <a:t> </a:t>
            </a:r>
            <a:r>
              <a:rPr lang="en-US" sz="1600" dirty="0" err="1" smtClean="0">
                <a:solidFill>
                  <a:schemeClr val="bg1"/>
                </a:solidFill>
              </a:rPr>
              <a:t>định</a:t>
            </a:r>
            <a:r>
              <a:rPr lang="en-US" sz="1600" dirty="0" smtClean="0">
                <a:solidFill>
                  <a:schemeClr val="bg1"/>
                </a:solidFill>
              </a:rPr>
              <a:t> (</a:t>
            </a:r>
            <a:r>
              <a:rPr lang="en-US" sz="1600" dirty="0" err="1" smtClean="0">
                <a:solidFill>
                  <a:schemeClr val="bg1"/>
                </a:solidFill>
              </a:rPr>
              <a:t>Hà</a:t>
            </a:r>
            <a:r>
              <a:rPr lang="en-US" sz="1600" dirty="0" smtClean="0">
                <a:solidFill>
                  <a:schemeClr val="bg1"/>
                </a:solidFill>
              </a:rPr>
              <a:t> </a:t>
            </a:r>
            <a:r>
              <a:rPr lang="en-US" sz="1600" dirty="0" err="1" smtClean="0">
                <a:solidFill>
                  <a:schemeClr val="bg1"/>
                </a:solidFill>
              </a:rPr>
              <a:t>Nội</a:t>
            </a:r>
            <a:r>
              <a:rPr lang="en-US" sz="1600" dirty="0" smtClean="0">
                <a:solidFill>
                  <a:schemeClr val="bg1"/>
                </a:solidFill>
              </a:rPr>
              <a:t>)</a:t>
            </a:r>
          </a:p>
          <a:p>
            <a:pPr marL="914400" lvl="1" indent="-457200">
              <a:buFont typeface="Arial" pitchFamily="34" charset="0"/>
              <a:buChar char="•"/>
            </a:pPr>
            <a:endParaRPr lang="en-US" sz="1600" dirty="0">
              <a:solidFill>
                <a:schemeClr val="bg1"/>
              </a:solidFill>
            </a:endParaRPr>
          </a:p>
          <a:p>
            <a:pPr marL="914400" lvl="1" indent="-457200">
              <a:buFont typeface="Arial" pitchFamily="34" charset="0"/>
              <a:buChar char="•"/>
            </a:pPr>
            <a:endParaRPr lang="en-US" sz="1600" dirty="0">
              <a:solidFill>
                <a:schemeClr val="bg1"/>
              </a:solidFill>
            </a:endParaRPr>
          </a:p>
        </p:txBody>
      </p:sp>
      <p:pic>
        <p:nvPicPr>
          <p:cNvPr id="614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5367" y="1143000"/>
            <a:ext cx="2460272" cy="4373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143000"/>
            <a:ext cx="2453644" cy="4362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216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barn(inVertical)">
                                      <p:cBhvr>
                                        <p:cTn id="7" dur="500"/>
                                        <p:tgtEl>
                                          <p:spTgt spid="6149"/>
                                        </p:tgtEl>
                                      </p:cBhvr>
                                    </p:animEffect>
                                  </p:childTnLst>
                                </p:cTn>
                              </p:par>
                              <p:par>
                                <p:cTn id="8" presetID="16" presetClass="entr" presetSubtype="21" fill="hold" nodeType="withEffect">
                                  <p:stCondLst>
                                    <p:cond delay="0"/>
                                  </p:stCondLst>
                                  <p:childTnLst>
                                    <p:set>
                                      <p:cBhvr>
                                        <p:cTn id="9" dur="1" fill="hold">
                                          <p:stCondLst>
                                            <p:cond delay="0"/>
                                          </p:stCondLst>
                                        </p:cTn>
                                        <p:tgtEl>
                                          <p:spTgt spid="6150"/>
                                        </p:tgtEl>
                                        <p:attrNameLst>
                                          <p:attrName>style.visibility</p:attrName>
                                        </p:attrNameLst>
                                      </p:cBhvr>
                                      <p:to>
                                        <p:strVal val="visible"/>
                                      </p:to>
                                    </p:set>
                                    <p:animEffect transition="in" filter="barn(inVertical)">
                                      <p:cBhvr>
                                        <p:cTn id="10" dur="500"/>
                                        <p:tgtEl>
                                          <p:spTgt spid="615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bwMode="auto">
          <a:xfrm>
            <a:off x="914400" y="108000"/>
            <a:ext cx="8915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000" b="1" dirty="0" smtClean="0">
                <a:solidFill>
                  <a:srgbClr val="FFFF00"/>
                </a:solidFill>
                <a:latin typeface="Times New Roman" pitchFamily="18" charset="0"/>
              </a:rPr>
              <a:t>III. ĐĂNG KÝ LỊCH HẸN KHÁM, LẤY MẪU</a:t>
            </a:r>
            <a:endParaRPr lang="en-US" sz="1400" b="1" dirty="0" smtClean="0">
              <a:solidFill>
                <a:schemeClr val="bg1"/>
              </a:solidFill>
              <a:latin typeface="Times New Roman" pitchFamily="18" charset="0"/>
              <a:cs typeface="Times New Roman" pitchFamily="18" charset="0"/>
            </a:endParaRPr>
          </a:p>
        </p:txBody>
      </p:sp>
      <p:sp>
        <p:nvSpPr>
          <p:cNvPr id="2" name="TextBox 1"/>
          <p:cNvSpPr txBox="1"/>
          <p:nvPr/>
        </p:nvSpPr>
        <p:spPr>
          <a:xfrm>
            <a:off x="76200" y="838200"/>
            <a:ext cx="3369297" cy="2308324"/>
          </a:xfrm>
          <a:prstGeom prst="rect">
            <a:avLst/>
          </a:prstGeom>
          <a:noFill/>
        </p:spPr>
        <p:txBody>
          <a:bodyPr wrap="square" rtlCol="0">
            <a:spAutoFit/>
          </a:bodyPr>
          <a:lstStyle/>
          <a:p>
            <a:pPr marL="285750" indent="-285750">
              <a:buFont typeface="Arial" pitchFamily="34" charset="0"/>
              <a:buChar char="•"/>
            </a:pPr>
            <a:r>
              <a:rPr lang="en-US" sz="1600" dirty="0" err="1" smtClean="0">
                <a:solidFill>
                  <a:schemeClr val="bg1"/>
                </a:solidFill>
              </a:rPr>
              <a:t>Người</a:t>
            </a:r>
            <a:r>
              <a:rPr lang="en-US" sz="1600" dirty="0" smtClean="0">
                <a:solidFill>
                  <a:schemeClr val="bg1"/>
                </a:solidFill>
              </a:rPr>
              <a:t> </a:t>
            </a:r>
            <a:r>
              <a:rPr lang="en-US" sz="1600" dirty="0" err="1" smtClean="0">
                <a:solidFill>
                  <a:schemeClr val="bg1"/>
                </a:solidFill>
              </a:rPr>
              <a:t>dùng</a:t>
            </a:r>
            <a:r>
              <a:rPr lang="en-US" sz="1600" dirty="0" smtClean="0">
                <a:solidFill>
                  <a:schemeClr val="bg1"/>
                </a:solidFill>
              </a:rPr>
              <a:t> </a:t>
            </a:r>
            <a:r>
              <a:rPr lang="en-US" sz="1600" dirty="0" err="1" smtClean="0">
                <a:solidFill>
                  <a:schemeClr val="bg1"/>
                </a:solidFill>
              </a:rPr>
              <a:t>điền</a:t>
            </a:r>
            <a:r>
              <a:rPr lang="en-US" sz="1600" dirty="0" smtClean="0">
                <a:solidFill>
                  <a:schemeClr val="bg1"/>
                </a:solidFill>
              </a:rPr>
              <a:t> </a:t>
            </a:r>
            <a:r>
              <a:rPr lang="en-US" sz="1600" dirty="0" err="1" smtClean="0">
                <a:solidFill>
                  <a:schemeClr val="bg1"/>
                </a:solidFill>
              </a:rPr>
              <a:t>đầy</a:t>
            </a:r>
            <a:r>
              <a:rPr lang="en-US" sz="1600" dirty="0" smtClean="0">
                <a:solidFill>
                  <a:schemeClr val="bg1"/>
                </a:solidFill>
              </a:rPr>
              <a:t> </a:t>
            </a:r>
            <a:r>
              <a:rPr lang="en-US" sz="1600" dirty="0" err="1" smtClean="0">
                <a:solidFill>
                  <a:schemeClr val="bg1"/>
                </a:solidFill>
              </a:rPr>
              <a:t>đủ</a:t>
            </a:r>
            <a:r>
              <a:rPr lang="en-US" sz="1600" dirty="0" smtClean="0">
                <a:solidFill>
                  <a:schemeClr val="bg1"/>
                </a:solidFill>
              </a:rPr>
              <a:t> </a:t>
            </a:r>
            <a:r>
              <a:rPr lang="en-US" sz="1600" dirty="0" err="1" smtClean="0">
                <a:solidFill>
                  <a:schemeClr val="bg1"/>
                </a:solidFill>
              </a:rPr>
              <a:t>và</a:t>
            </a:r>
            <a:r>
              <a:rPr lang="en-US" sz="1600" dirty="0" smtClean="0">
                <a:solidFill>
                  <a:schemeClr val="bg1"/>
                </a:solidFill>
              </a:rPr>
              <a:t> </a:t>
            </a:r>
            <a:r>
              <a:rPr lang="en-US" sz="1600" dirty="0" err="1" smtClean="0">
                <a:solidFill>
                  <a:schemeClr val="bg1"/>
                </a:solidFill>
              </a:rPr>
              <a:t>chính</a:t>
            </a:r>
            <a:r>
              <a:rPr lang="en-US" sz="1600" dirty="0" smtClean="0">
                <a:solidFill>
                  <a:schemeClr val="bg1"/>
                </a:solidFill>
              </a:rPr>
              <a:t> </a:t>
            </a:r>
            <a:r>
              <a:rPr lang="en-US" sz="1600" dirty="0" err="1" smtClean="0">
                <a:solidFill>
                  <a:schemeClr val="bg1"/>
                </a:solidFill>
              </a:rPr>
              <a:t>xác</a:t>
            </a:r>
            <a:r>
              <a:rPr lang="en-US" sz="1600" dirty="0" smtClean="0">
                <a:solidFill>
                  <a:schemeClr val="bg1"/>
                </a:solidFill>
              </a:rPr>
              <a:t>  </a:t>
            </a:r>
            <a:r>
              <a:rPr lang="en-US" sz="1600" dirty="0" err="1" smtClean="0">
                <a:solidFill>
                  <a:schemeClr val="bg1"/>
                </a:solidFill>
              </a:rPr>
              <a:t>thông</a:t>
            </a:r>
            <a:r>
              <a:rPr lang="en-US" sz="1600" dirty="0" smtClean="0">
                <a:solidFill>
                  <a:schemeClr val="bg1"/>
                </a:solidFill>
              </a:rPr>
              <a:t> tin</a:t>
            </a:r>
          </a:p>
          <a:p>
            <a:pPr marL="285750" indent="-285750">
              <a:buFont typeface="Arial" pitchFamily="34" charset="0"/>
              <a:buChar char="•"/>
            </a:pPr>
            <a:endParaRPr lang="en-US" sz="1600" dirty="0" smtClean="0">
              <a:solidFill>
                <a:schemeClr val="bg1"/>
              </a:solidFill>
            </a:endParaRPr>
          </a:p>
          <a:p>
            <a:pPr marL="285750" indent="-285750">
              <a:buFont typeface="Arial" pitchFamily="34" charset="0"/>
              <a:buChar char="•"/>
            </a:pPr>
            <a:r>
              <a:rPr lang="en-US" sz="1600" dirty="0" err="1" smtClean="0">
                <a:solidFill>
                  <a:schemeClr val="bg1"/>
                </a:solidFill>
              </a:rPr>
              <a:t>Gửi</a:t>
            </a:r>
            <a:r>
              <a:rPr lang="en-US" sz="1600" dirty="0" smtClean="0">
                <a:solidFill>
                  <a:schemeClr val="bg1"/>
                </a:solidFill>
              </a:rPr>
              <a:t> </a:t>
            </a:r>
            <a:r>
              <a:rPr lang="en-US" sz="1600" dirty="0" err="1" smtClean="0">
                <a:solidFill>
                  <a:schemeClr val="bg1"/>
                </a:solidFill>
              </a:rPr>
              <a:t>thông</a:t>
            </a:r>
            <a:r>
              <a:rPr lang="en-US" sz="1600" dirty="0" smtClean="0">
                <a:solidFill>
                  <a:schemeClr val="bg1"/>
                </a:solidFill>
              </a:rPr>
              <a:t> tin .</a:t>
            </a:r>
          </a:p>
          <a:p>
            <a:pPr marL="285750" indent="-285750">
              <a:buFont typeface="Arial" pitchFamily="34" charset="0"/>
              <a:buChar char="•"/>
            </a:pPr>
            <a:endParaRPr lang="en-US" sz="1600" dirty="0" smtClean="0">
              <a:solidFill>
                <a:schemeClr val="bg1"/>
              </a:solidFill>
            </a:endParaRPr>
          </a:p>
          <a:p>
            <a:pPr marL="285750" indent="-285750" algn="ctr">
              <a:buFont typeface="Arial" pitchFamily="34" charset="0"/>
              <a:buChar char="•"/>
            </a:pPr>
            <a:endParaRPr lang="en-US" sz="1600" dirty="0" smtClean="0">
              <a:solidFill>
                <a:schemeClr val="bg1"/>
              </a:solidFill>
            </a:endParaRPr>
          </a:p>
          <a:p>
            <a:pPr marL="742950" lvl="1" indent="-285750">
              <a:buFont typeface="Arial" pitchFamily="34" charset="0"/>
              <a:buChar char="•"/>
            </a:pPr>
            <a:endParaRPr lang="en-US" sz="1600" dirty="0">
              <a:solidFill>
                <a:schemeClr val="bg1"/>
              </a:solidFill>
            </a:endParaRPr>
          </a:p>
          <a:p>
            <a:pPr marL="742950" lvl="1" indent="-285750">
              <a:buFont typeface="Arial" pitchFamily="34" charset="0"/>
              <a:buChar char="•"/>
            </a:pPr>
            <a:endParaRPr lang="en-US" sz="1600" dirty="0">
              <a:solidFill>
                <a:schemeClr val="bg1"/>
              </a:solidFill>
            </a:endParaRPr>
          </a:p>
          <a:p>
            <a:pPr marL="285750" indent="-285750">
              <a:buFont typeface="Arial" pitchFamily="34" charset="0"/>
              <a:buChar char="•"/>
            </a:pPr>
            <a:endParaRPr lang="en-US" sz="1600" dirty="0">
              <a:solidFill>
                <a:schemeClr val="bg1"/>
              </a:solidFill>
            </a:endParaRPr>
          </a:p>
        </p:txBody>
      </p:sp>
      <p:pic>
        <p:nvPicPr>
          <p:cNvPr id="2050" name="Picture 2" descr="C:\Users\PC Mate\Desktop\iCNM\Tài liệu video\2.Đặt lịch hẹn khám\Screenshot_2016-12-10-19-47-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2590799"/>
            <a:ext cx="1693664" cy="301095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C Mate\Desktop\iCNM\Tài liệu video\2.Đặt lịch hẹn khám\Screenshot_2016-12-10-19-48-4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590798"/>
            <a:ext cx="1709738" cy="30395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PC Mate\Desktop\iCNM\Tài liệu video\2.Đặt lịch hẹn khám\Screenshot_2016-12-10-19-48-4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2590799"/>
            <a:ext cx="1693664" cy="301095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PC Mate\Desktop\iCNM\Tài liệu video\2.Đặt lịch hẹn khám\Screenshot_2016-12-10-19-44-4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867" y="2590799"/>
            <a:ext cx="1704379" cy="303000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PC Mate\Desktop\iCNM\Tài liệu video\2.Đặt lịch hẹn khám\Screenshot_2016-12-10-19-46-2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08189" y="2571749"/>
            <a:ext cx="1704380" cy="3030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35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bwMode="auto">
          <a:xfrm>
            <a:off x="914400" y="108000"/>
            <a:ext cx="8915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000" b="1" dirty="0" smtClean="0">
                <a:solidFill>
                  <a:srgbClr val="FFFF00"/>
                </a:solidFill>
                <a:latin typeface="Times New Roman" pitchFamily="18" charset="0"/>
              </a:rPr>
              <a:t>IV. TRA CỨU THÔNG TIN BÁC SĨ</a:t>
            </a:r>
            <a:br>
              <a:rPr lang="en-US" sz="2000" b="1" dirty="0" smtClean="0">
                <a:solidFill>
                  <a:srgbClr val="FFFF00"/>
                </a:solidFill>
                <a:latin typeface="Times New Roman" pitchFamily="18" charset="0"/>
              </a:rPr>
            </a:br>
            <a:r>
              <a:rPr lang="en-US" sz="1200" b="1" dirty="0" smtClean="0">
                <a:solidFill>
                  <a:srgbClr val="FFFF00"/>
                </a:solidFill>
                <a:latin typeface="Times New Roman" pitchFamily="18" charset="0"/>
              </a:rPr>
              <a:t>( </a:t>
            </a:r>
            <a:r>
              <a:rPr lang="en-US" sz="1200" b="1" dirty="0" err="1" smtClean="0">
                <a:solidFill>
                  <a:srgbClr val="FFFF00"/>
                </a:solidFill>
                <a:latin typeface="Times New Roman" pitchFamily="18" charset="0"/>
              </a:rPr>
              <a:t>đang</a:t>
            </a:r>
            <a:r>
              <a:rPr lang="en-US" sz="1200" b="1" dirty="0" smtClean="0">
                <a:solidFill>
                  <a:srgbClr val="FFFF00"/>
                </a:solidFill>
                <a:latin typeface="Times New Roman" pitchFamily="18" charset="0"/>
              </a:rPr>
              <a:t> </a:t>
            </a:r>
            <a:r>
              <a:rPr lang="en-US" sz="1200" b="1" dirty="0" err="1" smtClean="0">
                <a:solidFill>
                  <a:srgbClr val="FFFF00"/>
                </a:solidFill>
                <a:latin typeface="Times New Roman" pitchFamily="18" charset="0"/>
              </a:rPr>
              <a:t>xây</a:t>
            </a:r>
            <a:r>
              <a:rPr lang="en-US" sz="1200" b="1" dirty="0" smtClean="0">
                <a:solidFill>
                  <a:srgbClr val="FFFF00"/>
                </a:solidFill>
                <a:latin typeface="Times New Roman" pitchFamily="18" charset="0"/>
              </a:rPr>
              <a:t> </a:t>
            </a:r>
            <a:r>
              <a:rPr lang="en-US" sz="1200" b="1" dirty="0" err="1" smtClean="0">
                <a:solidFill>
                  <a:srgbClr val="FFFF00"/>
                </a:solidFill>
                <a:latin typeface="Times New Roman" pitchFamily="18" charset="0"/>
              </a:rPr>
              <a:t>dựng</a:t>
            </a:r>
            <a:r>
              <a:rPr lang="en-US" sz="1200" b="1" dirty="0" smtClean="0">
                <a:solidFill>
                  <a:srgbClr val="FFFF00"/>
                </a:solidFill>
                <a:latin typeface="Times New Roman" pitchFamily="18" charset="0"/>
              </a:rPr>
              <a:t> )</a:t>
            </a:r>
            <a:endParaRPr lang="en-US" sz="1400" b="1" dirty="0" smtClean="0">
              <a:solidFill>
                <a:schemeClr val="bg1"/>
              </a:solidFill>
              <a:latin typeface="Times New Roman" pitchFamily="18" charset="0"/>
              <a:cs typeface="Times New Roman" pitchFamily="18" charset="0"/>
            </a:endParaRPr>
          </a:p>
        </p:txBody>
      </p:sp>
      <p:sp>
        <p:nvSpPr>
          <p:cNvPr id="2" name="Rectangle 1"/>
          <p:cNvSpPr/>
          <p:nvPr/>
        </p:nvSpPr>
        <p:spPr>
          <a:xfrm>
            <a:off x="228600" y="1066800"/>
            <a:ext cx="4572000" cy="1508105"/>
          </a:xfrm>
          <a:prstGeom prst="rect">
            <a:avLst/>
          </a:prstGeom>
        </p:spPr>
        <p:txBody>
          <a:bodyPr>
            <a:spAutoFit/>
          </a:bodyPr>
          <a:lstStyle/>
          <a:p>
            <a:pPr marL="285750" indent="-285750">
              <a:buFont typeface="Arial" pitchFamily="34" charset="0"/>
              <a:buChar char="•"/>
            </a:pPr>
            <a:r>
              <a:rPr lang="en-US" sz="1800" dirty="0" err="1" smtClean="0">
                <a:solidFill>
                  <a:schemeClr val="bg1"/>
                </a:solidFill>
              </a:rPr>
              <a:t>Tìm</a:t>
            </a:r>
            <a:r>
              <a:rPr lang="en-US" sz="1800" dirty="0" smtClean="0">
                <a:solidFill>
                  <a:schemeClr val="bg1"/>
                </a:solidFill>
              </a:rPr>
              <a:t> </a:t>
            </a:r>
            <a:r>
              <a:rPr lang="en-US" sz="1800" dirty="0" err="1" smtClean="0">
                <a:solidFill>
                  <a:schemeClr val="bg1"/>
                </a:solidFill>
              </a:rPr>
              <a:t>kiếm</a:t>
            </a:r>
            <a:r>
              <a:rPr lang="en-US" sz="1800" dirty="0" smtClean="0">
                <a:solidFill>
                  <a:schemeClr val="bg1"/>
                </a:solidFill>
              </a:rPr>
              <a:t> </a:t>
            </a:r>
            <a:r>
              <a:rPr lang="en-US" sz="1800" dirty="0" err="1" smtClean="0">
                <a:solidFill>
                  <a:schemeClr val="bg1"/>
                </a:solidFill>
              </a:rPr>
              <a:t>bác</a:t>
            </a:r>
            <a:r>
              <a:rPr lang="en-US" sz="1800" dirty="0" smtClean="0">
                <a:solidFill>
                  <a:schemeClr val="bg1"/>
                </a:solidFill>
              </a:rPr>
              <a:t> </a:t>
            </a:r>
            <a:r>
              <a:rPr lang="en-US" sz="1800" dirty="0" err="1" smtClean="0">
                <a:solidFill>
                  <a:schemeClr val="bg1"/>
                </a:solidFill>
              </a:rPr>
              <a:t>sĩ</a:t>
            </a:r>
            <a:r>
              <a:rPr lang="en-US" sz="1800" dirty="0" smtClean="0">
                <a:solidFill>
                  <a:schemeClr val="bg1"/>
                </a:solidFill>
              </a:rPr>
              <a:t>, </a:t>
            </a:r>
            <a:r>
              <a:rPr lang="en-US" sz="1800" dirty="0" err="1" smtClean="0">
                <a:solidFill>
                  <a:schemeClr val="bg1"/>
                </a:solidFill>
              </a:rPr>
              <a:t>nhà</a:t>
            </a:r>
            <a:r>
              <a:rPr lang="en-US" sz="1800" dirty="0" smtClean="0">
                <a:solidFill>
                  <a:schemeClr val="bg1"/>
                </a:solidFill>
              </a:rPr>
              <a:t> </a:t>
            </a:r>
            <a:r>
              <a:rPr lang="en-US" sz="1800" dirty="0" err="1" smtClean="0">
                <a:solidFill>
                  <a:schemeClr val="bg1"/>
                </a:solidFill>
              </a:rPr>
              <a:t>thuốc</a:t>
            </a:r>
            <a:r>
              <a:rPr lang="en-US" sz="1800" dirty="0" smtClean="0">
                <a:solidFill>
                  <a:schemeClr val="bg1"/>
                </a:solidFill>
              </a:rPr>
              <a:t>, </a:t>
            </a:r>
            <a:r>
              <a:rPr lang="en-US" sz="1800" dirty="0" err="1" smtClean="0">
                <a:solidFill>
                  <a:schemeClr val="bg1"/>
                </a:solidFill>
              </a:rPr>
              <a:t>phòng</a:t>
            </a:r>
            <a:r>
              <a:rPr lang="en-US" sz="1800" dirty="0" smtClean="0">
                <a:solidFill>
                  <a:schemeClr val="bg1"/>
                </a:solidFill>
              </a:rPr>
              <a:t> </a:t>
            </a:r>
            <a:r>
              <a:rPr lang="en-US" sz="1800" dirty="0" err="1" smtClean="0">
                <a:solidFill>
                  <a:schemeClr val="bg1"/>
                </a:solidFill>
              </a:rPr>
              <a:t>khám</a:t>
            </a:r>
            <a:r>
              <a:rPr lang="en-US" sz="1800" dirty="0" smtClean="0">
                <a:solidFill>
                  <a:schemeClr val="bg1"/>
                </a:solidFill>
              </a:rPr>
              <a:t> </a:t>
            </a:r>
            <a:r>
              <a:rPr lang="en-US" sz="1800" dirty="0" err="1" smtClean="0">
                <a:solidFill>
                  <a:schemeClr val="bg1"/>
                </a:solidFill>
              </a:rPr>
              <a:t>quanh</a:t>
            </a:r>
            <a:r>
              <a:rPr lang="en-US" sz="1800" dirty="0" smtClean="0">
                <a:solidFill>
                  <a:schemeClr val="bg1"/>
                </a:solidFill>
              </a:rPr>
              <a:t> </a:t>
            </a:r>
            <a:r>
              <a:rPr lang="en-US" sz="1800" dirty="0" err="1" smtClean="0">
                <a:solidFill>
                  <a:schemeClr val="bg1"/>
                </a:solidFill>
              </a:rPr>
              <a:t>vị</a:t>
            </a:r>
            <a:r>
              <a:rPr lang="en-US" sz="1800" dirty="0" smtClean="0">
                <a:solidFill>
                  <a:schemeClr val="bg1"/>
                </a:solidFill>
              </a:rPr>
              <a:t> </a:t>
            </a:r>
            <a:r>
              <a:rPr lang="en-US" sz="1800" dirty="0" err="1" smtClean="0">
                <a:solidFill>
                  <a:schemeClr val="bg1"/>
                </a:solidFill>
              </a:rPr>
              <a:t>trí</a:t>
            </a:r>
            <a:r>
              <a:rPr lang="en-US" sz="1800" dirty="0" smtClean="0">
                <a:solidFill>
                  <a:schemeClr val="bg1"/>
                </a:solidFill>
              </a:rPr>
              <a:t> </a:t>
            </a:r>
            <a:endParaRPr lang="en-US" sz="1800" dirty="0">
              <a:solidFill>
                <a:schemeClr val="bg1"/>
              </a:solidFill>
            </a:endParaRPr>
          </a:p>
          <a:p>
            <a:pPr marL="285750" indent="-285750">
              <a:buFont typeface="Arial" pitchFamily="34" charset="0"/>
              <a:buChar char="•"/>
            </a:pPr>
            <a:r>
              <a:rPr lang="en-US" sz="1600" dirty="0" err="1" smtClean="0">
                <a:solidFill>
                  <a:schemeClr val="bg1"/>
                </a:solidFill>
              </a:rPr>
              <a:t>Xem</a:t>
            </a:r>
            <a:r>
              <a:rPr lang="en-US" sz="1600" dirty="0" smtClean="0">
                <a:solidFill>
                  <a:schemeClr val="bg1"/>
                </a:solidFill>
              </a:rPr>
              <a:t> </a:t>
            </a:r>
            <a:r>
              <a:rPr lang="en-US" sz="1600" dirty="0" err="1" smtClean="0">
                <a:solidFill>
                  <a:schemeClr val="bg1"/>
                </a:solidFill>
              </a:rPr>
              <a:t>các</a:t>
            </a:r>
            <a:r>
              <a:rPr lang="en-US" sz="1600" dirty="0" smtClean="0">
                <a:solidFill>
                  <a:schemeClr val="bg1"/>
                </a:solidFill>
              </a:rPr>
              <a:t> </a:t>
            </a:r>
            <a:r>
              <a:rPr lang="en-US" sz="1600" dirty="0" err="1" smtClean="0">
                <a:solidFill>
                  <a:schemeClr val="bg1"/>
                </a:solidFill>
              </a:rPr>
              <a:t>thông</a:t>
            </a:r>
            <a:r>
              <a:rPr lang="en-US" sz="1600" dirty="0" smtClean="0">
                <a:solidFill>
                  <a:schemeClr val="bg1"/>
                </a:solidFill>
              </a:rPr>
              <a:t> tin chi </a:t>
            </a:r>
            <a:r>
              <a:rPr lang="en-US" sz="1600" dirty="0" err="1" smtClean="0">
                <a:solidFill>
                  <a:schemeClr val="bg1"/>
                </a:solidFill>
              </a:rPr>
              <a:t>tiết</a:t>
            </a:r>
            <a:r>
              <a:rPr lang="en-US" sz="1600" dirty="0" smtClean="0">
                <a:solidFill>
                  <a:schemeClr val="bg1"/>
                </a:solidFill>
              </a:rPr>
              <a:t> </a:t>
            </a:r>
            <a:r>
              <a:rPr lang="en-US" sz="1600" dirty="0" err="1" smtClean="0">
                <a:solidFill>
                  <a:schemeClr val="bg1"/>
                </a:solidFill>
              </a:rPr>
              <a:t>và</a:t>
            </a:r>
            <a:r>
              <a:rPr lang="en-US" sz="1600" dirty="0" smtClean="0">
                <a:solidFill>
                  <a:schemeClr val="bg1"/>
                </a:solidFill>
              </a:rPr>
              <a:t> </a:t>
            </a:r>
            <a:r>
              <a:rPr lang="en-US" sz="1600" dirty="0" err="1" smtClean="0">
                <a:solidFill>
                  <a:schemeClr val="bg1"/>
                </a:solidFill>
              </a:rPr>
              <a:t>sử</a:t>
            </a:r>
            <a:r>
              <a:rPr lang="en-US" sz="1600" dirty="0" smtClean="0">
                <a:solidFill>
                  <a:schemeClr val="bg1"/>
                </a:solidFill>
              </a:rPr>
              <a:t> </a:t>
            </a:r>
            <a:r>
              <a:rPr lang="en-US" sz="1600" dirty="0" err="1" smtClean="0">
                <a:solidFill>
                  <a:schemeClr val="bg1"/>
                </a:solidFill>
              </a:rPr>
              <a:t>dụng</a:t>
            </a:r>
            <a:r>
              <a:rPr lang="en-US" sz="1600" dirty="0" smtClean="0">
                <a:solidFill>
                  <a:schemeClr val="bg1"/>
                </a:solidFill>
              </a:rPr>
              <a:t> </a:t>
            </a:r>
            <a:r>
              <a:rPr lang="en-US" sz="1600" dirty="0" err="1" smtClean="0">
                <a:solidFill>
                  <a:schemeClr val="bg1"/>
                </a:solidFill>
              </a:rPr>
              <a:t>các</a:t>
            </a:r>
            <a:r>
              <a:rPr lang="en-US" sz="1600" dirty="0" smtClean="0">
                <a:solidFill>
                  <a:schemeClr val="bg1"/>
                </a:solidFill>
              </a:rPr>
              <a:t> </a:t>
            </a:r>
            <a:r>
              <a:rPr lang="en-US" sz="1600" dirty="0" err="1" smtClean="0">
                <a:solidFill>
                  <a:schemeClr val="bg1"/>
                </a:solidFill>
              </a:rPr>
              <a:t>chức</a:t>
            </a:r>
            <a:r>
              <a:rPr lang="en-US" sz="1600" dirty="0" smtClean="0">
                <a:solidFill>
                  <a:schemeClr val="bg1"/>
                </a:solidFill>
              </a:rPr>
              <a:t> </a:t>
            </a:r>
            <a:r>
              <a:rPr lang="en-US" sz="1600" dirty="0" err="1" smtClean="0">
                <a:solidFill>
                  <a:schemeClr val="bg1"/>
                </a:solidFill>
              </a:rPr>
              <a:t>năng</a:t>
            </a:r>
            <a:r>
              <a:rPr lang="en-US" sz="1600" dirty="0" smtClean="0">
                <a:solidFill>
                  <a:schemeClr val="bg1"/>
                </a:solidFill>
              </a:rPr>
              <a:t> </a:t>
            </a:r>
            <a:r>
              <a:rPr lang="en-US" sz="1600" dirty="0" err="1" smtClean="0">
                <a:solidFill>
                  <a:schemeClr val="bg1"/>
                </a:solidFill>
              </a:rPr>
              <a:t>liên</a:t>
            </a:r>
            <a:r>
              <a:rPr lang="en-US" sz="1600" dirty="0" smtClean="0">
                <a:solidFill>
                  <a:schemeClr val="bg1"/>
                </a:solidFill>
              </a:rPr>
              <a:t> </a:t>
            </a:r>
            <a:r>
              <a:rPr lang="en-US" sz="1600" dirty="0" err="1" smtClean="0">
                <a:solidFill>
                  <a:schemeClr val="bg1"/>
                </a:solidFill>
              </a:rPr>
              <a:t>kết</a:t>
            </a:r>
            <a:r>
              <a:rPr lang="en-US" sz="1600" dirty="0" smtClean="0">
                <a:solidFill>
                  <a:schemeClr val="bg1"/>
                </a:solidFill>
              </a:rPr>
              <a:t> </a:t>
            </a:r>
            <a:r>
              <a:rPr lang="en-US" sz="1600" dirty="0" err="1" smtClean="0">
                <a:solidFill>
                  <a:schemeClr val="bg1"/>
                </a:solidFill>
              </a:rPr>
              <a:t>với</a:t>
            </a:r>
            <a:r>
              <a:rPr lang="en-US" sz="1600" dirty="0" smtClean="0">
                <a:solidFill>
                  <a:schemeClr val="bg1"/>
                </a:solidFill>
              </a:rPr>
              <a:t> </a:t>
            </a:r>
            <a:r>
              <a:rPr lang="en-US" sz="1600" dirty="0" err="1" smtClean="0">
                <a:solidFill>
                  <a:schemeClr val="bg1"/>
                </a:solidFill>
              </a:rPr>
              <a:t>đơn</a:t>
            </a:r>
            <a:r>
              <a:rPr lang="en-US" sz="1600" dirty="0" smtClean="0">
                <a:solidFill>
                  <a:schemeClr val="bg1"/>
                </a:solidFill>
              </a:rPr>
              <a:t> </a:t>
            </a:r>
            <a:r>
              <a:rPr lang="en-US" sz="1600" dirty="0" err="1" smtClean="0">
                <a:solidFill>
                  <a:schemeClr val="bg1"/>
                </a:solidFill>
              </a:rPr>
              <a:t>vị</a:t>
            </a:r>
            <a:r>
              <a:rPr lang="en-US" sz="1600" dirty="0" smtClean="0">
                <a:solidFill>
                  <a:schemeClr val="bg1"/>
                </a:solidFill>
              </a:rPr>
              <a:t> y </a:t>
            </a:r>
            <a:r>
              <a:rPr lang="en-US" sz="1600" dirty="0" err="1" smtClean="0">
                <a:solidFill>
                  <a:schemeClr val="bg1"/>
                </a:solidFill>
              </a:rPr>
              <a:t>tế</a:t>
            </a:r>
            <a:endParaRPr lang="en-US" sz="1600" dirty="0">
              <a:solidFill>
                <a:schemeClr val="bg1"/>
              </a:solidFill>
            </a:endParaRPr>
          </a:p>
          <a:p>
            <a:pPr marL="285750" indent="-285750">
              <a:buFont typeface="Arial" pitchFamily="34" charset="0"/>
              <a:buChar char="•"/>
            </a:pPr>
            <a:endParaRPr lang="en-US" dirty="0">
              <a:solidFill>
                <a:schemeClr val="bg1"/>
              </a:solidFill>
            </a:endParaRPr>
          </a:p>
        </p:txBody>
      </p:sp>
      <p:pic>
        <p:nvPicPr>
          <p:cNvPr id="1026" name="Picture 2" descr="C:\Users\PC Mate\Desktop\iCNM\Tài liệu video\4.Tìm kiếm bác sĩ tiện lợi\Screenshot_2016-12-10-19-56-1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284" y="2760085"/>
            <a:ext cx="1916312" cy="3406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C Mate\Desktop\iCNM\Tài liệu video\4.Tìm kiếm bác sĩ tiện lợi\Screenshot_2016-12-10-19-57-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2760085"/>
            <a:ext cx="1905000" cy="338666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PC Mate\Desktop\iCNM\Tài liệu video\4.Tìm kiếm bác sĩ tiện lợi\Screenshot_2016-12-10-22-51-3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2760085"/>
            <a:ext cx="1905000" cy="33866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C Mate\Desktop\iCNM\Tài liệu video\4.Tìm kiếm bác sĩ tiện lợi\Screenshot_2016-12-10-22-52-4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6388" y="2760084"/>
            <a:ext cx="1915212" cy="3404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356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bwMode="auto">
          <a:xfrm>
            <a:off x="914400" y="108000"/>
            <a:ext cx="8915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000" b="1" dirty="0" smtClean="0">
                <a:solidFill>
                  <a:srgbClr val="FFFF00"/>
                </a:solidFill>
                <a:latin typeface="Times New Roman" pitchFamily="18" charset="0"/>
              </a:rPr>
              <a:t>V. HỎI -  ĐÁP</a:t>
            </a:r>
            <a:endParaRPr lang="en-US" sz="1400" b="1" dirty="0" smtClean="0">
              <a:solidFill>
                <a:schemeClr val="bg1"/>
              </a:solidFill>
              <a:latin typeface="Times New Roman" pitchFamily="18" charset="0"/>
              <a:cs typeface="Times New Roman" pitchFamily="18" charset="0"/>
            </a:endParaRPr>
          </a:p>
        </p:txBody>
      </p:sp>
      <p:sp>
        <p:nvSpPr>
          <p:cNvPr id="2" name="TextBox 1"/>
          <p:cNvSpPr txBox="1"/>
          <p:nvPr/>
        </p:nvSpPr>
        <p:spPr>
          <a:xfrm>
            <a:off x="20425" y="1676400"/>
            <a:ext cx="2743200" cy="4893647"/>
          </a:xfrm>
          <a:prstGeom prst="rect">
            <a:avLst/>
          </a:prstGeom>
          <a:noFill/>
        </p:spPr>
        <p:txBody>
          <a:bodyPr wrap="square" rtlCol="0">
            <a:spAutoFit/>
          </a:bodyPr>
          <a:lstStyle/>
          <a:p>
            <a:pPr marL="285750" indent="-285750">
              <a:buFont typeface="Arial" pitchFamily="34" charset="0"/>
              <a:buChar char="•"/>
            </a:pPr>
            <a:r>
              <a:rPr lang="en-US" sz="1600" dirty="0" smtClean="0">
                <a:solidFill>
                  <a:schemeClr val="bg1"/>
                </a:solidFill>
              </a:rPr>
              <a:t>Click </a:t>
            </a:r>
            <a:r>
              <a:rPr lang="en-US" sz="1600" dirty="0" err="1" smtClean="0">
                <a:solidFill>
                  <a:schemeClr val="bg1"/>
                </a:solidFill>
              </a:rPr>
              <a:t>vào</a:t>
            </a:r>
            <a:r>
              <a:rPr lang="en-US" sz="1600" dirty="0" smtClean="0">
                <a:solidFill>
                  <a:schemeClr val="bg1"/>
                </a:solidFill>
              </a:rPr>
              <a:t> ( + ) </a:t>
            </a:r>
            <a:r>
              <a:rPr lang="en-US" sz="1600" dirty="0" err="1" smtClean="0">
                <a:solidFill>
                  <a:schemeClr val="bg1"/>
                </a:solidFill>
              </a:rPr>
              <a:t>để</a:t>
            </a:r>
            <a:r>
              <a:rPr lang="en-US" sz="1600" dirty="0" smtClean="0">
                <a:solidFill>
                  <a:schemeClr val="bg1"/>
                </a:solidFill>
              </a:rPr>
              <a:t> </a:t>
            </a:r>
            <a:r>
              <a:rPr lang="en-US" sz="1600" dirty="0" err="1" smtClean="0">
                <a:solidFill>
                  <a:schemeClr val="bg1"/>
                </a:solidFill>
              </a:rPr>
              <a:t>gửi</a:t>
            </a:r>
            <a:r>
              <a:rPr lang="en-US" sz="1600" dirty="0" smtClean="0">
                <a:solidFill>
                  <a:schemeClr val="bg1"/>
                </a:solidFill>
              </a:rPr>
              <a:t> </a:t>
            </a:r>
            <a:r>
              <a:rPr lang="en-US" sz="1600" dirty="0" err="1" smtClean="0">
                <a:solidFill>
                  <a:schemeClr val="bg1"/>
                </a:solidFill>
              </a:rPr>
              <a:t>câu</a:t>
            </a:r>
            <a:r>
              <a:rPr lang="en-US" sz="1600" dirty="0" smtClean="0">
                <a:solidFill>
                  <a:schemeClr val="bg1"/>
                </a:solidFill>
              </a:rPr>
              <a:t> </a:t>
            </a:r>
            <a:r>
              <a:rPr lang="en-US" sz="1600" dirty="0" err="1" smtClean="0">
                <a:solidFill>
                  <a:schemeClr val="bg1"/>
                </a:solidFill>
              </a:rPr>
              <a:t>hỏi</a:t>
            </a:r>
            <a:r>
              <a:rPr lang="en-US" sz="1600" dirty="0" smtClean="0">
                <a:solidFill>
                  <a:schemeClr val="bg1"/>
                </a:solidFill>
              </a:rPr>
              <a:t> </a:t>
            </a:r>
          </a:p>
          <a:p>
            <a:pPr marL="742950" lvl="1" indent="-285750">
              <a:buFont typeface="Arial" pitchFamily="34" charset="0"/>
              <a:buChar char="•"/>
            </a:pPr>
            <a:r>
              <a:rPr lang="en-US" sz="1600" dirty="0" err="1" smtClean="0">
                <a:solidFill>
                  <a:schemeClr val="bg1"/>
                </a:solidFill>
              </a:rPr>
              <a:t>Điền</a:t>
            </a:r>
            <a:r>
              <a:rPr lang="en-US" sz="1600" dirty="0" smtClean="0">
                <a:solidFill>
                  <a:schemeClr val="bg1"/>
                </a:solidFill>
              </a:rPr>
              <a:t> </a:t>
            </a:r>
            <a:r>
              <a:rPr lang="en-US" sz="1600" dirty="0" err="1" smtClean="0">
                <a:solidFill>
                  <a:schemeClr val="bg1"/>
                </a:solidFill>
              </a:rPr>
              <a:t>đầy</a:t>
            </a:r>
            <a:r>
              <a:rPr lang="en-US" sz="1600" dirty="0" smtClean="0">
                <a:solidFill>
                  <a:schemeClr val="bg1"/>
                </a:solidFill>
              </a:rPr>
              <a:t> </a:t>
            </a:r>
            <a:r>
              <a:rPr lang="en-US" sz="1600" dirty="0" err="1" smtClean="0">
                <a:solidFill>
                  <a:schemeClr val="bg1"/>
                </a:solidFill>
              </a:rPr>
              <a:t>đủ</a:t>
            </a:r>
            <a:r>
              <a:rPr lang="en-US" sz="1600" dirty="0" smtClean="0">
                <a:solidFill>
                  <a:schemeClr val="bg1"/>
                </a:solidFill>
              </a:rPr>
              <a:t> </a:t>
            </a:r>
            <a:r>
              <a:rPr lang="en-US" sz="1600" dirty="0" err="1" smtClean="0">
                <a:solidFill>
                  <a:schemeClr val="bg1"/>
                </a:solidFill>
              </a:rPr>
              <a:t>thông</a:t>
            </a:r>
            <a:r>
              <a:rPr lang="en-US" sz="1600" dirty="0" smtClean="0">
                <a:solidFill>
                  <a:schemeClr val="bg1"/>
                </a:solidFill>
              </a:rPr>
              <a:t> tin + </a:t>
            </a:r>
            <a:r>
              <a:rPr lang="en-US" sz="1600" dirty="0" err="1" smtClean="0">
                <a:solidFill>
                  <a:schemeClr val="bg1"/>
                </a:solidFill>
              </a:rPr>
              <a:t>đính</a:t>
            </a:r>
            <a:r>
              <a:rPr lang="en-US" sz="1600" dirty="0" smtClean="0">
                <a:solidFill>
                  <a:schemeClr val="bg1"/>
                </a:solidFill>
              </a:rPr>
              <a:t> </a:t>
            </a:r>
            <a:r>
              <a:rPr lang="en-US" sz="1600" dirty="0" err="1" smtClean="0">
                <a:solidFill>
                  <a:schemeClr val="bg1"/>
                </a:solidFill>
              </a:rPr>
              <a:t>kèm</a:t>
            </a:r>
            <a:r>
              <a:rPr lang="en-US" sz="1600" dirty="0" smtClean="0">
                <a:solidFill>
                  <a:schemeClr val="bg1"/>
                </a:solidFill>
              </a:rPr>
              <a:t> </a:t>
            </a:r>
            <a:r>
              <a:rPr lang="en-US" sz="1600" dirty="0" err="1" smtClean="0">
                <a:solidFill>
                  <a:schemeClr val="bg1"/>
                </a:solidFill>
              </a:rPr>
              <a:t>hình</a:t>
            </a:r>
            <a:r>
              <a:rPr lang="en-US" sz="1600" dirty="0" smtClean="0">
                <a:solidFill>
                  <a:schemeClr val="bg1"/>
                </a:solidFill>
              </a:rPr>
              <a:t> </a:t>
            </a:r>
            <a:r>
              <a:rPr lang="en-US" sz="1600" dirty="0" err="1" smtClean="0">
                <a:solidFill>
                  <a:schemeClr val="bg1"/>
                </a:solidFill>
              </a:rPr>
              <a:t>ảnh</a:t>
            </a:r>
            <a:r>
              <a:rPr lang="en-US" sz="1600" dirty="0" smtClean="0">
                <a:solidFill>
                  <a:schemeClr val="bg1"/>
                </a:solidFill>
              </a:rPr>
              <a:t> </a:t>
            </a:r>
            <a:r>
              <a:rPr lang="en-US" sz="1600" dirty="0" err="1" smtClean="0">
                <a:solidFill>
                  <a:schemeClr val="bg1"/>
                </a:solidFill>
              </a:rPr>
              <a:t>nếu</a:t>
            </a:r>
            <a:r>
              <a:rPr lang="en-US" sz="1600" dirty="0" smtClean="0">
                <a:solidFill>
                  <a:schemeClr val="bg1"/>
                </a:solidFill>
              </a:rPr>
              <a:t> </a:t>
            </a:r>
            <a:r>
              <a:rPr lang="en-US" sz="1600" dirty="0" err="1" smtClean="0">
                <a:solidFill>
                  <a:schemeClr val="bg1"/>
                </a:solidFill>
              </a:rPr>
              <a:t>có</a:t>
            </a:r>
            <a:r>
              <a:rPr lang="en-US" sz="1600" dirty="0" smtClean="0">
                <a:solidFill>
                  <a:schemeClr val="bg1"/>
                </a:solidFill>
              </a:rPr>
              <a:t> (</a:t>
            </a:r>
            <a:r>
              <a:rPr lang="en-US" sz="1600" dirty="0" err="1" smtClean="0">
                <a:solidFill>
                  <a:schemeClr val="bg1"/>
                </a:solidFill>
              </a:rPr>
              <a:t>chọn</a:t>
            </a:r>
            <a:r>
              <a:rPr lang="en-US" sz="1600" dirty="0" smtClean="0">
                <a:solidFill>
                  <a:schemeClr val="bg1"/>
                </a:solidFill>
              </a:rPr>
              <a:t> </a:t>
            </a:r>
            <a:r>
              <a:rPr lang="en-US" sz="1600" dirty="0" err="1" smtClean="0">
                <a:solidFill>
                  <a:schemeClr val="bg1"/>
                </a:solidFill>
              </a:rPr>
              <a:t>hình</a:t>
            </a:r>
            <a:r>
              <a:rPr lang="en-US" sz="1600" dirty="0" smtClean="0">
                <a:solidFill>
                  <a:schemeClr val="bg1"/>
                </a:solidFill>
              </a:rPr>
              <a:t> </a:t>
            </a:r>
            <a:r>
              <a:rPr lang="en-US" sz="1600" dirty="0" err="1" smtClean="0">
                <a:solidFill>
                  <a:schemeClr val="bg1"/>
                </a:solidFill>
              </a:rPr>
              <a:t>ảnh</a:t>
            </a:r>
            <a:r>
              <a:rPr lang="en-US" sz="1600" dirty="0" smtClean="0">
                <a:solidFill>
                  <a:schemeClr val="bg1"/>
                </a:solidFill>
              </a:rPr>
              <a:t> </a:t>
            </a:r>
            <a:r>
              <a:rPr lang="en-US" sz="1600" dirty="0" err="1" smtClean="0">
                <a:solidFill>
                  <a:schemeClr val="bg1"/>
                </a:solidFill>
              </a:rPr>
              <a:t>hoặc</a:t>
            </a:r>
            <a:r>
              <a:rPr lang="en-US" sz="1600" dirty="0" smtClean="0">
                <a:solidFill>
                  <a:schemeClr val="bg1"/>
                </a:solidFill>
              </a:rPr>
              <a:t> </a:t>
            </a:r>
            <a:r>
              <a:rPr lang="en-US" sz="1600" dirty="0" err="1" smtClean="0">
                <a:solidFill>
                  <a:schemeClr val="bg1"/>
                </a:solidFill>
              </a:rPr>
              <a:t>chụp</a:t>
            </a:r>
            <a:r>
              <a:rPr lang="en-US" sz="1600" dirty="0" smtClean="0">
                <a:solidFill>
                  <a:schemeClr val="bg1"/>
                </a:solidFill>
              </a:rPr>
              <a:t> </a:t>
            </a:r>
            <a:r>
              <a:rPr lang="en-US" sz="1600" dirty="0" err="1" smtClean="0">
                <a:solidFill>
                  <a:schemeClr val="bg1"/>
                </a:solidFill>
              </a:rPr>
              <a:t>ảnh</a:t>
            </a:r>
            <a:r>
              <a:rPr lang="en-US" sz="1600" dirty="0" smtClean="0">
                <a:solidFill>
                  <a:schemeClr val="bg1"/>
                </a:solidFill>
              </a:rPr>
              <a:t> </a:t>
            </a:r>
            <a:r>
              <a:rPr lang="en-US" sz="1600" dirty="0" err="1" smtClean="0">
                <a:solidFill>
                  <a:schemeClr val="bg1"/>
                </a:solidFill>
              </a:rPr>
              <a:t>mới</a:t>
            </a:r>
            <a:r>
              <a:rPr lang="en-US" sz="1600" dirty="0" smtClean="0">
                <a:solidFill>
                  <a:schemeClr val="bg1"/>
                </a:solidFill>
              </a:rPr>
              <a:t> )</a:t>
            </a:r>
          </a:p>
          <a:p>
            <a:pPr marL="285750" indent="-285750">
              <a:buFont typeface="Arial" pitchFamily="34" charset="0"/>
              <a:buChar char="•"/>
            </a:pPr>
            <a:endParaRPr lang="en-US" sz="1600" dirty="0" smtClean="0">
              <a:solidFill>
                <a:schemeClr val="bg1"/>
              </a:solidFill>
            </a:endParaRPr>
          </a:p>
          <a:p>
            <a:pPr marL="285750" indent="-285750">
              <a:buFont typeface="Arial" pitchFamily="34" charset="0"/>
              <a:buChar char="•"/>
            </a:pPr>
            <a:r>
              <a:rPr lang="en-US" sz="1600" dirty="0" smtClean="0">
                <a:solidFill>
                  <a:schemeClr val="bg1"/>
                </a:solidFill>
              </a:rPr>
              <a:t>Click ( </a:t>
            </a:r>
            <a:r>
              <a:rPr lang="en-US" sz="1600" dirty="0" err="1" smtClean="0">
                <a:solidFill>
                  <a:schemeClr val="bg1"/>
                </a:solidFill>
              </a:rPr>
              <a:t>tìm</a:t>
            </a:r>
            <a:r>
              <a:rPr lang="en-US" sz="1600" dirty="0" smtClean="0">
                <a:solidFill>
                  <a:schemeClr val="bg1"/>
                </a:solidFill>
              </a:rPr>
              <a:t> </a:t>
            </a:r>
            <a:r>
              <a:rPr lang="en-US" sz="1600" dirty="0" err="1" smtClean="0">
                <a:solidFill>
                  <a:schemeClr val="bg1"/>
                </a:solidFill>
              </a:rPr>
              <a:t>kiếm</a:t>
            </a:r>
            <a:r>
              <a:rPr lang="en-US" sz="1600" dirty="0" smtClean="0">
                <a:solidFill>
                  <a:schemeClr val="bg1"/>
                </a:solidFill>
              </a:rPr>
              <a:t> ) </a:t>
            </a:r>
            <a:r>
              <a:rPr lang="en-US" sz="1600" dirty="0" err="1" smtClean="0">
                <a:solidFill>
                  <a:schemeClr val="bg1"/>
                </a:solidFill>
              </a:rPr>
              <a:t>để</a:t>
            </a:r>
            <a:r>
              <a:rPr lang="en-US" sz="1600" dirty="0" smtClean="0">
                <a:solidFill>
                  <a:schemeClr val="bg1"/>
                </a:solidFill>
              </a:rPr>
              <a:t> </a:t>
            </a:r>
            <a:r>
              <a:rPr lang="en-US" sz="1600" dirty="0" err="1" smtClean="0">
                <a:solidFill>
                  <a:schemeClr val="bg1"/>
                </a:solidFill>
              </a:rPr>
              <a:t>lọc</a:t>
            </a:r>
            <a:r>
              <a:rPr lang="en-US" sz="1600" dirty="0" smtClean="0">
                <a:solidFill>
                  <a:schemeClr val="bg1"/>
                </a:solidFill>
              </a:rPr>
              <a:t> </a:t>
            </a:r>
            <a:r>
              <a:rPr lang="en-US" sz="1600" dirty="0" err="1" smtClean="0">
                <a:solidFill>
                  <a:schemeClr val="bg1"/>
                </a:solidFill>
              </a:rPr>
              <a:t>câu</a:t>
            </a:r>
            <a:r>
              <a:rPr lang="en-US" sz="1600" dirty="0" smtClean="0">
                <a:solidFill>
                  <a:schemeClr val="bg1"/>
                </a:solidFill>
              </a:rPr>
              <a:t> </a:t>
            </a:r>
            <a:r>
              <a:rPr lang="en-US" sz="1600" dirty="0" err="1" smtClean="0">
                <a:solidFill>
                  <a:schemeClr val="bg1"/>
                </a:solidFill>
              </a:rPr>
              <a:t>hỏi</a:t>
            </a:r>
            <a:r>
              <a:rPr lang="en-US" sz="1600" dirty="0" smtClean="0">
                <a:solidFill>
                  <a:schemeClr val="bg1"/>
                </a:solidFill>
              </a:rPr>
              <a:t> </a:t>
            </a:r>
            <a:r>
              <a:rPr lang="en-US" sz="1600" dirty="0" err="1" smtClean="0">
                <a:solidFill>
                  <a:schemeClr val="bg1"/>
                </a:solidFill>
              </a:rPr>
              <a:t>theo</a:t>
            </a:r>
            <a:r>
              <a:rPr lang="en-US" sz="1600" dirty="0" smtClean="0">
                <a:solidFill>
                  <a:schemeClr val="bg1"/>
                </a:solidFill>
              </a:rPr>
              <a:t> </a:t>
            </a:r>
            <a:r>
              <a:rPr lang="en-US" sz="1600" dirty="0" err="1" smtClean="0">
                <a:solidFill>
                  <a:schemeClr val="bg1"/>
                </a:solidFill>
              </a:rPr>
              <a:t>nội</a:t>
            </a:r>
            <a:r>
              <a:rPr lang="en-US" sz="1600" dirty="0" smtClean="0">
                <a:solidFill>
                  <a:schemeClr val="bg1"/>
                </a:solidFill>
              </a:rPr>
              <a:t> dung </a:t>
            </a:r>
          </a:p>
          <a:p>
            <a:pPr marL="285750" indent="-285750">
              <a:buFont typeface="Arial" pitchFamily="34" charset="0"/>
              <a:buChar char="•"/>
            </a:pPr>
            <a:endParaRPr lang="en-US" sz="1600" dirty="0" smtClean="0">
              <a:solidFill>
                <a:schemeClr val="bg1"/>
              </a:solidFill>
            </a:endParaRPr>
          </a:p>
          <a:p>
            <a:pPr marL="285750" indent="-285750">
              <a:buFont typeface="Arial" pitchFamily="34" charset="0"/>
              <a:buChar char="•"/>
            </a:pPr>
            <a:r>
              <a:rPr lang="en-US" sz="1600" dirty="0" err="1" smtClean="0">
                <a:solidFill>
                  <a:schemeClr val="bg1"/>
                </a:solidFill>
              </a:rPr>
              <a:t>Chọn</a:t>
            </a:r>
            <a:r>
              <a:rPr lang="en-US" sz="1600" dirty="0" smtClean="0">
                <a:solidFill>
                  <a:schemeClr val="bg1"/>
                </a:solidFill>
              </a:rPr>
              <a:t> </a:t>
            </a:r>
            <a:r>
              <a:rPr lang="en-US" sz="1600" dirty="0" err="1" smtClean="0">
                <a:solidFill>
                  <a:schemeClr val="bg1"/>
                </a:solidFill>
              </a:rPr>
              <a:t>chuyên</a:t>
            </a:r>
            <a:r>
              <a:rPr lang="en-US" sz="1600" dirty="0" smtClean="0">
                <a:solidFill>
                  <a:schemeClr val="bg1"/>
                </a:solidFill>
              </a:rPr>
              <a:t> </a:t>
            </a:r>
            <a:r>
              <a:rPr lang="en-US" sz="1600" dirty="0" err="1" smtClean="0">
                <a:solidFill>
                  <a:schemeClr val="bg1"/>
                </a:solidFill>
              </a:rPr>
              <a:t>mục</a:t>
            </a:r>
            <a:r>
              <a:rPr lang="en-US" sz="1600" dirty="0" smtClean="0">
                <a:solidFill>
                  <a:schemeClr val="bg1"/>
                </a:solidFill>
              </a:rPr>
              <a:t> </a:t>
            </a:r>
            <a:r>
              <a:rPr lang="en-US" sz="1600" dirty="0" err="1" smtClean="0">
                <a:solidFill>
                  <a:schemeClr val="bg1"/>
                </a:solidFill>
              </a:rPr>
              <a:t>quan</a:t>
            </a:r>
            <a:r>
              <a:rPr lang="en-US" sz="1600" dirty="0" smtClean="0">
                <a:solidFill>
                  <a:schemeClr val="bg1"/>
                </a:solidFill>
              </a:rPr>
              <a:t> </a:t>
            </a:r>
            <a:r>
              <a:rPr lang="en-US" sz="1600" dirty="0" err="1" smtClean="0">
                <a:solidFill>
                  <a:schemeClr val="bg1"/>
                </a:solidFill>
              </a:rPr>
              <a:t>tâm</a:t>
            </a:r>
            <a:r>
              <a:rPr lang="en-US" sz="1600" dirty="0" smtClean="0">
                <a:solidFill>
                  <a:schemeClr val="bg1"/>
                </a:solidFill>
              </a:rPr>
              <a:t> </a:t>
            </a:r>
            <a:endParaRPr lang="en-US" sz="1600" dirty="0">
              <a:solidFill>
                <a:schemeClr val="bg1"/>
              </a:solidFill>
            </a:endParaRPr>
          </a:p>
          <a:p>
            <a:pPr marL="285750" indent="-285750">
              <a:buFont typeface="Arial" pitchFamily="34" charset="0"/>
              <a:buChar char="•"/>
            </a:pPr>
            <a:endParaRPr lang="en-US" sz="2000" dirty="0" smtClean="0">
              <a:solidFill>
                <a:schemeClr val="bg1"/>
              </a:solidFill>
            </a:endParaRPr>
          </a:p>
          <a:p>
            <a:pPr marL="285750" indent="-285750">
              <a:buFont typeface="Arial" pitchFamily="34" charset="0"/>
              <a:buChar char="•"/>
            </a:pPr>
            <a:endParaRPr lang="en-US" sz="2000" dirty="0" smtClean="0">
              <a:solidFill>
                <a:schemeClr val="bg1"/>
              </a:solidFill>
            </a:endParaRPr>
          </a:p>
          <a:p>
            <a:pPr marL="285750" indent="-285750" algn="ctr">
              <a:buFont typeface="Arial" pitchFamily="34" charset="0"/>
              <a:buChar char="•"/>
            </a:pPr>
            <a:endParaRPr lang="en-US" sz="2000" dirty="0" smtClean="0">
              <a:solidFill>
                <a:schemeClr val="bg1"/>
              </a:solidFill>
            </a:endParaRPr>
          </a:p>
          <a:p>
            <a:pPr marL="742950" lvl="1" indent="-285750">
              <a:buFont typeface="Arial" pitchFamily="34" charset="0"/>
              <a:buChar char="•"/>
            </a:pPr>
            <a:endParaRPr lang="en-US" sz="2000" dirty="0">
              <a:solidFill>
                <a:schemeClr val="bg1"/>
              </a:solidFill>
            </a:endParaRPr>
          </a:p>
          <a:p>
            <a:pPr marL="742950" lvl="1" indent="-285750">
              <a:buFont typeface="Arial" pitchFamily="34" charset="0"/>
              <a:buChar char="•"/>
            </a:pPr>
            <a:endParaRPr lang="en-US" sz="2000" dirty="0">
              <a:solidFill>
                <a:schemeClr val="bg1"/>
              </a:solidFill>
            </a:endParaRPr>
          </a:p>
          <a:p>
            <a:pPr marL="285750" indent="-285750">
              <a:buFont typeface="Arial" pitchFamily="34" charset="0"/>
              <a:buChar char="•"/>
            </a:pPr>
            <a:endParaRPr lang="en-US" sz="2000" dirty="0">
              <a:solidFill>
                <a:schemeClr val="bg1"/>
              </a:solidFill>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8233" y="1676400"/>
            <a:ext cx="1949581" cy="3465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9652" y="1681113"/>
            <a:ext cx="1949581" cy="3465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1676400"/>
            <a:ext cx="1949581" cy="3465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62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Vertical)">
                                      <p:cBhvr>
                                        <p:cTn id="7" dur="500"/>
                                        <p:tgtEl>
                                          <p:spTgt spid="9218"/>
                                        </p:tgtEl>
                                      </p:cBhvr>
                                    </p:animEffect>
                                  </p:childTnLst>
                                </p:cTn>
                              </p:par>
                              <p:par>
                                <p:cTn id="8" presetID="16" presetClass="entr" presetSubtype="21" fill="hold" nodeType="withEffect">
                                  <p:stCondLst>
                                    <p:cond delay="0"/>
                                  </p:stCondLst>
                                  <p:childTnLst>
                                    <p:set>
                                      <p:cBhvr>
                                        <p:cTn id="9" dur="1" fill="hold">
                                          <p:stCondLst>
                                            <p:cond delay="0"/>
                                          </p:stCondLst>
                                        </p:cTn>
                                        <p:tgtEl>
                                          <p:spTgt spid="9219"/>
                                        </p:tgtEl>
                                        <p:attrNameLst>
                                          <p:attrName>style.visibility</p:attrName>
                                        </p:attrNameLst>
                                      </p:cBhvr>
                                      <p:to>
                                        <p:strVal val="visible"/>
                                      </p:to>
                                    </p:set>
                                    <p:animEffect transition="in" filter="barn(inVertical)">
                                      <p:cBhvr>
                                        <p:cTn id="10" dur="500"/>
                                        <p:tgtEl>
                                          <p:spTgt spid="9219"/>
                                        </p:tgtEl>
                                      </p:cBhvr>
                                    </p:animEffect>
                                  </p:childTnLst>
                                </p:cTn>
                              </p:par>
                              <p:par>
                                <p:cTn id="11" presetID="16" presetClass="entr" presetSubtype="21" fill="hold" nodeType="withEffect">
                                  <p:stCondLst>
                                    <p:cond delay="0"/>
                                  </p:stCondLst>
                                  <p:childTnLst>
                                    <p:set>
                                      <p:cBhvr>
                                        <p:cTn id="12" dur="1" fill="hold">
                                          <p:stCondLst>
                                            <p:cond delay="0"/>
                                          </p:stCondLst>
                                        </p:cTn>
                                        <p:tgtEl>
                                          <p:spTgt spid="9220"/>
                                        </p:tgtEl>
                                        <p:attrNameLst>
                                          <p:attrName>style.visibility</p:attrName>
                                        </p:attrNameLst>
                                      </p:cBhvr>
                                      <p:to>
                                        <p:strVal val="visible"/>
                                      </p:to>
                                    </p:set>
                                    <p:animEffect transition="in" filter="barn(inVertical)">
                                      <p:cBhvr>
                                        <p:cTn id="13" dur="500"/>
                                        <p:tgtEl>
                                          <p:spTgt spid="922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bwMode="auto">
          <a:xfrm>
            <a:off x="914400" y="108000"/>
            <a:ext cx="8915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000" b="1" dirty="0" smtClean="0">
                <a:solidFill>
                  <a:srgbClr val="FFFF00"/>
                </a:solidFill>
                <a:latin typeface="Times New Roman" pitchFamily="18" charset="0"/>
              </a:rPr>
              <a:t>VI. TIN TỨC – DANH MỤC DỊCH VỤ - CÀI ĐẶT</a:t>
            </a:r>
            <a:endParaRPr lang="en-US" sz="1400" b="1" dirty="0" smtClean="0">
              <a:solidFill>
                <a:schemeClr val="bg1"/>
              </a:solidFill>
              <a:latin typeface="Times New Roman" pitchFamily="18" charset="0"/>
              <a:cs typeface="Times New Roman" pitchFamily="18" charset="0"/>
            </a:endParaRPr>
          </a:p>
        </p:txBody>
      </p:sp>
      <p:pic>
        <p:nvPicPr>
          <p:cNvPr id="3077" name="Picture 5" descr="C:\Users\PC Mate\Desktop\iCNM\Tài liệu video\Screenshot_2016-12-17-13-47-0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371600"/>
            <a:ext cx="2271713" cy="4038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PC Mate\Desktop\iCNM\Tài liệu video\Screenshot_2016-12-17-13-47-0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1346200"/>
            <a:ext cx="2271713" cy="40386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PC Mate\Desktop\iCNM\Tài liệu video\Screenshot_2016-12-17-13-47-4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346200"/>
            <a:ext cx="2271713"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7391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63550" y="3200090"/>
            <a:ext cx="8175625" cy="1473633"/>
            <a:chOff x="463550" y="3200090"/>
            <a:chExt cx="8175625" cy="1473633"/>
          </a:xfrm>
        </p:grpSpPr>
        <p:sp>
          <p:nvSpPr>
            <p:cNvPr id="11" name="Text Box 7"/>
            <p:cNvSpPr txBox="1">
              <a:spLocks noChangeArrowheads="1"/>
            </p:cNvSpPr>
            <p:nvPr/>
          </p:nvSpPr>
          <p:spPr bwMode="auto">
            <a:xfrm>
              <a:off x="900299" y="3200090"/>
              <a:ext cx="7251344" cy="957955"/>
            </a:xfrm>
            <a:prstGeom prst="rect">
              <a:avLst/>
            </a:prstGeom>
            <a:noFill/>
            <a:ln w="9525">
              <a:noFill/>
              <a:miter lim="800000"/>
              <a:headEnd/>
              <a:tailEnd/>
            </a:ln>
          </p:spPr>
          <p:txBody>
            <a:bodyPr wrap="none" lIns="34290" tIns="17145" rIns="34290" bIns="17145">
              <a:spAutoFit/>
            </a:bodyPr>
            <a:lstStyle/>
            <a:p>
              <a:pPr algn="ctr" defTabSz="816174" eaLnBrk="1" fontAlgn="auto" hangingPunct="1">
                <a:spcBef>
                  <a:spcPts val="0"/>
                </a:spcBef>
                <a:spcAft>
                  <a:spcPts val="0"/>
                </a:spcAft>
                <a:defRPr/>
              </a:pPr>
              <a:r>
                <a:rPr lang="vi-VN" sz="3000" b="1" spc="-113" dirty="0">
                  <a:solidFill>
                    <a:schemeClr val="bg1"/>
                  </a:solidFill>
                  <a:latin typeface="Open Sans" pitchFamily="34" charset="0"/>
                  <a:ea typeface="Open Sans" pitchFamily="34" charset="0"/>
                  <a:cs typeface="Open Sans" pitchFamily="34" charset="0"/>
                </a:rPr>
                <a:t>Informatic Care MedicineNet of (iCNM)  </a:t>
              </a:r>
              <a:endParaRPr lang="en-US" sz="3000" b="1" spc="-113" dirty="0" smtClean="0">
                <a:solidFill>
                  <a:schemeClr val="bg1"/>
                </a:solidFill>
                <a:latin typeface="Open Sans" pitchFamily="34" charset="0"/>
                <a:ea typeface="Open Sans" pitchFamily="34" charset="0"/>
                <a:cs typeface="Open Sans" pitchFamily="34" charset="0"/>
              </a:endParaRPr>
            </a:p>
            <a:p>
              <a:pPr algn="ctr" defTabSz="816174" eaLnBrk="1" fontAlgn="auto" hangingPunct="1">
                <a:spcBef>
                  <a:spcPts val="0"/>
                </a:spcBef>
                <a:spcAft>
                  <a:spcPts val="0"/>
                </a:spcAft>
                <a:defRPr/>
              </a:pPr>
              <a:r>
                <a:rPr lang="vi-VN" sz="3000" b="1" spc="-113" dirty="0" smtClean="0">
                  <a:solidFill>
                    <a:schemeClr val="bg1"/>
                  </a:solidFill>
                  <a:latin typeface="Open Sans" pitchFamily="34" charset="0"/>
                  <a:ea typeface="Open Sans" pitchFamily="34" charset="0"/>
                  <a:cs typeface="Open Sans" pitchFamily="34" charset="0"/>
                </a:rPr>
                <a:t> </a:t>
              </a:r>
              <a:r>
                <a:rPr lang="vi-VN" sz="3000" b="1" spc="-113" dirty="0">
                  <a:solidFill>
                    <a:schemeClr val="bg1"/>
                  </a:solidFill>
                  <a:latin typeface="Open Sans" pitchFamily="34" charset="0"/>
                  <a:ea typeface="Open Sans" pitchFamily="34" charset="0"/>
                  <a:cs typeface="Open Sans" pitchFamily="34" charset="0"/>
                </a:rPr>
                <a:t>Mạng lưới/ Hệ  thống CNTT chăm sóc y tế</a:t>
              </a:r>
              <a:endParaRPr lang="en-CA" sz="3000" b="1" spc="-113" dirty="0">
                <a:solidFill>
                  <a:schemeClr val="bg1"/>
                </a:solidFill>
                <a:latin typeface="Open Sans" pitchFamily="34" charset="0"/>
                <a:ea typeface="Open Sans" pitchFamily="34" charset="0"/>
                <a:cs typeface="Open Sans" pitchFamily="34" charset="0"/>
              </a:endParaRPr>
            </a:p>
          </p:txBody>
        </p:sp>
        <p:grpSp>
          <p:nvGrpSpPr>
            <p:cNvPr id="13" name="Group 12"/>
            <p:cNvGrpSpPr>
              <a:grpSpLocks/>
            </p:cNvGrpSpPr>
            <p:nvPr/>
          </p:nvGrpSpPr>
          <p:grpSpPr bwMode="auto">
            <a:xfrm>
              <a:off x="463550" y="4559420"/>
              <a:ext cx="8175625" cy="114303"/>
              <a:chOff x="537376" y="5518219"/>
              <a:chExt cx="10902149" cy="152404"/>
            </a:xfrm>
          </p:grpSpPr>
          <p:cxnSp>
            <p:nvCxnSpPr>
              <p:cNvPr id="14" name="Straight Connector 13"/>
              <p:cNvCxnSpPr/>
              <p:nvPr/>
            </p:nvCxnSpPr>
            <p:spPr>
              <a:xfrm>
                <a:off x="537376" y="5594423"/>
                <a:ext cx="10902149"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5444402" y="5518223"/>
                <a:ext cx="152418" cy="152400"/>
              </a:xfrm>
              <a:prstGeom prst="roundRect">
                <a:avLst/>
              </a:prstGeom>
              <a:solidFill>
                <a:srgbClr val="4B2C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schemeClr val="bg1"/>
                  </a:solidFill>
                </a:endParaRPr>
              </a:p>
            </p:txBody>
          </p:sp>
          <p:sp>
            <p:nvSpPr>
              <p:cNvPr id="16" name="Rounded Rectangle 15"/>
              <p:cNvSpPr/>
              <p:nvPr/>
            </p:nvSpPr>
            <p:spPr>
              <a:xfrm>
                <a:off x="5632808" y="5518223"/>
                <a:ext cx="152418" cy="152400"/>
              </a:xfrm>
              <a:prstGeom prst="round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schemeClr val="bg1"/>
                  </a:solidFill>
                </a:endParaRPr>
              </a:p>
            </p:txBody>
          </p:sp>
          <p:sp>
            <p:nvSpPr>
              <p:cNvPr id="17" name="Rounded Rectangle 16"/>
              <p:cNvSpPr/>
              <p:nvPr/>
            </p:nvSpPr>
            <p:spPr>
              <a:xfrm>
                <a:off x="5819097" y="5518219"/>
                <a:ext cx="152418" cy="152400"/>
              </a:xfrm>
              <a:prstGeom prst="roundRect">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schemeClr val="bg1"/>
                  </a:solidFill>
                </a:endParaRPr>
              </a:p>
            </p:txBody>
          </p:sp>
          <p:sp>
            <p:nvSpPr>
              <p:cNvPr id="18" name="Rounded Rectangle 17"/>
              <p:cNvSpPr/>
              <p:nvPr/>
            </p:nvSpPr>
            <p:spPr>
              <a:xfrm>
                <a:off x="6005387" y="5518223"/>
                <a:ext cx="152418" cy="152400"/>
              </a:xfrm>
              <a:prstGeom prst="roundRect">
                <a:avLst/>
              </a:prstGeom>
              <a:solidFill>
                <a:srgbClr val="94B6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schemeClr val="bg1"/>
                  </a:solidFill>
                </a:endParaRPr>
              </a:p>
            </p:txBody>
          </p:sp>
          <p:sp>
            <p:nvSpPr>
              <p:cNvPr id="19" name="Rounded Rectangle 18"/>
              <p:cNvSpPr/>
              <p:nvPr/>
            </p:nvSpPr>
            <p:spPr>
              <a:xfrm>
                <a:off x="6195910" y="5518223"/>
                <a:ext cx="152418" cy="152400"/>
              </a:xfrm>
              <a:prstGeom prst="roundRect">
                <a:avLst/>
              </a:prstGeom>
              <a:solidFill>
                <a:srgbClr val="F39C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schemeClr val="bg1"/>
                  </a:solidFill>
                </a:endParaRPr>
              </a:p>
            </p:txBody>
          </p:sp>
          <p:sp>
            <p:nvSpPr>
              <p:cNvPr id="20" name="Rounded Rectangle 19"/>
              <p:cNvSpPr/>
              <p:nvPr/>
            </p:nvSpPr>
            <p:spPr>
              <a:xfrm>
                <a:off x="6380081" y="5518223"/>
                <a:ext cx="152418" cy="152400"/>
              </a:xfrm>
              <a:prstGeom prst="roundRect">
                <a:avLst/>
              </a:prstGeom>
              <a:solidFill>
                <a:srgbClr val="C039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schemeClr val="bg1"/>
                  </a:solidFill>
                </a:endParaRPr>
              </a:p>
            </p:txBody>
          </p:sp>
        </p:gr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974" y="990600"/>
            <a:ext cx="2619375" cy="2044390"/>
          </a:xfrm>
          <a:prstGeom prst="rect">
            <a:avLst/>
          </a:prstGeom>
        </p:spPr>
      </p:pic>
      <p:grpSp>
        <p:nvGrpSpPr>
          <p:cNvPr id="6" name="Group 5"/>
          <p:cNvGrpSpPr/>
          <p:nvPr/>
        </p:nvGrpSpPr>
        <p:grpSpPr>
          <a:xfrm>
            <a:off x="2711840" y="5060038"/>
            <a:ext cx="3338343" cy="623882"/>
            <a:chOff x="2711840" y="5060038"/>
            <a:chExt cx="3338343" cy="623882"/>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8381" y="5060038"/>
              <a:ext cx="851802" cy="623882"/>
            </a:xfrm>
            <a:prstGeom prst="rect">
              <a:avLst/>
            </a:prstGeom>
          </p:spPr>
        </p:pic>
        <p:sp>
          <p:nvSpPr>
            <p:cNvPr id="21" name="Text Box 7"/>
            <p:cNvSpPr txBox="1">
              <a:spLocks noChangeArrowheads="1"/>
            </p:cNvSpPr>
            <p:nvPr/>
          </p:nvSpPr>
          <p:spPr bwMode="auto">
            <a:xfrm>
              <a:off x="2711840" y="5279181"/>
              <a:ext cx="2237985" cy="280846"/>
            </a:xfrm>
            <a:prstGeom prst="rect">
              <a:avLst/>
            </a:prstGeom>
            <a:noFill/>
            <a:ln w="9525">
              <a:noFill/>
              <a:miter lim="800000"/>
              <a:headEnd/>
              <a:tailEnd/>
            </a:ln>
          </p:spPr>
          <p:txBody>
            <a:bodyPr wrap="none" lIns="34290" tIns="17145" rIns="34290" bIns="17145">
              <a:spAutoFit/>
            </a:bodyPr>
            <a:lstStyle/>
            <a:p>
              <a:pPr algn="ctr" defTabSz="816174" eaLnBrk="1" fontAlgn="auto" hangingPunct="1">
                <a:spcBef>
                  <a:spcPts val="0"/>
                </a:spcBef>
                <a:spcAft>
                  <a:spcPts val="0"/>
                </a:spcAft>
                <a:defRPr/>
              </a:pPr>
              <a:r>
                <a:rPr lang="en-CA" sz="1600" spc="-113" err="1" smtClean="0">
                  <a:solidFill>
                    <a:schemeClr val="bg1"/>
                  </a:solidFill>
                  <a:latin typeface="Open Sans" pitchFamily="34" charset="0"/>
                  <a:ea typeface="Open Sans" pitchFamily="34" charset="0"/>
                  <a:cs typeface="Open Sans" pitchFamily="34" charset="0"/>
                </a:rPr>
                <a:t>Xây</a:t>
              </a:r>
              <a:r>
                <a:rPr lang="en-CA" sz="1600" spc="-113" smtClean="0">
                  <a:solidFill>
                    <a:schemeClr val="bg1"/>
                  </a:solidFill>
                  <a:latin typeface="Open Sans" pitchFamily="34" charset="0"/>
                  <a:ea typeface="Open Sans" pitchFamily="34" charset="0"/>
                  <a:cs typeface="Open Sans" pitchFamily="34" charset="0"/>
                </a:rPr>
                <a:t> </a:t>
              </a:r>
              <a:r>
                <a:rPr lang="en-CA" sz="1600" spc="-113" err="1" smtClean="0">
                  <a:solidFill>
                    <a:schemeClr val="bg1"/>
                  </a:solidFill>
                  <a:latin typeface="Open Sans" pitchFamily="34" charset="0"/>
                  <a:ea typeface="Open Sans" pitchFamily="34" charset="0"/>
                  <a:cs typeface="Open Sans" pitchFamily="34" charset="0"/>
                </a:rPr>
                <a:t>dựng</a:t>
              </a:r>
              <a:r>
                <a:rPr lang="en-CA" sz="1600" spc="-113" smtClean="0">
                  <a:solidFill>
                    <a:schemeClr val="bg1"/>
                  </a:solidFill>
                  <a:latin typeface="Open Sans" pitchFamily="34" charset="0"/>
                  <a:ea typeface="Open Sans" pitchFamily="34" charset="0"/>
                  <a:cs typeface="Open Sans" pitchFamily="34" charset="0"/>
                </a:rPr>
                <a:t> </a:t>
              </a:r>
              <a:r>
                <a:rPr lang="en-CA" sz="1600" spc="-113" err="1" smtClean="0">
                  <a:solidFill>
                    <a:schemeClr val="bg1"/>
                  </a:solidFill>
                  <a:latin typeface="Open Sans" pitchFamily="34" charset="0"/>
                  <a:ea typeface="Open Sans" pitchFamily="34" charset="0"/>
                  <a:cs typeface="Open Sans" pitchFamily="34" charset="0"/>
                </a:rPr>
                <a:t>và</a:t>
              </a:r>
              <a:r>
                <a:rPr lang="en-CA" sz="1600" spc="-113" smtClean="0">
                  <a:solidFill>
                    <a:schemeClr val="bg1"/>
                  </a:solidFill>
                  <a:latin typeface="Open Sans" pitchFamily="34" charset="0"/>
                  <a:ea typeface="Open Sans" pitchFamily="34" charset="0"/>
                  <a:cs typeface="Open Sans" pitchFamily="34" charset="0"/>
                </a:rPr>
                <a:t> </a:t>
              </a:r>
              <a:r>
                <a:rPr lang="en-CA" sz="1600" spc="-113" err="1" smtClean="0">
                  <a:solidFill>
                    <a:schemeClr val="bg1"/>
                  </a:solidFill>
                  <a:latin typeface="Open Sans" pitchFamily="34" charset="0"/>
                  <a:ea typeface="Open Sans" pitchFamily="34" charset="0"/>
                  <a:cs typeface="Open Sans" pitchFamily="34" charset="0"/>
                </a:rPr>
                <a:t>phát</a:t>
              </a:r>
              <a:r>
                <a:rPr lang="en-CA" sz="1600" spc="-113" smtClean="0">
                  <a:solidFill>
                    <a:schemeClr val="bg1"/>
                  </a:solidFill>
                  <a:latin typeface="Open Sans" pitchFamily="34" charset="0"/>
                  <a:ea typeface="Open Sans" pitchFamily="34" charset="0"/>
                  <a:cs typeface="Open Sans" pitchFamily="34" charset="0"/>
                </a:rPr>
                <a:t> </a:t>
              </a:r>
              <a:r>
                <a:rPr lang="en-CA" sz="1600" spc="-113" err="1" smtClean="0">
                  <a:solidFill>
                    <a:schemeClr val="bg1"/>
                  </a:solidFill>
                  <a:latin typeface="Open Sans" pitchFamily="34" charset="0"/>
                  <a:ea typeface="Open Sans" pitchFamily="34" charset="0"/>
                  <a:cs typeface="Open Sans" pitchFamily="34" charset="0"/>
                </a:rPr>
                <a:t>triển</a:t>
              </a:r>
              <a:r>
                <a:rPr lang="en-CA" sz="1600" spc="-113" smtClean="0">
                  <a:solidFill>
                    <a:schemeClr val="bg1"/>
                  </a:solidFill>
                  <a:latin typeface="Open Sans" pitchFamily="34" charset="0"/>
                  <a:ea typeface="Open Sans" pitchFamily="34" charset="0"/>
                  <a:cs typeface="Open Sans" pitchFamily="34" charset="0"/>
                </a:rPr>
                <a:t> </a:t>
              </a:r>
              <a:r>
                <a:rPr lang="en-CA" sz="1600" spc="-113" err="1" smtClean="0">
                  <a:solidFill>
                    <a:schemeClr val="bg1"/>
                  </a:solidFill>
                  <a:latin typeface="Open Sans" pitchFamily="34" charset="0"/>
                  <a:ea typeface="Open Sans" pitchFamily="34" charset="0"/>
                  <a:cs typeface="Open Sans" pitchFamily="34" charset="0"/>
                </a:rPr>
                <a:t>bởi</a:t>
              </a:r>
              <a:r>
                <a:rPr lang="en-CA" sz="1600" spc="-113" smtClean="0">
                  <a:solidFill>
                    <a:schemeClr val="bg1"/>
                  </a:solidFill>
                  <a:latin typeface="Open Sans" pitchFamily="34" charset="0"/>
                  <a:ea typeface="Open Sans" pitchFamily="34" charset="0"/>
                  <a:cs typeface="Open Sans" pitchFamily="34" charset="0"/>
                </a:rPr>
                <a:t>:</a:t>
              </a:r>
              <a:endParaRPr lang="en-CA" sz="1600" spc="-113">
                <a:solidFill>
                  <a:schemeClr val="bg1"/>
                </a:solidFill>
                <a:latin typeface="Open Sans" pitchFamily="34" charset="0"/>
                <a:ea typeface="Open Sans" pitchFamily="34" charset="0"/>
                <a:cs typeface="Open Sans" pitchFamily="34" charset="0"/>
              </a:endParaRPr>
            </a:p>
          </p:txBody>
        </p:sp>
      </p:grpSp>
    </p:spTree>
    <p:extLst>
      <p:ext uri="{BB962C8B-B14F-4D97-AF65-F5344CB8AC3E}">
        <p14:creationId xmlns:p14="http://schemas.microsoft.com/office/powerpoint/2010/main" val="38881766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239000" cy="579438"/>
          </a:xfrm>
        </p:spPr>
        <p:txBody>
          <a:bodyPr/>
          <a:lstStyle/>
          <a:p>
            <a:r>
              <a:rPr lang="en-US" sz="2000" b="1" dirty="0" smtClean="0">
                <a:solidFill>
                  <a:srgbClr val="FFFF00"/>
                </a:solidFill>
                <a:latin typeface="Times New Roman" pitchFamily="18" charset="0"/>
              </a:rPr>
              <a:t>MỤC ĐÍCH RA ĐỜI </a:t>
            </a:r>
            <a:r>
              <a:rPr lang="en-US" sz="2000" b="1" dirty="0" err="1" smtClean="0">
                <a:solidFill>
                  <a:srgbClr val="FFFF00"/>
                </a:solidFill>
                <a:latin typeface="Times New Roman" pitchFamily="18" charset="0"/>
              </a:rPr>
              <a:t>iCNM</a:t>
            </a:r>
            <a:endParaRPr lang="en-US" sz="2000" dirty="0"/>
          </a:p>
        </p:txBody>
      </p:sp>
      <p:sp>
        <p:nvSpPr>
          <p:cNvPr id="3" name="Content Placeholder 2"/>
          <p:cNvSpPr>
            <a:spLocks noGrp="1"/>
          </p:cNvSpPr>
          <p:nvPr>
            <p:ph idx="1"/>
          </p:nvPr>
        </p:nvSpPr>
        <p:spPr>
          <a:xfrm>
            <a:off x="381000" y="1143001"/>
            <a:ext cx="8305800" cy="228599"/>
          </a:xfrm>
        </p:spPr>
        <p:txBody>
          <a:bodyPr/>
          <a:lstStyle/>
          <a:p>
            <a:r>
              <a:rPr lang="en-US" sz="1400" dirty="0" err="1" smtClean="0">
                <a:solidFill>
                  <a:schemeClr val="bg1"/>
                </a:solidFill>
              </a:rPr>
              <a:t>Giải</a:t>
            </a:r>
            <a:r>
              <a:rPr lang="en-US" sz="1400" dirty="0" smtClean="0">
                <a:solidFill>
                  <a:schemeClr val="bg1"/>
                </a:solidFill>
              </a:rPr>
              <a:t> </a:t>
            </a:r>
            <a:r>
              <a:rPr lang="en-US" sz="1400" dirty="0" err="1" smtClean="0">
                <a:solidFill>
                  <a:schemeClr val="bg1"/>
                </a:solidFill>
              </a:rPr>
              <a:t>quyết</a:t>
            </a:r>
            <a:r>
              <a:rPr lang="en-US" sz="1400" dirty="0" smtClean="0">
                <a:solidFill>
                  <a:schemeClr val="bg1"/>
                </a:solidFill>
              </a:rPr>
              <a:t> </a:t>
            </a:r>
            <a:r>
              <a:rPr lang="en-US" sz="1400" dirty="0" err="1" smtClean="0">
                <a:solidFill>
                  <a:schemeClr val="bg1"/>
                </a:solidFill>
              </a:rPr>
              <a:t>nhu</a:t>
            </a:r>
            <a:r>
              <a:rPr lang="en-US" sz="1400" dirty="0" smtClean="0">
                <a:solidFill>
                  <a:schemeClr val="bg1"/>
                </a:solidFill>
              </a:rPr>
              <a:t> </a:t>
            </a:r>
            <a:r>
              <a:rPr lang="en-US" sz="1400" dirty="0" err="1" smtClean="0">
                <a:solidFill>
                  <a:schemeClr val="bg1"/>
                </a:solidFill>
              </a:rPr>
              <a:t>cầu</a:t>
            </a:r>
            <a:r>
              <a:rPr lang="en-US" sz="1400" dirty="0" smtClean="0">
                <a:solidFill>
                  <a:schemeClr val="bg1"/>
                </a:solidFill>
              </a:rPr>
              <a:t> </a:t>
            </a:r>
            <a:r>
              <a:rPr lang="en-US" sz="1400" dirty="0" err="1" smtClean="0">
                <a:solidFill>
                  <a:schemeClr val="bg1"/>
                </a:solidFill>
              </a:rPr>
              <a:t>sức</a:t>
            </a:r>
            <a:r>
              <a:rPr lang="en-US" sz="1400" dirty="0" smtClean="0">
                <a:solidFill>
                  <a:schemeClr val="bg1"/>
                </a:solidFill>
              </a:rPr>
              <a:t> </a:t>
            </a:r>
            <a:r>
              <a:rPr lang="en-US" sz="1400" dirty="0" err="1" smtClean="0">
                <a:solidFill>
                  <a:schemeClr val="bg1"/>
                </a:solidFill>
              </a:rPr>
              <a:t>khỏe</a:t>
            </a:r>
            <a:r>
              <a:rPr lang="en-US" sz="1400" dirty="0" smtClean="0">
                <a:solidFill>
                  <a:schemeClr val="bg1"/>
                </a:solidFill>
              </a:rPr>
              <a:t> </a:t>
            </a:r>
            <a:r>
              <a:rPr lang="en-US" sz="1400" dirty="0" err="1" smtClean="0">
                <a:solidFill>
                  <a:schemeClr val="bg1"/>
                </a:solidFill>
              </a:rPr>
              <a:t>cơ</a:t>
            </a:r>
            <a:r>
              <a:rPr lang="en-US" sz="1400" dirty="0" smtClean="0">
                <a:solidFill>
                  <a:schemeClr val="bg1"/>
                </a:solidFill>
              </a:rPr>
              <a:t> </a:t>
            </a:r>
            <a:r>
              <a:rPr lang="en-US" sz="1400" dirty="0" err="1" smtClean="0">
                <a:solidFill>
                  <a:schemeClr val="bg1"/>
                </a:solidFill>
              </a:rPr>
              <a:t>bản</a:t>
            </a:r>
            <a:r>
              <a:rPr lang="en-US" sz="1400" dirty="0" smtClean="0">
                <a:solidFill>
                  <a:schemeClr val="bg1"/>
                </a:solidFill>
              </a:rPr>
              <a:t> </a:t>
            </a:r>
            <a:r>
              <a:rPr lang="en-US" sz="1400" dirty="0" err="1" smtClean="0">
                <a:solidFill>
                  <a:schemeClr val="bg1"/>
                </a:solidFill>
              </a:rPr>
              <a:t>của</a:t>
            </a:r>
            <a:r>
              <a:rPr lang="en-US" sz="1400" dirty="0" smtClean="0">
                <a:solidFill>
                  <a:schemeClr val="bg1"/>
                </a:solidFill>
              </a:rPr>
              <a:t> con </a:t>
            </a:r>
            <a:r>
              <a:rPr lang="en-US" sz="1400" dirty="0" err="1" smtClean="0">
                <a:solidFill>
                  <a:schemeClr val="bg1"/>
                </a:solidFill>
              </a:rPr>
              <a:t>người</a:t>
            </a:r>
            <a:r>
              <a:rPr lang="en-US" sz="1400" dirty="0" smtClean="0">
                <a:solidFill>
                  <a:schemeClr val="bg1"/>
                </a:solidFill>
              </a:rPr>
              <a:t> ( </a:t>
            </a:r>
            <a:r>
              <a:rPr lang="en-US" sz="1400" dirty="0" err="1" smtClean="0">
                <a:solidFill>
                  <a:schemeClr val="bg1"/>
                </a:solidFill>
              </a:rPr>
              <a:t>bản</a:t>
            </a:r>
            <a:r>
              <a:rPr lang="en-US" sz="1400" dirty="0" smtClean="0">
                <a:solidFill>
                  <a:schemeClr val="bg1"/>
                </a:solidFill>
              </a:rPr>
              <a:t> </a:t>
            </a:r>
            <a:r>
              <a:rPr lang="en-US" sz="1400" dirty="0" err="1" smtClean="0">
                <a:solidFill>
                  <a:schemeClr val="bg1"/>
                </a:solidFill>
              </a:rPr>
              <a:t>thân</a:t>
            </a:r>
            <a:r>
              <a:rPr lang="en-US" sz="1400" dirty="0" smtClean="0">
                <a:solidFill>
                  <a:schemeClr val="bg1"/>
                </a:solidFill>
              </a:rPr>
              <a:t> , </a:t>
            </a:r>
            <a:r>
              <a:rPr lang="en-US" sz="1400" dirty="0" err="1" smtClean="0">
                <a:solidFill>
                  <a:schemeClr val="bg1"/>
                </a:solidFill>
              </a:rPr>
              <a:t>gia</a:t>
            </a:r>
            <a:r>
              <a:rPr lang="en-US" sz="1400" dirty="0" smtClean="0">
                <a:solidFill>
                  <a:schemeClr val="bg1"/>
                </a:solidFill>
              </a:rPr>
              <a:t> </a:t>
            </a:r>
            <a:r>
              <a:rPr lang="en-US" sz="1400" dirty="0" err="1" smtClean="0">
                <a:solidFill>
                  <a:schemeClr val="bg1"/>
                </a:solidFill>
              </a:rPr>
              <a:t>đình</a:t>
            </a:r>
            <a:r>
              <a:rPr lang="en-US" sz="1400" dirty="0" smtClean="0">
                <a:solidFill>
                  <a:schemeClr val="bg1"/>
                </a:solidFill>
              </a:rPr>
              <a:t> …)</a:t>
            </a:r>
          </a:p>
          <a:p>
            <a:endParaRPr lang="en-US" sz="1400" dirty="0">
              <a:solidFill>
                <a:schemeClr val="bg1"/>
              </a:solidFill>
            </a:endParaRPr>
          </a:p>
          <a:p>
            <a:endParaRPr lang="en-US" sz="1400" dirty="0" smtClean="0">
              <a:solidFill>
                <a:schemeClr val="bg1"/>
              </a:solidFill>
            </a:endParaRPr>
          </a:p>
          <a:p>
            <a:endParaRPr lang="en-US" sz="1400" dirty="0">
              <a:solidFill>
                <a:schemeClr val="bg1"/>
              </a:solidFill>
            </a:endParaRPr>
          </a:p>
          <a:p>
            <a:endParaRPr lang="en-US" sz="1400" dirty="0" smtClean="0">
              <a:solidFill>
                <a:schemeClr val="bg1"/>
              </a:solidFill>
            </a:endParaRPr>
          </a:p>
          <a:p>
            <a:endParaRPr lang="en-US" sz="1400" dirty="0">
              <a:solidFill>
                <a:schemeClr val="bg1"/>
              </a:solidFill>
            </a:endParaRPr>
          </a:p>
          <a:p>
            <a:endParaRPr lang="en-US" sz="1400" dirty="0" smtClean="0">
              <a:solidFill>
                <a:schemeClr val="bg1"/>
              </a:solidFill>
            </a:endParaRPr>
          </a:p>
          <a:p>
            <a:endParaRPr lang="en-US" sz="1400" dirty="0">
              <a:solidFill>
                <a:schemeClr val="bg1"/>
              </a:solidFill>
            </a:endParaRPr>
          </a:p>
          <a:p>
            <a:endParaRPr lang="en-US" sz="900" dirty="0" smtClean="0">
              <a:solidFill>
                <a:schemeClr val="bg1"/>
              </a:solidFill>
            </a:endParaRPr>
          </a:p>
          <a:p>
            <a:endParaRPr lang="en-US" sz="900" dirty="0" smtClean="0">
              <a:solidFill>
                <a:schemeClr val="bg1"/>
              </a:solidFill>
            </a:endParaRPr>
          </a:p>
          <a:p>
            <a:pPr lvl="1"/>
            <a:endParaRPr lang="en-US" sz="1100" dirty="0" smtClean="0">
              <a:solidFill>
                <a:schemeClr val="bg1"/>
              </a:solidFill>
            </a:endParaRPr>
          </a:p>
          <a:p>
            <a:pPr lvl="1"/>
            <a:endParaRPr lang="en-US" sz="1100" dirty="0" smtClean="0">
              <a:solidFill>
                <a:schemeClr val="bg1"/>
              </a:solidFill>
            </a:endParaRPr>
          </a:p>
          <a:p>
            <a:pPr lvl="1"/>
            <a:endParaRPr lang="en-US" sz="1200" dirty="0">
              <a:solidFill>
                <a:schemeClr val="bg1"/>
              </a:solidFill>
            </a:endParaRPr>
          </a:p>
        </p:txBody>
      </p:sp>
      <p:pic>
        <p:nvPicPr>
          <p:cNvPr id="6146" name="Picture 2" descr="C:\Users\PC Mate\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524000"/>
            <a:ext cx="3302000" cy="1752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3810000"/>
            <a:ext cx="3200400" cy="1631216"/>
          </a:xfrm>
          <a:prstGeom prst="rect">
            <a:avLst/>
          </a:prstGeom>
          <a:noFill/>
        </p:spPr>
        <p:txBody>
          <a:bodyPr wrap="square" rtlCol="0">
            <a:spAutoFit/>
          </a:bodyPr>
          <a:lstStyle/>
          <a:p>
            <a:pPr marL="285750" indent="-285750">
              <a:buFont typeface="Arial" pitchFamily="34" charset="0"/>
              <a:buChar char="•"/>
            </a:pPr>
            <a:r>
              <a:rPr lang="en-US" sz="1800" dirty="0" err="1">
                <a:solidFill>
                  <a:schemeClr val="bg1"/>
                </a:solidFill>
              </a:rPr>
              <a:t>Giải</a:t>
            </a:r>
            <a:r>
              <a:rPr lang="en-US" sz="1800" dirty="0">
                <a:solidFill>
                  <a:schemeClr val="bg1"/>
                </a:solidFill>
              </a:rPr>
              <a:t> </a:t>
            </a:r>
            <a:r>
              <a:rPr lang="en-US" sz="1800" dirty="0" err="1">
                <a:solidFill>
                  <a:schemeClr val="bg1"/>
                </a:solidFill>
              </a:rPr>
              <a:t>quyết</a:t>
            </a:r>
            <a:r>
              <a:rPr lang="en-US" sz="1800" dirty="0">
                <a:solidFill>
                  <a:schemeClr val="bg1"/>
                </a:solidFill>
              </a:rPr>
              <a:t> </a:t>
            </a:r>
            <a:r>
              <a:rPr lang="en-US" sz="1800" dirty="0" err="1">
                <a:solidFill>
                  <a:schemeClr val="bg1"/>
                </a:solidFill>
              </a:rPr>
              <a:t>nhu</a:t>
            </a:r>
            <a:r>
              <a:rPr lang="en-US" sz="1800" dirty="0">
                <a:solidFill>
                  <a:schemeClr val="bg1"/>
                </a:solidFill>
              </a:rPr>
              <a:t> </a:t>
            </a:r>
            <a:r>
              <a:rPr lang="en-US" sz="1800" dirty="0" err="1">
                <a:solidFill>
                  <a:schemeClr val="bg1"/>
                </a:solidFill>
              </a:rPr>
              <a:t>cầu</a:t>
            </a:r>
            <a:r>
              <a:rPr lang="en-US" sz="1800" dirty="0">
                <a:solidFill>
                  <a:schemeClr val="bg1"/>
                </a:solidFill>
              </a:rPr>
              <a:t> </a:t>
            </a:r>
            <a:r>
              <a:rPr lang="en-US" sz="1800" dirty="0" err="1">
                <a:solidFill>
                  <a:schemeClr val="bg1"/>
                </a:solidFill>
              </a:rPr>
              <a:t>và</a:t>
            </a:r>
            <a:r>
              <a:rPr lang="en-US" sz="1800" dirty="0">
                <a:solidFill>
                  <a:schemeClr val="bg1"/>
                </a:solidFill>
              </a:rPr>
              <a:t> </a:t>
            </a:r>
            <a:r>
              <a:rPr lang="en-US" sz="1800" dirty="0" err="1">
                <a:solidFill>
                  <a:schemeClr val="bg1"/>
                </a:solidFill>
              </a:rPr>
              <a:t>tồn</a:t>
            </a:r>
            <a:r>
              <a:rPr lang="en-US" sz="1800" dirty="0">
                <a:solidFill>
                  <a:schemeClr val="bg1"/>
                </a:solidFill>
              </a:rPr>
              <a:t> </a:t>
            </a:r>
            <a:r>
              <a:rPr lang="en-US" sz="1800" dirty="0" err="1">
                <a:solidFill>
                  <a:schemeClr val="bg1"/>
                </a:solidFill>
              </a:rPr>
              <a:t>tại</a:t>
            </a:r>
            <a:r>
              <a:rPr lang="en-US" sz="1800" dirty="0">
                <a:solidFill>
                  <a:schemeClr val="bg1"/>
                </a:solidFill>
              </a:rPr>
              <a:t> </a:t>
            </a:r>
            <a:r>
              <a:rPr lang="en-US" sz="1800" dirty="0" err="1">
                <a:solidFill>
                  <a:schemeClr val="bg1"/>
                </a:solidFill>
              </a:rPr>
              <a:t>của</a:t>
            </a:r>
            <a:r>
              <a:rPr lang="en-US" sz="1800" dirty="0">
                <a:solidFill>
                  <a:schemeClr val="bg1"/>
                </a:solidFill>
              </a:rPr>
              <a:t> </a:t>
            </a:r>
            <a:r>
              <a:rPr lang="en-US" sz="1800" dirty="0" err="1">
                <a:solidFill>
                  <a:schemeClr val="bg1"/>
                </a:solidFill>
              </a:rPr>
              <a:t>xã</a:t>
            </a:r>
            <a:r>
              <a:rPr lang="en-US" sz="1800" dirty="0">
                <a:solidFill>
                  <a:schemeClr val="bg1"/>
                </a:solidFill>
              </a:rPr>
              <a:t> </a:t>
            </a:r>
            <a:r>
              <a:rPr lang="en-US" sz="1800" dirty="0" err="1">
                <a:solidFill>
                  <a:schemeClr val="bg1"/>
                </a:solidFill>
              </a:rPr>
              <a:t>hội</a:t>
            </a:r>
            <a:r>
              <a:rPr lang="en-US" sz="1800" dirty="0">
                <a:solidFill>
                  <a:schemeClr val="bg1"/>
                </a:solidFill>
              </a:rPr>
              <a:t> </a:t>
            </a:r>
            <a:r>
              <a:rPr lang="en-US" sz="1800" dirty="0" err="1">
                <a:solidFill>
                  <a:schemeClr val="bg1"/>
                </a:solidFill>
              </a:rPr>
              <a:t>trong</a:t>
            </a:r>
            <a:r>
              <a:rPr lang="en-US" sz="1800" dirty="0">
                <a:solidFill>
                  <a:schemeClr val="bg1"/>
                </a:solidFill>
              </a:rPr>
              <a:t> </a:t>
            </a:r>
            <a:r>
              <a:rPr lang="en-US" sz="1800" dirty="0" err="1">
                <a:solidFill>
                  <a:schemeClr val="bg1"/>
                </a:solidFill>
              </a:rPr>
              <a:t>việc</a:t>
            </a:r>
            <a:r>
              <a:rPr lang="en-US" sz="1800" dirty="0">
                <a:solidFill>
                  <a:schemeClr val="bg1"/>
                </a:solidFill>
              </a:rPr>
              <a:t> </a:t>
            </a:r>
            <a:r>
              <a:rPr lang="en-US" sz="1800" dirty="0" err="1">
                <a:solidFill>
                  <a:schemeClr val="bg1"/>
                </a:solidFill>
              </a:rPr>
              <a:t>khám</a:t>
            </a:r>
            <a:r>
              <a:rPr lang="en-US" sz="1800" dirty="0">
                <a:solidFill>
                  <a:schemeClr val="bg1"/>
                </a:solidFill>
              </a:rPr>
              <a:t> </a:t>
            </a:r>
            <a:r>
              <a:rPr lang="en-US" sz="1800" dirty="0" err="1">
                <a:solidFill>
                  <a:schemeClr val="bg1"/>
                </a:solidFill>
              </a:rPr>
              <a:t>chữa</a:t>
            </a:r>
            <a:r>
              <a:rPr lang="en-US" sz="1800" dirty="0">
                <a:solidFill>
                  <a:schemeClr val="bg1"/>
                </a:solidFill>
              </a:rPr>
              <a:t> </a:t>
            </a:r>
            <a:r>
              <a:rPr lang="en-US" sz="1800" dirty="0" err="1">
                <a:solidFill>
                  <a:schemeClr val="bg1"/>
                </a:solidFill>
              </a:rPr>
              <a:t>bệnh</a:t>
            </a:r>
            <a:r>
              <a:rPr lang="en-US" sz="1800" dirty="0">
                <a:solidFill>
                  <a:schemeClr val="bg1"/>
                </a:solidFill>
              </a:rPr>
              <a:t> (</a:t>
            </a:r>
            <a:r>
              <a:rPr lang="en-US" sz="1800" dirty="0" err="1">
                <a:solidFill>
                  <a:schemeClr val="bg1"/>
                </a:solidFill>
              </a:rPr>
              <a:t>người</a:t>
            </a:r>
            <a:r>
              <a:rPr lang="en-US" sz="1800" dirty="0">
                <a:solidFill>
                  <a:schemeClr val="bg1"/>
                </a:solidFill>
              </a:rPr>
              <a:t> </a:t>
            </a:r>
            <a:r>
              <a:rPr lang="en-US" sz="1800" dirty="0" err="1">
                <a:solidFill>
                  <a:schemeClr val="bg1"/>
                </a:solidFill>
              </a:rPr>
              <a:t>bệnh</a:t>
            </a:r>
            <a:r>
              <a:rPr lang="en-US" sz="1800" dirty="0">
                <a:solidFill>
                  <a:schemeClr val="bg1"/>
                </a:solidFill>
              </a:rPr>
              <a:t> </a:t>
            </a:r>
            <a:r>
              <a:rPr lang="en-US" sz="1800" dirty="0" err="1">
                <a:solidFill>
                  <a:schemeClr val="bg1"/>
                </a:solidFill>
              </a:rPr>
              <a:t>và</a:t>
            </a:r>
            <a:r>
              <a:rPr lang="en-US" sz="1800" dirty="0">
                <a:solidFill>
                  <a:schemeClr val="bg1"/>
                </a:solidFill>
              </a:rPr>
              <a:t> </a:t>
            </a:r>
            <a:r>
              <a:rPr lang="en-US" sz="1800" dirty="0" err="1">
                <a:solidFill>
                  <a:schemeClr val="bg1"/>
                </a:solidFill>
              </a:rPr>
              <a:t>bác</a:t>
            </a:r>
            <a:r>
              <a:rPr lang="en-US" sz="1800" dirty="0">
                <a:solidFill>
                  <a:schemeClr val="bg1"/>
                </a:solidFill>
              </a:rPr>
              <a:t> </a:t>
            </a:r>
            <a:r>
              <a:rPr lang="en-US" sz="1800" dirty="0" err="1">
                <a:solidFill>
                  <a:schemeClr val="bg1"/>
                </a:solidFill>
              </a:rPr>
              <a:t>sĩ</a:t>
            </a:r>
            <a:r>
              <a:rPr lang="en-US" sz="1800" dirty="0">
                <a:solidFill>
                  <a:schemeClr val="bg1"/>
                </a:solidFill>
              </a:rPr>
              <a:t>)</a:t>
            </a:r>
          </a:p>
          <a:p>
            <a:pPr marL="342900" indent="-342900">
              <a:buFont typeface="Arial" pitchFamily="34" charset="0"/>
              <a:buChar char="•"/>
            </a:pPr>
            <a:endParaRPr lang="en-US" sz="2800" dirty="0"/>
          </a:p>
        </p:txBody>
      </p:sp>
      <p:sp>
        <p:nvSpPr>
          <p:cNvPr id="6" name="TextBox 5"/>
          <p:cNvSpPr txBox="1"/>
          <p:nvPr/>
        </p:nvSpPr>
        <p:spPr>
          <a:xfrm>
            <a:off x="3860800" y="3352800"/>
            <a:ext cx="4800600" cy="3323987"/>
          </a:xfrm>
          <a:prstGeom prst="rect">
            <a:avLst/>
          </a:prstGeom>
          <a:noFill/>
        </p:spPr>
        <p:txBody>
          <a:bodyPr wrap="square" rtlCol="0">
            <a:spAutoFit/>
          </a:bodyPr>
          <a:lstStyle/>
          <a:p>
            <a:pPr marL="285750" indent="-285750">
              <a:buFont typeface="Arial" pitchFamily="34" charset="0"/>
              <a:buChar char="•"/>
            </a:pPr>
            <a:r>
              <a:rPr lang="en-US" sz="1400" dirty="0" err="1">
                <a:solidFill>
                  <a:schemeClr val="bg1"/>
                </a:solidFill>
              </a:rPr>
              <a:t>Người</a:t>
            </a:r>
            <a:r>
              <a:rPr lang="en-US" sz="1400" dirty="0">
                <a:solidFill>
                  <a:schemeClr val="bg1"/>
                </a:solidFill>
              </a:rPr>
              <a:t> </a:t>
            </a:r>
            <a:r>
              <a:rPr lang="en-US" sz="1400" dirty="0" err="1">
                <a:solidFill>
                  <a:schemeClr val="bg1"/>
                </a:solidFill>
              </a:rPr>
              <a:t>bênh</a:t>
            </a:r>
            <a:r>
              <a:rPr lang="en-US" sz="1400" dirty="0">
                <a:solidFill>
                  <a:schemeClr val="bg1"/>
                </a:solidFill>
              </a:rPr>
              <a:t> </a:t>
            </a:r>
            <a:r>
              <a:rPr lang="en-US" sz="1400" dirty="0" err="1">
                <a:solidFill>
                  <a:schemeClr val="bg1"/>
                </a:solidFill>
              </a:rPr>
              <a:t>thông</a:t>
            </a:r>
            <a:r>
              <a:rPr lang="en-US" sz="1400" dirty="0">
                <a:solidFill>
                  <a:schemeClr val="bg1"/>
                </a:solidFill>
              </a:rPr>
              <a:t> </a:t>
            </a:r>
            <a:r>
              <a:rPr lang="en-US" sz="1400" dirty="0" err="1">
                <a:solidFill>
                  <a:schemeClr val="bg1"/>
                </a:solidFill>
              </a:rPr>
              <a:t>thường</a:t>
            </a:r>
            <a:r>
              <a:rPr lang="en-US" sz="1400" dirty="0">
                <a:solidFill>
                  <a:schemeClr val="bg1"/>
                </a:solidFill>
              </a:rPr>
              <a:t>  -&gt; “</a:t>
            </a:r>
            <a:r>
              <a:rPr lang="en-US" sz="1400" dirty="0" err="1">
                <a:solidFill>
                  <a:schemeClr val="bg1"/>
                </a:solidFill>
              </a:rPr>
              <a:t>Bị</a:t>
            </a:r>
            <a:r>
              <a:rPr lang="en-US" sz="1400" dirty="0">
                <a:solidFill>
                  <a:schemeClr val="bg1"/>
                </a:solidFill>
              </a:rPr>
              <a:t> </a:t>
            </a:r>
            <a:r>
              <a:rPr lang="en-US" sz="1400" dirty="0" err="1">
                <a:solidFill>
                  <a:schemeClr val="bg1"/>
                </a:solidFill>
              </a:rPr>
              <a:t>đau</a:t>
            </a:r>
            <a:r>
              <a:rPr lang="en-US" sz="1400" dirty="0">
                <a:solidFill>
                  <a:schemeClr val="bg1"/>
                </a:solidFill>
              </a:rPr>
              <a:t> ” -&gt; </a:t>
            </a:r>
            <a:r>
              <a:rPr lang="en-US" sz="1400" dirty="0" err="1">
                <a:solidFill>
                  <a:schemeClr val="bg1"/>
                </a:solidFill>
              </a:rPr>
              <a:t>Xem</a:t>
            </a:r>
            <a:r>
              <a:rPr lang="en-US" sz="1400" dirty="0">
                <a:solidFill>
                  <a:schemeClr val="bg1"/>
                </a:solidFill>
              </a:rPr>
              <a:t> </a:t>
            </a:r>
            <a:r>
              <a:rPr lang="en-US" sz="1400" dirty="0" err="1">
                <a:solidFill>
                  <a:schemeClr val="bg1"/>
                </a:solidFill>
              </a:rPr>
              <a:t>xét</a:t>
            </a:r>
            <a:r>
              <a:rPr lang="en-US" sz="1400" dirty="0">
                <a:solidFill>
                  <a:schemeClr val="bg1"/>
                </a:solidFill>
              </a:rPr>
              <a:t> </a:t>
            </a:r>
            <a:r>
              <a:rPr lang="en-US" sz="1400" dirty="0" err="1">
                <a:solidFill>
                  <a:schemeClr val="bg1"/>
                </a:solidFill>
              </a:rPr>
              <a:t>triệu</a:t>
            </a:r>
            <a:r>
              <a:rPr lang="en-US" sz="1400" dirty="0">
                <a:solidFill>
                  <a:schemeClr val="bg1"/>
                </a:solidFill>
              </a:rPr>
              <a:t> </a:t>
            </a:r>
            <a:r>
              <a:rPr lang="en-US" sz="1400" dirty="0" err="1">
                <a:solidFill>
                  <a:schemeClr val="bg1"/>
                </a:solidFill>
              </a:rPr>
              <a:t>chứng</a:t>
            </a:r>
            <a:r>
              <a:rPr lang="en-US" sz="1400" dirty="0">
                <a:solidFill>
                  <a:schemeClr val="bg1"/>
                </a:solidFill>
              </a:rPr>
              <a:t> </a:t>
            </a:r>
            <a:r>
              <a:rPr lang="en-US" sz="1400" dirty="0" err="1">
                <a:solidFill>
                  <a:schemeClr val="bg1"/>
                </a:solidFill>
              </a:rPr>
              <a:t>về</a:t>
            </a:r>
            <a:r>
              <a:rPr lang="en-US" sz="1400" dirty="0">
                <a:solidFill>
                  <a:schemeClr val="bg1"/>
                </a:solidFill>
              </a:rPr>
              <a:t> </a:t>
            </a:r>
            <a:r>
              <a:rPr lang="en-US" sz="1400" dirty="0" err="1">
                <a:solidFill>
                  <a:schemeClr val="bg1"/>
                </a:solidFill>
              </a:rPr>
              <a:t>bệnh</a:t>
            </a:r>
            <a:r>
              <a:rPr lang="en-US" sz="1400" dirty="0">
                <a:solidFill>
                  <a:schemeClr val="bg1"/>
                </a:solidFill>
              </a:rPr>
              <a:t>  -&gt; </a:t>
            </a:r>
            <a:r>
              <a:rPr lang="en-US" sz="1400" dirty="0" err="1">
                <a:solidFill>
                  <a:schemeClr val="bg1"/>
                </a:solidFill>
              </a:rPr>
              <a:t>tìm</a:t>
            </a:r>
            <a:r>
              <a:rPr lang="en-US" sz="1400" dirty="0">
                <a:solidFill>
                  <a:schemeClr val="bg1"/>
                </a:solidFill>
              </a:rPr>
              <a:t> </a:t>
            </a:r>
            <a:r>
              <a:rPr lang="en-US" sz="1400" dirty="0" err="1">
                <a:solidFill>
                  <a:schemeClr val="bg1"/>
                </a:solidFill>
              </a:rPr>
              <a:t>hiểu</a:t>
            </a:r>
            <a:r>
              <a:rPr lang="en-US" sz="1400" dirty="0">
                <a:solidFill>
                  <a:schemeClr val="bg1"/>
                </a:solidFill>
              </a:rPr>
              <a:t>  -&gt; </a:t>
            </a:r>
            <a:r>
              <a:rPr lang="en-US" sz="1400" dirty="0" err="1">
                <a:solidFill>
                  <a:schemeClr val="bg1"/>
                </a:solidFill>
              </a:rPr>
              <a:t>hỏi</a:t>
            </a:r>
            <a:r>
              <a:rPr lang="en-US" sz="1400" dirty="0">
                <a:solidFill>
                  <a:schemeClr val="bg1"/>
                </a:solidFill>
              </a:rPr>
              <a:t> </a:t>
            </a:r>
            <a:r>
              <a:rPr lang="en-US" sz="1400" dirty="0" err="1">
                <a:solidFill>
                  <a:schemeClr val="bg1"/>
                </a:solidFill>
              </a:rPr>
              <a:t>thăm</a:t>
            </a:r>
            <a:r>
              <a:rPr lang="en-US" sz="1400" dirty="0">
                <a:solidFill>
                  <a:schemeClr val="bg1"/>
                </a:solidFill>
              </a:rPr>
              <a:t> </a:t>
            </a:r>
            <a:r>
              <a:rPr lang="en-US" sz="1400" dirty="0" err="1">
                <a:solidFill>
                  <a:schemeClr val="bg1"/>
                </a:solidFill>
              </a:rPr>
              <a:t>người</a:t>
            </a:r>
            <a:r>
              <a:rPr lang="en-US" sz="1400" dirty="0">
                <a:solidFill>
                  <a:schemeClr val="bg1"/>
                </a:solidFill>
              </a:rPr>
              <a:t> </a:t>
            </a:r>
            <a:r>
              <a:rPr lang="en-US" sz="1400" dirty="0" err="1">
                <a:solidFill>
                  <a:schemeClr val="bg1"/>
                </a:solidFill>
              </a:rPr>
              <a:t>quen</a:t>
            </a:r>
            <a:r>
              <a:rPr lang="en-US" sz="1400" dirty="0">
                <a:solidFill>
                  <a:schemeClr val="bg1"/>
                </a:solidFill>
              </a:rPr>
              <a:t> …</a:t>
            </a:r>
          </a:p>
          <a:p>
            <a:pPr marL="285750" indent="-285750">
              <a:buFont typeface="Arial" pitchFamily="34" charset="0"/>
              <a:buChar char="•"/>
            </a:pPr>
            <a:r>
              <a:rPr lang="en-US" sz="1400" dirty="0" err="1">
                <a:solidFill>
                  <a:schemeClr val="bg1"/>
                </a:solidFill>
              </a:rPr>
              <a:t>Băn</a:t>
            </a:r>
            <a:r>
              <a:rPr lang="en-US" sz="1400" dirty="0">
                <a:solidFill>
                  <a:schemeClr val="bg1"/>
                </a:solidFill>
              </a:rPr>
              <a:t> </a:t>
            </a:r>
            <a:r>
              <a:rPr lang="en-US" sz="1400" dirty="0" err="1">
                <a:solidFill>
                  <a:schemeClr val="bg1"/>
                </a:solidFill>
              </a:rPr>
              <a:t>khoăn</a:t>
            </a:r>
            <a:r>
              <a:rPr lang="en-US" sz="1400" dirty="0">
                <a:solidFill>
                  <a:schemeClr val="bg1"/>
                </a:solidFill>
              </a:rPr>
              <a:t> </a:t>
            </a:r>
            <a:r>
              <a:rPr lang="en-US" sz="1400" dirty="0" err="1">
                <a:solidFill>
                  <a:schemeClr val="bg1"/>
                </a:solidFill>
              </a:rPr>
              <a:t>và</a:t>
            </a:r>
            <a:r>
              <a:rPr lang="en-US" sz="1400" dirty="0">
                <a:solidFill>
                  <a:schemeClr val="bg1"/>
                </a:solidFill>
              </a:rPr>
              <a:t> </a:t>
            </a:r>
            <a:r>
              <a:rPr lang="en-US" sz="1400" dirty="0" err="1">
                <a:solidFill>
                  <a:schemeClr val="bg1"/>
                </a:solidFill>
              </a:rPr>
              <a:t>thắc</a:t>
            </a:r>
            <a:r>
              <a:rPr lang="en-US" sz="1400" dirty="0">
                <a:solidFill>
                  <a:schemeClr val="bg1"/>
                </a:solidFill>
              </a:rPr>
              <a:t> </a:t>
            </a:r>
            <a:r>
              <a:rPr lang="en-US" sz="1400" dirty="0" err="1">
                <a:solidFill>
                  <a:schemeClr val="bg1"/>
                </a:solidFill>
              </a:rPr>
              <a:t>mắc</a:t>
            </a:r>
            <a:r>
              <a:rPr lang="en-US" sz="1400" dirty="0">
                <a:solidFill>
                  <a:schemeClr val="bg1"/>
                </a:solidFill>
              </a:rPr>
              <a:t> </a:t>
            </a:r>
            <a:r>
              <a:rPr lang="en-US" sz="1400" dirty="0" err="1">
                <a:solidFill>
                  <a:schemeClr val="bg1"/>
                </a:solidFill>
              </a:rPr>
              <a:t>của</a:t>
            </a:r>
            <a:r>
              <a:rPr lang="en-US" sz="1400" dirty="0">
                <a:solidFill>
                  <a:schemeClr val="bg1"/>
                </a:solidFill>
              </a:rPr>
              <a:t> </a:t>
            </a:r>
            <a:r>
              <a:rPr lang="en-US" sz="1400" dirty="0" err="1">
                <a:solidFill>
                  <a:schemeClr val="bg1"/>
                </a:solidFill>
              </a:rPr>
              <a:t>người</a:t>
            </a:r>
            <a:r>
              <a:rPr lang="en-US" sz="1400" dirty="0">
                <a:solidFill>
                  <a:schemeClr val="bg1"/>
                </a:solidFill>
              </a:rPr>
              <a:t> </a:t>
            </a:r>
            <a:r>
              <a:rPr lang="en-US" sz="1400" dirty="0" err="1">
                <a:solidFill>
                  <a:schemeClr val="bg1"/>
                </a:solidFill>
              </a:rPr>
              <a:t>bệnh</a:t>
            </a:r>
            <a:r>
              <a:rPr lang="en-US" sz="1400" dirty="0">
                <a:solidFill>
                  <a:schemeClr val="bg1"/>
                </a:solidFill>
              </a:rPr>
              <a:t> ( </a:t>
            </a:r>
            <a:r>
              <a:rPr lang="en-US" sz="1400" dirty="0" err="1">
                <a:solidFill>
                  <a:schemeClr val="bg1"/>
                </a:solidFill>
              </a:rPr>
              <a:t>khám</a:t>
            </a:r>
            <a:r>
              <a:rPr lang="en-US" sz="1400" dirty="0">
                <a:solidFill>
                  <a:schemeClr val="bg1"/>
                </a:solidFill>
              </a:rPr>
              <a:t> ở </a:t>
            </a:r>
            <a:r>
              <a:rPr lang="en-US" sz="1400" dirty="0" err="1">
                <a:solidFill>
                  <a:schemeClr val="bg1"/>
                </a:solidFill>
              </a:rPr>
              <a:t>đâu</a:t>
            </a:r>
            <a:r>
              <a:rPr lang="en-US" sz="1400" dirty="0">
                <a:solidFill>
                  <a:schemeClr val="bg1"/>
                </a:solidFill>
              </a:rPr>
              <a:t> ? , </a:t>
            </a:r>
            <a:r>
              <a:rPr lang="en-US" sz="1400" dirty="0" err="1">
                <a:solidFill>
                  <a:schemeClr val="bg1"/>
                </a:solidFill>
              </a:rPr>
              <a:t>chuyên</a:t>
            </a:r>
            <a:r>
              <a:rPr lang="en-US" sz="1400" dirty="0">
                <a:solidFill>
                  <a:schemeClr val="bg1"/>
                </a:solidFill>
              </a:rPr>
              <a:t> </a:t>
            </a:r>
            <a:r>
              <a:rPr lang="en-US" sz="1400" dirty="0" err="1">
                <a:solidFill>
                  <a:schemeClr val="bg1"/>
                </a:solidFill>
              </a:rPr>
              <a:t>khoa</a:t>
            </a:r>
            <a:r>
              <a:rPr lang="en-US" sz="1400" dirty="0">
                <a:solidFill>
                  <a:schemeClr val="bg1"/>
                </a:solidFill>
              </a:rPr>
              <a:t> </a:t>
            </a:r>
            <a:r>
              <a:rPr lang="en-US" sz="1400" dirty="0" err="1">
                <a:solidFill>
                  <a:schemeClr val="bg1"/>
                </a:solidFill>
              </a:rPr>
              <a:t>gì</a:t>
            </a:r>
            <a:r>
              <a:rPr lang="en-US" sz="1400" dirty="0">
                <a:solidFill>
                  <a:schemeClr val="bg1"/>
                </a:solidFill>
              </a:rPr>
              <a:t>?, </a:t>
            </a:r>
            <a:r>
              <a:rPr lang="en-US" sz="1400" dirty="0" err="1">
                <a:solidFill>
                  <a:schemeClr val="bg1"/>
                </a:solidFill>
              </a:rPr>
              <a:t>trình</a:t>
            </a:r>
            <a:r>
              <a:rPr lang="en-US" sz="1400" dirty="0">
                <a:solidFill>
                  <a:schemeClr val="bg1"/>
                </a:solidFill>
              </a:rPr>
              <a:t> </a:t>
            </a:r>
            <a:r>
              <a:rPr lang="en-US" sz="1400" dirty="0" err="1">
                <a:solidFill>
                  <a:schemeClr val="bg1"/>
                </a:solidFill>
              </a:rPr>
              <a:t>độ</a:t>
            </a:r>
            <a:r>
              <a:rPr lang="en-US" sz="1400" dirty="0">
                <a:solidFill>
                  <a:schemeClr val="bg1"/>
                </a:solidFill>
              </a:rPr>
              <a:t> </a:t>
            </a:r>
            <a:r>
              <a:rPr lang="en-US" sz="1400" dirty="0" err="1">
                <a:solidFill>
                  <a:schemeClr val="bg1"/>
                </a:solidFill>
              </a:rPr>
              <a:t>bác</a:t>
            </a:r>
            <a:r>
              <a:rPr lang="en-US" sz="1400" dirty="0">
                <a:solidFill>
                  <a:schemeClr val="bg1"/>
                </a:solidFill>
              </a:rPr>
              <a:t> </a:t>
            </a:r>
            <a:r>
              <a:rPr lang="en-US" sz="1400" dirty="0" err="1">
                <a:solidFill>
                  <a:schemeClr val="bg1"/>
                </a:solidFill>
              </a:rPr>
              <a:t>sĩ</a:t>
            </a:r>
            <a:r>
              <a:rPr lang="en-US" sz="1400" dirty="0">
                <a:solidFill>
                  <a:schemeClr val="bg1"/>
                </a:solidFill>
              </a:rPr>
              <a:t> ?, chi </a:t>
            </a:r>
            <a:r>
              <a:rPr lang="en-US" sz="1400" dirty="0" err="1">
                <a:solidFill>
                  <a:schemeClr val="bg1"/>
                </a:solidFill>
              </a:rPr>
              <a:t>phí</a:t>
            </a:r>
            <a:r>
              <a:rPr lang="en-US" sz="1400" dirty="0">
                <a:solidFill>
                  <a:schemeClr val="bg1"/>
                </a:solidFill>
              </a:rPr>
              <a:t> </a:t>
            </a:r>
            <a:r>
              <a:rPr lang="en-US" sz="1400" dirty="0" err="1">
                <a:solidFill>
                  <a:schemeClr val="bg1"/>
                </a:solidFill>
              </a:rPr>
              <a:t>khám</a:t>
            </a:r>
            <a:r>
              <a:rPr lang="en-US" sz="1400" dirty="0">
                <a:solidFill>
                  <a:schemeClr val="bg1"/>
                </a:solidFill>
              </a:rPr>
              <a:t> , </a:t>
            </a:r>
            <a:r>
              <a:rPr lang="en-US" sz="1400" dirty="0" err="1">
                <a:solidFill>
                  <a:schemeClr val="bg1"/>
                </a:solidFill>
              </a:rPr>
              <a:t>thời</a:t>
            </a:r>
            <a:r>
              <a:rPr lang="en-US" sz="1400" dirty="0">
                <a:solidFill>
                  <a:schemeClr val="bg1"/>
                </a:solidFill>
              </a:rPr>
              <a:t> </a:t>
            </a:r>
            <a:r>
              <a:rPr lang="en-US" sz="1400" dirty="0" err="1">
                <a:solidFill>
                  <a:schemeClr val="bg1"/>
                </a:solidFill>
              </a:rPr>
              <a:t>gian</a:t>
            </a:r>
            <a:r>
              <a:rPr lang="en-US" sz="1400" dirty="0">
                <a:solidFill>
                  <a:schemeClr val="bg1"/>
                </a:solidFill>
              </a:rPr>
              <a:t> …) </a:t>
            </a:r>
          </a:p>
          <a:p>
            <a:pPr marL="285750" indent="-285750">
              <a:buFont typeface="Arial" pitchFamily="34" charset="0"/>
              <a:buChar char="•"/>
            </a:pPr>
            <a:r>
              <a:rPr lang="en-US" sz="1400" dirty="0" err="1">
                <a:solidFill>
                  <a:schemeClr val="bg1"/>
                </a:solidFill>
              </a:rPr>
              <a:t>Tiến</a:t>
            </a:r>
            <a:r>
              <a:rPr lang="en-US" sz="1400" dirty="0">
                <a:solidFill>
                  <a:schemeClr val="bg1"/>
                </a:solidFill>
              </a:rPr>
              <a:t> </a:t>
            </a:r>
            <a:r>
              <a:rPr lang="en-US" sz="1400" dirty="0" err="1">
                <a:solidFill>
                  <a:schemeClr val="bg1"/>
                </a:solidFill>
              </a:rPr>
              <a:t>hành</a:t>
            </a:r>
            <a:r>
              <a:rPr lang="en-US" sz="1400" dirty="0">
                <a:solidFill>
                  <a:schemeClr val="bg1"/>
                </a:solidFill>
              </a:rPr>
              <a:t>  </a:t>
            </a:r>
            <a:r>
              <a:rPr lang="en-US" sz="1400" dirty="0" err="1">
                <a:solidFill>
                  <a:schemeClr val="bg1"/>
                </a:solidFill>
              </a:rPr>
              <a:t>khám</a:t>
            </a:r>
            <a:r>
              <a:rPr lang="en-US" sz="1400" dirty="0">
                <a:solidFill>
                  <a:schemeClr val="bg1"/>
                </a:solidFill>
              </a:rPr>
              <a:t> </a:t>
            </a:r>
            <a:r>
              <a:rPr lang="en-US" sz="1400" dirty="0" err="1">
                <a:solidFill>
                  <a:schemeClr val="bg1"/>
                </a:solidFill>
              </a:rPr>
              <a:t>sức</a:t>
            </a:r>
            <a:r>
              <a:rPr lang="en-US" sz="1400" dirty="0">
                <a:solidFill>
                  <a:schemeClr val="bg1"/>
                </a:solidFill>
              </a:rPr>
              <a:t> </a:t>
            </a:r>
            <a:r>
              <a:rPr lang="en-US" sz="1400" dirty="0" err="1">
                <a:solidFill>
                  <a:schemeClr val="bg1"/>
                </a:solidFill>
              </a:rPr>
              <a:t>khỏe</a:t>
            </a:r>
            <a:r>
              <a:rPr lang="en-US" sz="1400" dirty="0">
                <a:solidFill>
                  <a:schemeClr val="bg1"/>
                </a:solidFill>
              </a:rPr>
              <a:t> </a:t>
            </a:r>
          </a:p>
          <a:p>
            <a:pPr marL="285750" indent="-285750">
              <a:buFont typeface="Arial" pitchFamily="34" charset="0"/>
              <a:buChar char="•"/>
            </a:pPr>
            <a:r>
              <a:rPr lang="en-US" sz="1400" dirty="0" err="1">
                <a:solidFill>
                  <a:schemeClr val="bg1"/>
                </a:solidFill>
              </a:rPr>
              <a:t>Xem</a:t>
            </a:r>
            <a:r>
              <a:rPr lang="en-US" sz="1400" dirty="0">
                <a:solidFill>
                  <a:schemeClr val="bg1"/>
                </a:solidFill>
              </a:rPr>
              <a:t> </a:t>
            </a:r>
            <a:r>
              <a:rPr lang="en-US" sz="1400" dirty="0" err="1">
                <a:solidFill>
                  <a:schemeClr val="bg1"/>
                </a:solidFill>
              </a:rPr>
              <a:t>kết</a:t>
            </a:r>
            <a:r>
              <a:rPr lang="en-US" sz="1400" dirty="0">
                <a:solidFill>
                  <a:schemeClr val="bg1"/>
                </a:solidFill>
              </a:rPr>
              <a:t> </a:t>
            </a:r>
            <a:r>
              <a:rPr lang="en-US" sz="1400" dirty="0" err="1">
                <a:solidFill>
                  <a:schemeClr val="bg1"/>
                </a:solidFill>
              </a:rPr>
              <a:t>quả</a:t>
            </a:r>
            <a:endParaRPr lang="en-US" sz="1400" dirty="0">
              <a:solidFill>
                <a:schemeClr val="bg1"/>
              </a:solidFill>
            </a:endParaRPr>
          </a:p>
          <a:p>
            <a:pPr marL="285750" indent="-285750">
              <a:buFont typeface="Arial" pitchFamily="34" charset="0"/>
              <a:buChar char="•"/>
            </a:pPr>
            <a:r>
              <a:rPr lang="en-US" sz="1400" dirty="0" err="1">
                <a:solidFill>
                  <a:schemeClr val="bg1"/>
                </a:solidFill>
              </a:rPr>
              <a:t>Quá</a:t>
            </a:r>
            <a:r>
              <a:rPr lang="en-US" sz="1400" dirty="0">
                <a:solidFill>
                  <a:schemeClr val="bg1"/>
                </a:solidFill>
              </a:rPr>
              <a:t> </a:t>
            </a:r>
            <a:r>
              <a:rPr lang="en-US" sz="1400" dirty="0" err="1">
                <a:solidFill>
                  <a:schemeClr val="bg1"/>
                </a:solidFill>
              </a:rPr>
              <a:t>trình</a:t>
            </a:r>
            <a:r>
              <a:rPr lang="en-US" sz="1400" dirty="0">
                <a:solidFill>
                  <a:schemeClr val="bg1"/>
                </a:solidFill>
              </a:rPr>
              <a:t> </a:t>
            </a:r>
            <a:r>
              <a:rPr lang="en-US" sz="1400" dirty="0" err="1">
                <a:solidFill>
                  <a:schemeClr val="bg1"/>
                </a:solidFill>
              </a:rPr>
              <a:t>dùng</a:t>
            </a:r>
            <a:r>
              <a:rPr lang="en-US" sz="1400" dirty="0">
                <a:solidFill>
                  <a:schemeClr val="bg1"/>
                </a:solidFill>
              </a:rPr>
              <a:t> </a:t>
            </a:r>
            <a:r>
              <a:rPr lang="en-US" sz="1400" dirty="0" err="1">
                <a:solidFill>
                  <a:schemeClr val="bg1"/>
                </a:solidFill>
              </a:rPr>
              <a:t>thuốc</a:t>
            </a:r>
            <a:r>
              <a:rPr lang="en-US" sz="1400" dirty="0">
                <a:solidFill>
                  <a:schemeClr val="bg1"/>
                </a:solidFill>
              </a:rPr>
              <a:t> </a:t>
            </a:r>
            <a:r>
              <a:rPr lang="en-US" sz="1400" dirty="0" err="1">
                <a:solidFill>
                  <a:schemeClr val="bg1"/>
                </a:solidFill>
              </a:rPr>
              <a:t>điều</a:t>
            </a:r>
            <a:r>
              <a:rPr lang="en-US" sz="1400" dirty="0">
                <a:solidFill>
                  <a:schemeClr val="bg1"/>
                </a:solidFill>
              </a:rPr>
              <a:t> </a:t>
            </a:r>
            <a:r>
              <a:rPr lang="en-US" sz="1400" dirty="0" err="1">
                <a:solidFill>
                  <a:schemeClr val="bg1"/>
                </a:solidFill>
              </a:rPr>
              <a:t>trị</a:t>
            </a:r>
            <a:r>
              <a:rPr lang="en-US" sz="1400" dirty="0">
                <a:solidFill>
                  <a:schemeClr val="bg1"/>
                </a:solidFill>
              </a:rPr>
              <a:t> </a:t>
            </a:r>
            <a:r>
              <a:rPr lang="en-US" sz="1400" dirty="0" err="1">
                <a:solidFill>
                  <a:schemeClr val="bg1"/>
                </a:solidFill>
              </a:rPr>
              <a:t>và</a:t>
            </a:r>
            <a:r>
              <a:rPr lang="en-US" sz="1400" dirty="0">
                <a:solidFill>
                  <a:schemeClr val="bg1"/>
                </a:solidFill>
              </a:rPr>
              <a:t> </a:t>
            </a:r>
            <a:r>
              <a:rPr lang="en-US" sz="1400" dirty="0" err="1">
                <a:solidFill>
                  <a:schemeClr val="bg1"/>
                </a:solidFill>
              </a:rPr>
              <a:t>chữa</a:t>
            </a:r>
            <a:r>
              <a:rPr lang="en-US" sz="1400" dirty="0">
                <a:solidFill>
                  <a:schemeClr val="bg1"/>
                </a:solidFill>
              </a:rPr>
              <a:t> </a:t>
            </a:r>
            <a:r>
              <a:rPr lang="en-US" sz="1400" dirty="0" err="1">
                <a:solidFill>
                  <a:schemeClr val="bg1"/>
                </a:solidFill>
              </a:rPr>
              <a:t>bệnh</a:t>
            </a:r>
            <a:r>
              <a:rPr lang="en-US" sz="1400" dirty="0">
                <a:solidFill>
                  <a:schemeClr val="bg1"/>
                </a:solidFill>
              </a:rPr>
              <a:t> </a:t>
            </a:r>
          </a:p>
          <a:p>
            <a:pPr marL="285750" indent="-285750">
              <a:buFont typeface="Arial" pitchFamily="34" charset="0"/>
              <a:buChar char="•"/>
            </a:pPr>
            <a:r>
              <a:rPr lang="en-US" sz="1400" dirty="0" err="1">
                <a:solidFill>
                  <a:schemeClr val="bg1"/>
                </a:solidFill>
              </a:rPr>
              <a:t>Tái</a:t>
            </a:r>
            <a:r>
              <a:rPr lang="en-US" sz="1400" dirty="0">
                <a:solidFill>
                  <a:schemeClr val="bg1"/>
                </a:solidFill>
              </a:rPr>
              <a:t> </a:t>
            </a:r>
            <a:r>
              <a:rPr lang="en-US" sz="1400" dirty="0" err="1">
                <a:solidFill>
                  <a:schemeClr val="bg1"/>
                </a:solidFill>
              </a:rPr>
              <a:t>khám</a:t>
            </a:r>
            <a:r>
              <a:rPr lang="en-US" sz="1400" dirty="0">
                <a:solidFill>
                  <a:schemeClr val="bg1"/>
                </a:solidFill>
              </a:rPr>
              <a:t> </a:t>
            </a:r>
            <a:r>
              <a:rPr lang="en-US" sz="1400" dirty="0" err="1">
                <a:solidFill>
                  <a:schemeClr val="bg1"/>
                </a:solidFill>
              </a:rPr>
              <a:t>bệnh</a:t>
            </a:r>
            <a:r>
              <a:rPr lang="en-US" sz="1400" dirty="0">
                <a:solidFill>
                  <a:schemeClr val="bg1"/>
                </a:solidFill>
              </a:rPr>
              <a:t> </a:t>
            </a:r>
          </a:p>
          <a:p>
            <a:pPr marL="285750" indent="-285750">
              <a:buFont typeface="Arial" pitchFamily="34" charset="0"/>
              <a:buChar char="•"/>
            </a:pPr>
            <a:r>
              <a:rPr lang="en-US" sz="1400" dirty="0" err="1">
                <a:solidFill>
                  <a:schemeClr val="bg1"/>
                </a:solidFill>
              </a:rPr>
              <a:t>Bác</a:t>
            </a:r>
            <a:r>
              <a:rPr lang="en-US" sz="1400" dirty="0">
                <a:solidFill>
                  <a:schemeClr val="bg1"/>
                </a:solidFill>
              </a:rPr>
              <a:t> </a:t>
            </a:r>
            <a:r>
              <a:rPr lang="en-US" sz="1400" dirty="0" err="1">
                <a:solidFill>
                  <a:schemeClr val="bg1"/>
                </a:solidFill>
              </a:rPr>
              <a:t>sĩ</a:t>
            </a:r>
            <a:r>
              <a:rPr lang="en-US" sz="1400" dirty="0">
                <a:solidFill>
                  <a:schemeClr val="bg1"/>
                </a:solidFill>
              </a:rPr>
              <a:t> </a:t>
            </a:r>
            <a:r>
              <a:rPr lang="en-US" sz="1400" dirty="0" err="1">
                <a:solidFill>
                  <a:schemeClr val="bg1"/>
                </a:solidFill>
              </a:rPr>
              <a:t>thu</a:t>
            </a:r>
            <a:r>
              <a:rPr lang="en-US" sz="1400" dirty="0">
                <a:solidFill>
                  <a:schemeClr val="bg1"/>
                </a:solidFill>
              </a:rPr>
              <a:t> </a:t>
            </a:r>
            <a:r>
              <a:rPr lang="en-US" sz="1400" dirty="0" err="1">
                <a:solidFill>
                  <a:schemeClr val="bg1"/>
                </a:solidFill>
              </a:rPr>
              <a:t>thập</a:t>
            </a:r>
            <a:r>
              <a:rPr lang="en-US" sz="1400" dirty="0">
                <a:solidFill>
                  <a:schemeClr val="bg1"/>
                </a:solidFill>
              </a:rPr>
              <a:t> </a:t>
            </a:r>
            <a:r>
              <a:rPr lang="en-US" sz="1400" dirty="0" err="1">
                <a:solidFill>
                  <a:schemeClr val="bg1"/>
                </a:solidFill>
              </a:rPr>
              <a:t>triệu</a:t>
            </a:r>
            <a:r>
              <a:rPr lang="en-US" sz="1400" dirty="0">
                <a:solidFill>
                  <a:schemeClr val="bg1"/>
                </a:solidFill>
              </a:rPr>
              <a:t> </a:t>
            </a:r>
            <a:r>
              <a:rPr lang="en-US" sz="1400" dirty="0" err="1">
                <a:solidFill>
                  <a:schemeClr val="bg1"/>
                </a:solidFill>
              </a:rPr>
              <a:t>chứng</a:t>
            </a:r>
            <a:r>
              <a:rPr lang="en-US" sz="1400" dirty="0">
                <a:solidFill>
                  <a:schemeClr val="bg1"/>
                </a:solidFill>
              </a:rPr>
              <a:t> </a:t>
            </a:r>
            <a:r>
              <a:rPr lang="en-US" sz="1400" dirty="0" err="1">
                <a:solidFill>
                  <a:schemeClr val="bg1"/>
                </a:solidFill>
              </a:rPr>
              <a:t>bệnh</a:t>
            </a:r>
            <a:r>
              <a:rPr lang="en-US" sz="1400" dirty="0">
                <a:solidFill>
                  <a:schemeClr val="bg1"/>
                </a:solidFill>
              </a:rPr>
              <a:t> </a:t>
            </a:r>
            <a:r>
              <a:rPr lang="en-US" sz="1400" dirty="0" err="1">
                <a:solidFill>
                  <a:schemeClr val="bg1"/>
                </a:solidFill>
              </a:rPr>
              <a:t>như</a:t>
            </a:r>
            <a:r>
              <a:rPr lang="en-US" sz="1400" dirty="0">
                <a:solidFill>
                  <a:schemeClr val="bg1"/>
                </a:solidFill>
              </a:rPr>
              <a:t> </a:t>
            </a:r>
            <a:r>
              <a:rPr lang="en-US" sz="1400" dirty="0" err="1">
                <a:solidFill>
                  <a:schemeClr val="bg1"/>
                </a:solidFill>
              </a:rPr>
              <a:t>thế</a:t>
            </a:r>
            <a:r>
              <a:rPr lang="en-US" sz="1400" dirty="0">
                <a:solidFill>
                  <a:schemeClr val="bg1"/>
                </a:solidFill>
              </a:rPr>
              <a:t> </a:t>
            </a:r>
            <a:r>
              <a:rPr lang="en-US" sz="1400" dirty="0" err="1">
                <a:solidFill>
                  <a:schemeClr val="bg1"/>
                </a:solidFill>
              </a:rPr>
              <a:t>nào</a:t>
            </a:r>
            <a:r>
              <a:rPr lang="en-US" sz="1400" dirty="0">
                <a:solidFill>
                  <a:schemeClr val="bg1"/>
                </a:solidFill>
              </a:rPr>
              <a:t> ?</a:t>
            </a:r>
          </a:p>
          <a:p>
            <a:pPr marL="285750" indent="-285750">
              <a:buFont typeface="Arial" pitchFamily="34" charset="0"/>
              <a:buChar char="•"/>
            </a:pPr>
            <a:r>
              <a:rPr lang="en-US" sz="1400" dirty="0" err="1">
                <a:solidFill>
                  <a:schemeClr val="bg1"/>
                </a:solidFill>
              </a:rPr>
              <a:t>Xử</a:t>
            </a:r>
            <a:r>
              <a:rPr lang="en-US" sz="1400" dirty="0">
                <a:solidFill>
                  <a:schemeClr val="bg1"/>
                </a:solidFill>
              </a:rPr>
              <a:t> </a:t>
            </a:r>
            <a:r>
              <a:rPr lang="en-US" sz="1400" dirty="0" err="1">
                <a:solidFill>
                  <a:schemeClr val="bg1"/>
                </a:solidFill>
              </a:rPr>
              <a:t>lý</a:t>
            </a:r>
            <a:r>
              <a:rPr lang="en-US" sz="1400" dirty="0">
                <a:solidFill>
                  <a:schemeClr val="bg1"/>
                </a:solidFill>
              </a:rPr>
              <a:t> </a:t>
            </a:r>
            <a:r>
              <a:rPr lang="en-US" sz="1400" dirty="0" err="1">
                <a:solidFill>
                  <a:schemeClr val="bg1"/>
                </a:solidFill>
              </a:rPr>
              <a:t>các</a:t>
            </a:r>
            <a:r>
              <a:rPr lang="en-US" sz="1400" dirty="0">
                <a:solidFill>
                  <a:schemeClr val="bg1"/>
                </a:solidFill>
              </a:rPr>
              <a:t> </a:t>
            </a:r>
            <a:r>
              <a:rPr lang="en-US" sz="1400" dirty="0" err="1">
                <a:solidFill>
                  <a:schemeClr val="bg1"/>
                </a:solidFill>
              </a:rPr>
              <a:t>xét</a:t>
            </a:r>
            <a:r>
              <a:rPr lang="en-US" sz="1400" dirty="0">
                <a:solidFill>
                  <a:schemeClr val="bg1"/>
                </a:solidFill>
              </a:rPr>
              <a:t> </a:t>
            </a:r>
            <a:r>
              <a:rPr lang="en-US" sz="1400" dirty="0" err="1">
                <a:solidFill>
                  <a:schemeClr val="bg1"/>
                </a:solidFill>
              </a:rPr>
              <a:t>nghiệm</a:t>
            </a:r>
            <a:r>
              <a:rPr lang="en-US" sz="1400" dirty="0">
                <a:solidFill>
                  <a:schemeClr val="bg1"/>
                </a:solidFill>
              </a:rPr>
              <a:t> </a:t>
            </a:r>
            <a:r>
              <a:rPr lang="en-US" sz="1400" dirty="0" err="1">
                <a:solidFill>
                  <a:schemeClr val="bg1"/>
                </a:solidFill>
              </a:rPr>
              <a:t>và</a:t>
            </a:r>
            <a:r>
              <a:rPr lang="en-US" sz="1400" dirty="0">
                <a:solidFill>
                  <a:schemeClr val="bg1"/>
                </a:solidFill>
              </a:rPr>
              <a:t> </a:t>
            </a:r>
            <a:r>
              <a:rPr lang="en-US" sz="1400" dirty="0" err="1">
                <a:solidFill>
                  <a:schemeClr val="bg1"/>
                </a:solidFill>
              </a:rPr>
              <a:t>chẩn</a:t>
            </a:r>
            <a:r>
              <a:rPr lang="en-US" sz="1400" dirty="0">
                <a:solidFill>
                  <a:schemeClr val="bg1"/>
                </a:solidFill>
              </a:rPr>
              <a:t> </a:t>
            </a:r>
            <a:r>
              <a:rPr lang="en-US" sz="1400" dirty="0" err="1">
                <a:solidFill>
                  <a:schemeClr val="bg1"/>
                </a:solidFill>
              </a:rPr>
              <a:t>đoán</a:t>
            </a:r>
            <a:r>
              <a:rPr lang="en-US" sz="1400" dirty="0">
                <a:solidFill>
                  <a:schemeClr val="bg1"/>
                </a:solidFill>
              </a:rPr>
              <a:t> </a:t>
            </a:r>
            <a:r>
              <a:rPr lang="en-US" sz="1400" dirty="0" err="1">
                <a:solidFill>
                  <a:schemeClr val="bg1"/>
                </a:solidFill>
              </a:rPr>
              <a:t>bệnh</a:t>
            </a:r>
            <a:r>
              <a:rPr lang="en-US" sz="1400" dirty="0">
                <a:solidFill>
                  <a:schemeClr val="bg1"/>
                </a:solidFill>
              </a:rPr>
              <a:t> </a:t>
            </a:r>
          </a:p>
          <a:p>
            <a:pPr marL="285750" indent="-285750">
              <a:buFont typeface="Arial" pitchFamily="34" charset="0"/>
              <a:buChar char="•"/>
            </a:pPr>
            <a:r>
              <a:rPr lang="en-US" sz="1400" dirty="0" err="1">
                <a:solidFill>
                  <a:schemeClr val="bg1"/>
                </a:solidFill>
              </a:rPr>
              <a:t>Trả</a:t>
            </a:r>
            <a:r>
              <a:rPr lang="en-US" sz="1400" dirty="0">
                <a:solidFill>
                  <a:schemeClr val="bg1"/>
                </a:solidFill>
              </a:rPr>
              <a:t> </a:t>
            </a:r>
            <a:r>
              <a:rPr lang="en-US" sz="1400" dirty="0" err="1">
                <a:solidFill>
                  <a:schemeClr val="bg1"/>
                </a:solidFill>
              </a:rPr>
              <a:t>kết</a:t>
            </a:r>
            <a:r>
              <a:rPr lang="en-US" sz="1400" dirty="0">
                <a:solidFill>
                  <a:schemeClr val="bg1"/>
                </a:solidFill>
              </a:rPr>
              <a:t> </a:t>
            </a:r>
            <a:r>
              <a:rPr lang="en-US" sz="1400" dirty="0" err="1">
                <a:solidFill>
                  <a:schemeClr val="bg1"/>
                </a:solidFill>
              </a:rPr>
              <a:t>quả</a:t>
            </a:r>
            <a:r>
              <a:rPr lang="en-US" sz="1400" dirty="0">
                <a:solidFill>
                  <a:schemeClr val="bg1"/>
                </a:solidFill>
              </a:rPr>
              <a:t> </a:t>
            </a:r>
            <a:r>
              <a:rPr lang="en-US" sz="1400" dirty="0" err="1">
                <a:solidFill>
                  <a:schemeClr val="bg1"/>
                </a:solidFill>
              </a:rPr>
              <a:t>khám</a:t>
            </a:r>
            <a:r>
              <a:rPr lang="en-US" sz="1400" dirty="0">
                <a:solidFill>
                  <a:schemeClr val="bg1"/>
                </a:solidFill>
              </a:rPr>
              <a:t> </a:t>
            </a:r>
            <a:r>
              <a:rPr lang="en-US" sz="1400" dirty="0" err="1">
                <a:solidFill>
                  <a:schemeClr val="bg1"/>
                </a:solidFill>
              </a:rPr>
              <a:t>bệnh</a:t>
            </a:r>
            <a:r>
              <a:rPr lang="en-US" sz="1400" dirty="0">
                <a:solidFill>
                  <a:schemeClr val="bg1"/>
                </a:solidFill>
              </a:rPr>
              <a:t> </a:t>
            </a:r>
            <a:r>
              <a:rPr lang="en-US" sz="1400" dirty="0" err="1">
                <a:solidFill>
                  <a:schemeClr val="bg1"/>
                </a:solidFill>
              </a:rPr>
              <a:t>và</a:t>
            </a:r>
            <a:r>
              <a:rPr lang="en-US" sz="1400" dirty="0">
                <a:solidFill>
                  <a:schemeClr val="bg1"/>
                </a:solidFill>
              </a:rPr>
              <a:t> </a:t>
            </a:r>
            <a:r>
              <a:rPr lang="en-US" sz="1400" dirty="0" err="1">
                <a:solidFill>
                  <a:schemeClr val="bg1"/>
                </a:solidFill>
              </a:rPr>
              <a:t>liệu</a:t>
            </a:r>
            <a:r>
              <a:rPr lang="en-US" sz="1400" dirty="0">
                <a:solidFill>
                  <a:schemeClr val="bg1"/>
                </a:solidFill>
              </a:rPr>
              <a:t> </a:t>
            </a:r>
            <a:r>
              <a:rPr lang="en-US" sz="1400" dirty="0" err="1">
                <a:solidFill>
                  <a:schemeClr val="bg1"/>
                </a:solidFill>
              </a:rPr>
              <a:t>trình</a:t>
            </a:r>
            <a:r>
              <a:rPr lang="en-US" sz="1400" dirty="0">
                <a:solidFill>
                  <a:schemeClr val="bg1"/>
                </a:solidFill>
              </a:rPr>
              <a:t> </a:t>
            </a:r>
            <a:r>
              <a:rPr lang="en-US" sz="1400" dirty="0" err="1">
                <a:solidFill>
                  <a:schemeClr val="bg1"/>
                </a:solidFill>
              </a:rPr>
              <a:t>điều</a:t>
            </a:r>
            <a:r>
              <a:rPr lang="en-US" sz="1400" dirty="0">
                <a:solidFill>
                  <a:schemeClr val="bg1"/>
                </a:solidFill>
              </a:rPr>
              <a:t> </a:t>
            </a:r>
            <a:r>
              <a:rPr lang="en-US" sz="1400" dirty="0" err="1">
                <a:solidFill>
                  <a:schemeClr val="bg1"/>
                </a:solidFill>
              </a:rPr>
              <a:t>trị</a:t>
            </a:r>
            <a:r>
              <a:rPr lang="en-US" sz="1400" dirty="0">
                <a:solidFill>
                  <a:schemeClr val="bg1"/>
                </a:solidFill>
              </a:rPr>
              <a:t> </a:t>
            </a:r>
            <a:r>
              <a:rPr lang="en-US" sz="1400" dirty="0" err="1">
                <a:solidFill>
                  <a:schemeClr val="bg1"/>
                </a:solidFill>
              </a:rPr>
              <a:t>nếu</a:t>
            </a:r>
            <a:r>
              <a:rPr lang="en-US" sz="1400" dirty="0">
                <a:solidFill>
                  <a:schemeClr val="bg1"/>
                </a:solidFill>
              </a:rPr>
              <a:t> </a:t>
            </a:r>
            <a:r>
              <a:rPr lang="en-US" sz="1400" dirty="0" err="1">
                <a:solidFill>
                  <a:schemeClr val="bg1"/>
                </a:solidFill>
              </a:rPr>
              <a:t>như</a:t>
            </a:r>
            <a:r>
              <a:rPr lang="en-US" sz="1400" dirty="0">
                <a:solidFill>
                  <a:schemeClr val="bg1"/>
                </a:solidFill>
              </a:rPr>
              <a:t> </a:t>
            </a:r>
            <a:r>
              <a:rPr lang="en-US" sz="1400" dirty="0" err="1">
                <a:solidFill>
                  <a:schemeClr val="bg1"/>
                </a:solidFill>
              </a:rPr>
              <a:t>mắc</a:t>
            </a:r>
            <a:r>
              <a:rPr lang="en-US" sz="1400" dirty="0">
                <a:solidFill>
                  <a:schemeClr val="bg1"/>
                </a:solidFill>
              </a:rPr>
              <a:t> </a:t>
            </a:r>
            <a:r>
              <a:rPr lang="en-US" sz="1400" dirty="0" err="1">
                <a:solidFill>
                  <a:schemeClr val="bg1"/>
                </a:solidFill>
              </a:rPr>
              <a:t>bệnh</a:t>
            </a:r>
            <a:endParaRPr lang="en-US" sz="1400" dirty="0">
              <a:solidFill>
                <a:schemeClr val="bg1"/>
              </a:solidFill>
            </a:endParaRPr>
          </a:p>
          <a:p>
            <a:pPr marL="285750" indent="-285750">
              <a:buFont typeface="Arial" pitchFamily="34" charset="0"/>
              <a:buChar char="•"/>
            </a:pPr>
            <a:r>
              <a:rPr lang="en-US" sz="1400" dirty="0">
                <a:solidFill>
                  <a:schemeClr val="bg1"/>
                </a:solidFill>
              </a:rPr>
              <a:t>Theo </a:t>
            </a:r>
            <a:r>
              <a:rPr lang="en-US" sz="1400" dirty="0" err="1">
                <a:solidFill>
                  <a:schemeClr val="bg1"/>
                </a:solidFill>
              </a:rPr>
              <a:t>dõi</a:t>
            </a:r>
            <a:r>
              <a:rPr lang="en-US" sz="1400" dirty="0">
                <a:solidFill>
                  <a:schemeClr val="bg1"/>
                </a:solidFill>
              </a:rPr>
              <a:t> </a:t>
            </a:r>
            <a:r>
              <a:rPr lang="en-US" sz="1400" dirty="0" err="1">
                <a:solidFill>
                  <a:schemeClr val="bg1"/>
                </a:solidFill>
              </a:rPr>
              <a:t>và</a:t>
            </a:r>
            <a:r>
              <a:rPr lang="en-US" sz="1400" dirty="0">
                <a:solidFill>
                  <a:schemeClr val="bg1"/>
                </a:solidFill>
              </a:rPr>
              <a:t> </a:t>
            </a:r>
            <a:r>
              <a:rPr lang="en-US" sz="1400" dirty="0" err="1">
                <a:solidFill>
                  <a:schemeClr val="bg1"/>
                </a:solidFill>
              </a:rPr>
              <a:t>chỉ</a:t>
            </a:r>
            <a:r>
              <a:rPr lang="en-US" sz="1400" dirty="0">
                <a:solidFill>
                  <a:schemeClr val="bg1"/>
                </a:solidFill>
              </a:rPr>
              <a:t> </a:t>
            </a:r>
            <a:r>
              <a:rPr lang="en-US" sz="1400" dirty="0" err="1">
                <a:solidFill>
                  <a:schemeClr val="bg1"/>
                </a:solidFill>
              </a:rPr>
              <a:t>đạo</a:t>
            </a:r>
            <a:r>
              <a:rPr lang="en-US" sz="1400" dirty="0">
                <a:solidFill>
                  <a:schemeClr val="bg1"/>
                </a:solidFill>
              </a:rPr>
              <a:t> </a:t>
            </a:r>
            <a:r>
              <a:rPr lang="en-US" sz="1400" dirty="0" err="1">
                <a:solidFill>
                  <a:schemeClr val="bg1"/>
                </a:solidFill>
              </a:rPr>
              <a:t>quá</a:t>
            </a:r>
            <a:r>
              <a:rPr lang="en-US" sz="1400" dirty="0">
                <a:solidFill>
                  <a:schemeClr val="bg1"/>
                </a:solidFill>
              </a:rPr>
              <a:t> </a:t>
            </a:r>
            <a:r>
              <a:rPr lang="en-US" sz="1400" dirty="0" err="1">
                <a:solidFill>
                  <a:schemeClr val="bg1"/>
                </a:solidFill>
              </a:rPr>
              <a:t>trình</a:t>
            </a:r>
            <a:r>
              <a:rPr lang="en-US" sz="1400" dirty="0">
                <a:solidFill>
                  <a:schemeClr val="bg1"/>
                </a:solidFill>
              </a:rPr>
              <a:t> </a:t>
            </a:r>
            <a:r>
              <a:rPr lang="en-US" sz="1400" dirty="0" err="1">
                <a:solidFill>
                  <a:schemeClr val="bg1"/>
                </a:solidFill>
              </a:rPr>
              <a:t>điều</a:t>
            </a:r>
            <a:r>
              <a:rPr lang="en-US" sz="1400" dirty="0">
                <a:solidFill>
                  <a:schemeClr val="bg1"/>
                </a:solidFill>
              </a:rPr>
              <a:t> </a:t>
            </a:r>
            <a:r>
              <a:rPr lang="en-US" sz="1400" dirty="0" err="1">
                <a:solidFill>
                  <a:schemeClr val="bg1"/>
                </a:solidFill>
              </a:rPr>
              <a:t>trị</a:t>
            </a:r>
            <a:endParaRPr lang="en-US" sz="1400" dirty="0">
              <a:solidFill>
                <a:schemeClr val="bg1"/>
              </a:solidFill>
            </a:endParaRPr>
          </a:p>
          <a:p>
            <a:endParaRPr lang="en-US" sz="1400" dirty="0">
              <a:solidFill>
                <a:schemeClr val="bg1"/>
              </a:solidFill>
            </a:endParaRPr>
          </a:p>
        </p:txBody>
      </p:sp>
    </p:spTree>
    <p:extLst>
      <p:ext uri="{BB962C8B-B14F-4D97-AF65-F5344CB8AC3E}">
        <p14:creationId xmlns:p14="http://schemas.microsoft.com/office/powerpoint/2010/main" val="14708803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barn(inVertical)">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274618" y="3698817"/>
            <a:ext cx="3543457" cy="923330"/>
          </a:xfrm>
          <a:prstGeom prst="rect">
            <a:avLst/>
          </a:prstGeom>
          <a:noFill/>
        </p:spPr>
        <p:txBody>
          <a:bodyPr wrap="square">
            <a:spAutoFit/>
          </a:bodyPr>
          <a:lstStyle/>
          <a:p>
            <a:pPr defTabSz="816174" eaLnBrk="1" fontAlgn="auto" hangingPunct="1">
              <a:lnSpc>
                <a:spcPct val="150000"/>
              </a:lnSpc>
              <a:spcBef>
                <a:spcPts val="0"/>
              </a:spcBef>
              <a:spcAft>
                <a:spcPts val="0"/>
              </a:spcAft>
              <a:defRPr/>
            </a:pPr>
            <a:r>
              <a:rPr lang="en-US" sz="3600" b="1" smtClean="0">
                <a:solidFill>
                  <a:schemeClr val="bg1"/>
                </a:solidFill>
                <a:latin typeface="Open Sans" pitchFamily="34" charset="0"/>
                <a:ea typeface="Open Sans" pitchFamily="34" charset="0"/>
                <a:cs typeface="Open Sans" pitchFamily="34" charset="0"/>
              </a:rPr>
              <a:t>I. ĐẶT VẤN ĐỀ</a:t>
            </a:r>
            <a:endParaRPr lang="en-US" sz="3600" dirty="0">
              <a:solidFill>
                <a:schemeClr val="bg1"/>
              </a:solidFill>
              <a:latin typeface="Open Sans" pitchFamily="34" charset="0"/>
              <a:ea typeface="Open Sans" pitchFamily="34" charset="0"/>
              <a:cs typeface="Open Sans" pitchFamily="34" charset="0"/>
            </a:endParaRPr>
          </a:p>
        </p:txBody>
      </p:sp>
      <p:grpSp>
        <p:nvGrpSpPr>
          <p:cNvPr id="9" name="Group 8"/>
          <p:cNvGrpSpPr/>
          <p:nvPr/>
        </p:nvGrpSpPr>
        <p:grpSpPr>
          <a:xfrm>
            <a:off x="4041775" y="2309813"/>
            <a:ext cx="1045984" cy="4548187"/>
            <a:chOff x="4041775" y="2309813"/>
            <a:chExt cx="1045984" cy="4548187"/>
          </a:xfrm>
        </p:grpSpPr>
        <p:sp>
          <p:nvSpPr>
            <p:cNvPr id="5" name="Oval 4"/>
            <p:cNvSpPr/>
            <p:nvPr/>
          </p:nvSpPr>
          <p:spPr>
            <a:xfrm>
              <a:off x="4483100" y="2309813"/>
              <a:ext cx="138113" cy="13811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6" name="Oval 5"/>
            <p:cNvSpPr/>
            <p:nvPr/>
          </p:nvSpPr>
          <p:spPr>
            <a:xfrm>
              <a:off x="4041775" y="3736975"/>
              <a:ext cx="1020763" cy="102076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7" name="Oval 6"/>
            <p:cNvSpPr/>
            <p:nvPr/>
          </p:nvSpPr>
          <p:spPr>
            <a:xfrm>
              <a:off x="4483100" y="3489325"/>
              <a:ext cx="138113" cy="13811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8" name="Oval 7"/>
            <p:cNvSpPr/>
            <p:nvPr/>
          </p:nvSpPr>
          <p:spPr>
            <a:xfrm>
              <a:off x="4483100" y="4867275"/>
              <a:ext cx="138113" cy="13811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cxnSp>
          <p:nvCxnSpPr>
            <p:cNvPr id="10" name="Straight Connector 9"/>
            <p:cNvCxnSpPr>
              <a:stCxn id="5" idx="4"/>
              <a:endCxn id="7" idx="0"/>
            </p:cNvCxnSpPr>
            <p:nvPr/>
          </p:nvCxnSpPr>
          <p:spPr>
            <a:xfrm>
              <a:off x="4552950" y="2447925"/>
              <a:ext cx="0" cy="10414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4"/>
            </p:cNvCxnSpPr>
            <p:nvPr/>
          </p:nvCxnSpPr>
          <p:spPr>
            <a:xfrm>
              <a:off x="4552950" y="5005388"/>
              <a:ext cx="0" cy="1852612"/>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336609" y="3907042"/>
              <a:ext cx="751150" cy="769441"/>
            </a:xfrm>
            <a:prstGeom prst="rect">
              <a:avLst/>
            </a:prstGeom>
            <a:noFill/>
          </p:spPr>
          <p:txBody>
            <a:bodyPr wrap="square" rtlCol="0">
              <a:spAutoFit/>
            </a:bodyPr>
            <a:lstStyle/>
            <a:p>
              <a:r>
                <a:rPr lang="en-US" sz="4400" b="1" smtClean="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a:t>
              </a:r>
              <a:endParaRPr lang="en-US" sz="4400" b="1">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spTree>
    <p:extLst>
      <p:ext uri="{BB962C8B-B14F-4D97-AF65-F5344CB8AC3E}">
        <p14:creationId xmlns:p14="http://schemas.microsoft.com/office/powerpoint/2010/main" val="37968500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483100" y="4343352"/>
            <a:ext cx="138113" cy="13811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cxnSp>
        <p:nvCxnSpPr>
          <p:cNvPr id="6" name="Straight Connector 5"/>
          <p:cNvCxnSpPr/>
          <p:nvPr/>
        </p:nvCxnSpPr>
        <p:spPr>
          <a:xfrm>
            <a:off x="4552950" y="4481465"/>
            <a:ext cx="0" cy="237653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4483100" y="-15875"/>
            <a:ext cx="138113" cy="3106738"/>
            <a:chOff x="4483100" y="-15875"/>
            <a:chExt cx="138113" cy="3106738"/>
          </a:xfrm>
        </p:grpSpPr>
        <p:sp>
          <p:nvSpPr>
            <p:cNvPr id="9" name="Oval 8"/>
            <p:cNvSpPr/>
            <p:nvPr/>
          </p:nvSpPr>
          <p:spPr>
            <a:xfrm>
              <a:off x="4483100" y="2952751"/>
              <a:ext cx="138113" cy="13811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cxnSp>
          <p:nvCxnSpPr>
            <p:cNvPr id="10" name="Straight Connector 9"/>
            <p:cNvCxnSpPr/>
            <p:nvPr/>
          </p:nvCxnSpPr>
          <p:spPr>
            <a:xfrm>
              <a:off x="4551363" y="-15875"/>
              <a:ext cx="0" cy="2973388"/>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609600" y="3197161"/>
            <a:ext cx="3194050" cy="1200329"/>
          </a:xfrm>
          <a:prstGeom prst="rect">
            <a:avLst/>
          </a:prstGeom>
          <a:noFill/>
        </p:spPr>
        <p:txBody>
          <a:bodyPr wrap="square">
            <a:spAutoFit/>
          </a:bodyPr>
          <a:lstStyle/>
          <a:p>
            <a:pPr algn="r" defTabSz="816174" eaLnBrk="1" fontAlgn="auto" hangingPunct="1">
              <a:spcBef>
                <a:spcPts val="0"/>
              </a:spcBef>
              <a:spcAft>
                <a:spcPts val="0"/>
              </a:spcAft>
              <a:defRPr/>
            </a:pPr>
            <a:r>
              <a:rPr lang="en-US" sz="3600" b="1" smtClean="0">
                <a:solidFill>
                  <a:schemeClr val="bg1"/>
                </a:solidFill>
                <a:latin typeface="Open Sans" pitchFamily="34" charset="0"/>
                <a:ea typeface="Open Sans" pitchFamily="34" charset="0"/>
                <a:cs typeface="Open Sans" pitchFamily="34" charset="0"/>
              </a:rPr>
              <a:t>II. GIẢI PHÁP HIỆN TẠI</a:t>
            </a:r>
            <a:endParaRPr lang="en-US" sz="3600" dirty="0">
              <a:solidFill>
                <a:schemeClr val="bg1"/>
              </a:solidFill>
              <a:latin typeface="Open Sans" pitchFamily="34" charset="0"/>
              <a:ea typeface="Open Sans" pitchFamily="34" charset="0"/>
              <a:cs typeface="Open Sans" pitchFamily="34" charset="0"/>
            </a:endParaRPr>
          </a:p>
        </p:txBody>
      </p:sp>
      <p:grpSp>
        <p:nvGrpSpPr>
          <p:cNvPr id="12" name="Group 11"/>
          <p:cNvGrpSpPr/>
          <p:nvPr/>
        </p:nvGrpSpPr>
        <p:grpSpPr>
          <a:xfrm>
            <a:off x="4041775" y="3197161"/>
            <a:ext cx="1020763" cy="1020763"/>
            <a:chOff x="4041775" y="1682750"/>
            <a:chExt cx="1020763" cy="1020763"/>
          </a:xfrm>
        </p:grpSpPr>
        <p:sp>
          <p:nvSpPr>
            <p:cNvPr id="8" name="Oval 7"/>
            <p:cNvSpPr/>
            <p:nvPr/>
          </p:nvSpPr>
          <p:spPr>
            <a:xfrm>
              <a:off x="4041775" y="1682750"/>
              <a:ext cx="1020763" cy="102076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nvGrpSpPr>
            <p:cNvPr id="15" name="Group 14"/>
            <p:cNvGrpSpPr/>
            <p:nvPr/>
          </p:nvGrpSpPr>
          <p:grpSpPr>
            <a:xfrm>
              <a:off x="4355290" y="1986725"/>
              <a:ext cx="392543" cy="392543"/>
              <a:chOff x="3810001" y="4021138"/>
              <a:chExt cx="296863" cy="296863"/>
            </a:xfrm>
            <a:solidFill>
              <a:schemeClr val="bg1"/>
            </a:solidFill>
          </p:grpSpPr>
          <p:sp>
            <p:nvSpPr>
              <p:cNvPr id="16" name="Freeform 40"/>
              <p:cNvSpPr>
                <a:spLocks/>
              </p:cNvSpPr>
              <p:nvPr/>
            </p:nvSpPr>
            <p:spPr bwMode="auto">
              <a:xfrm>
                <a:off x="3881438" y="4092576"/>
                <a:ext cx="71438" cy="71438"/>
              </a:xfrm>
              <a:custGeom>
                <a:avLst/>
                <a:gdLst>
                  <a:gd name="T0" fmla="*/ 7 w 19"/>
                  <a:gd name="T1" fmla="*/ 17 h 19"/>
                  <a:gd name="T2" fmla="*/ 7 w 19"/>
                  <a:gd name="T3" fmla="*/ 11 h 19"/>
                  <a:gd name="T4" fmla="*/ 1 w 19"/>
                  <a:gd name="T5" fmla="*/ 11 h 19"/>
                  <a:gd name="T6" fmla="*/ 0 w 19"/>
                  <a:gd name="T7" fmla="*/ 10 h 19"/>
                  <a:gd name="T8" fmla="*/ 0 w 19"/>
                  <a:gd name="T9" fmla="*/ 9 h 19"/>
                  <a:gd name="T10" fmla="*/ 1 w 19"/>
                  <a:gd name="T11" fmla="*/ 7 h 19"/>
                  <a:gd name="T12" fmla="*/ 7 w 19"/>
                  <a:gd name="T13" fmla="*/ 7 h 19"/>
                  <a:gd name="T14" fmla="*/ 7 w 19"/>
                  <a:gd name="T15" fmla="*/ 1 h 19"/>
                  <a:gd name="T16" fmla="*/ 9 w 19"/>
                  <a:gd name="T17" fmla="*/ 0 h 19"/>
                  <a:gd name="T18" fmla="*/ 10 w 19"/>
                  <a:gd name="T19" fmla="*/ 0 h 19"/>
                  <a:gd name="T20" fmla="*/ 12 w 19"/>
                  <a:gd name="T21" fmla="*/ 1 h 19"/>
                  <a:gd name="T22" fmla="*/ 12 w 19"/>
                  <a:gd name="T23" fmla="*/ 7 h 19"/>
                  <a:gd name="T24" fmla="*/ 17 w 19"/>
                  <a:gd name="T25" fmla="*/ 7 h 19"/>
                  <a:gd name="T26" fmla="*/ 19 w 19"/>
                  <a:gd name="T27" fmla="*/ 9 h 19"/>
                  <a:gd name="T28" fmla="*/ 19 w 19"/>
                  <a:gd name="T29" fmla="*/ 10 h 19"/>
                  <a:gd name="T30" fmla="*/ 17 w 19"/>
                  <a:gd name="T31" fmla="*/ 11 h 19"/>
                  <a:gd name="T32" fmla="*/ 12 w 19"/>
                  <a:gd name="T33" fmla="*/ 11 h 19"/>
                  <a:gd name="T34" fmla="*/ 12 w 19"/>
                  <a:gd name="T35" fmla="*/ 17 h 19"/>
                  <a:gd name="T36" fmla="*/ 10 w 19"/>
                  <a:gd name="T37" fmla="*/ 19 h 19"/>
                  <a:gd name="T38" fmla="*/ 9 w 19"/>
                  <a:gd name="T39" fmla="*/ 19 h 19"/>
                  <a:gd name="T40" fmla="*/ 7 w 19"/>
                  <a:gd name="T41"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19">
                    <a:moveTo>
                      <a:pt x="7" y="17"/>
                    </a:moveTo>
                    <a:cubicBezTo>
                      <a:pt x="7" y="11"/>
                      <a:pt x="7" y="11"/>
                      <a:pt x="7" y="11"/>
                    </a:cubicBezTo>
                    <a:cubicBezTo>
                      <a:pt x="1" y="11"/>
                      <a:pt x="1" y="11"/>
                      <a:pt x="1" y="11"/>
                    </a:cubicBezTo>
                    <a:cubicBezTo>
                      <a:pt x="0" y="11"/>
                      <a:pt x="0" y="11"/>
                      <a:pt x="0" y="10"/>
                    </a:cubicBezTo>
                    <a:cubicBezTo>
                      <a:pt x="0" y="9"/>
                      <a:pt x="0" y="9"/>
                      <a:pt x="0" y="9"/>
                    </a:cubicBezTo>
                    <a:cubicBezTo>
                      <a:pt x="0" y="8"/>
                      <a:pt x="0" y="7"/>
                      <a:pt x="1" y="7"/>
                    </a:cubicBezTo>
                    <a:cubicBezTo>
                      <a:pt x="7" y="7"/>
                      <a:pt x="7" y="7"/>
                      <a:pt x="7" y="7"/>
                    </a:cubicBezTo>
                    <a:cubicBezTo>
                      <a:pt x="7" y="1"/>
                      <a:pt x="7" y="1"/>
                      <a:pt x="7" y="1"/>
                    </a:cubicBezTo>
                    <a:cubicBezTo>
                      <a:pt x="7" y="0"/>
                      <a:pt x="8" y="0"/>
                      <a:pt x="9" y="0"/>
                    </a:cubicBezTo>
                    <a:cubicBezTo>
                      <a:pt x="10" y="0"/>
                      <a:pt x="10" y="0"/>
                      <a:pt x="10" y="0"/>
                    </a:cubicBezTo>
                    <a:cubicBezTo>
                      <a:pt x="11" y="0"/>
                      <a:pt x="12" y="0"/>
                      <a:pt x="12" y="1"/>
                    </a:cubicBezTo>
                    <a:cubicBezTo>
                      <a:pt x="12" y="7"/>
                      <a:pt x="12" y="7"/>
                      <a:pt x="12" y="7"/>
                    </a:cubicBezTo>
                    <a:cubicBezTo>
                      <a:pt x="17" y="7"/>
                      <a:pt x="17" y="7"/>
                      <a:pt x="17" y="7"/>
                    </a:cubicBezTo>
                    <a:cubicBezTo>
                      <a:pt x="18" y="7"/>
                      <a:pt x="19" y="8"/>
                      <a:pt x="19" y="9"/>
                    </a:cubicBezTo>
                    <a:cubicBezTo>
                      <a:pt x="19" y="10"/>
                      <a:pt x="19" y="10"/>
                      <a:pt x="19" y="10"/>
                    </a:cubicBezTo>
                    <a:cubicBezTo>
                      <a:pt x="19" y="11"/>
                      <a:pt x="18" y="11"/>
                      <a:pt x="17" y="11"/>
                    </a:cubicBezTo>
                    <a:cubicBezTo>
                      <a:pt x="12" y="11"/>
                      <a:pt x="12" y="11"/>
                      <a:pt x="12" y="11"/>
                    </a:cubicBezTo>
                    <a:cubicBezTo>
                      <a:pt x="12" y="17"/>
                      <a:pt x="12" y="17"/>
                      <a:pt x="12" y="17"/>
                    </a:cubicBezTo>
                    <a:cubicBezTo>
                      <a:pt x="12" y="18"/>
                      <a:pt x="11" y="19"/>
                      <a:pt x="10" y="19"/>
                    </a:cubicBezTo>
                    <a:cubicBezTo>
                      <a:pt x="9" y="19"/>
                      <a:pt x="9" y="19"/>
                      <a:pt x="9" y="19"/>
                    </a:cubicBezTo>
                    <a:cubicBezTo>
                      <a:pt x="8" y="19"/>
                      <a:pt x="7" y="18"/>
                      <a:pt x="7"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7" name="Freeform 41"/>
              <p:cNvSpPr>
                <a:spLocks noEditPoints="1"/>
              </p:cNvSpPr>
              <p:nvPr/>
            </p:nvSpPr>
            <p:spPr bwMode="auto">
              <a:xfrm>
                <a:off x="3810001" y="4021138"/>
                <a:ext cx="296863" cy="296863"/>
              </a:xfrm>
              <a:custGeom>
                <a:avLst/>
                <a:gdLst>
                  <a:gd name="T0" fmla="*/ 76 w 79"/>
                  <a:gd name="T1" fmla="*/ 63 h 79"/>
                  <a:gd name="T2" fmla="*/ 55 w 79"/>
                  <a:gd name="T3" fmla="*/ 42 h 79"/>
                  <a:gd name="T4" fmla="*/ 53 w 79"/>
                  <a:gd name="T5" fmla="*/ 41 h 79"/>
                  <a:gd name="T6" fmla="*/ 56 w 79"/>
                  <a:gd name="T7" fmla="*/ 28 h 79"/>
                  <a:gd name="T8" fmla="*/ 48 w 79"/>
                  <a:gd name="T9" fmla="*/ 8 h 79"/>
                  <a:gd name="T10" fmla="*/ 28 w 79"/>
                  <a:gd name="T11" fmla="*/ 0 h 79"/>
                  <a:gd name="T12" fmla="*/ 8 w 79"/>
                  <a:gd name="T13" fmla="*/ 8 h 79"/>
                  <a:gd name="T14" fmla="*/ 0 w 79"/>
                  <a:gd name="T15" fmla="*/ 28 h 79"/>
                  <a:gd name="T16" fmla="*/ 8 w 79"/>
                  <a:gd name="T17" fmla="*/ 48 h 79"/>
                  <a:gd name="T18" fmla="*/ 28 w 79"/>
                  <a:gd name="T19" fmla="*/ 56 h 79"/>
                  <a:gd name="T20" fmla="*/ 41 w 79"/>
                  <a:gd name="T21" fmla="*/ 54 h 79"/>
                  <a:gd name="T22" fmla="*/ 42 w 79"/>
                  <a:gd name="T23" fmla="*/ 55 h 79"/>
                  <a:gd name="T24" fmla="*/ 63 w 79"/>
                  <a:gd name="T25" fmla="*/ 76 h 79"/>
                  <a:gd name="T26" fmla="*/ 76 w 79"/>
                  <a:gd name="T27" fmla="*/ 76 h 79"/>
                  <a:gd name="T28" fmla="*/ 76 w 79"/>
                  <a:gd name="T29" fmla="*/ 63 h 79"/>
                  <a:gd name="T30" fmla="*/ 42 w 79"/>
                  <a:gd name="T31" fmla="*/ 42 h 79"/>
                  <a:gd name="T32" fmla="*/ 28 w 79"/>
                  <a:gd name="T33" fmla="*/ 48 h 79"/>
                  <a:gd name="T34" fmla="*/ 14 w 79"/>
                  <a:gd name="T35" fmla="*/ 42 h 79"/>
                  <a:gd name="T36" fmla="*/ 9 w 79"/>
                  <a:gd name="T37" fmla="*/ 28 h 79"/>
                  <a:gd name="T38" fmla="*/ 14 w 79"/>
                  <a:gd name="T39" fmla="*/ 15 h 79"/>
                  <a:gd name="T40" fmla="*/ 28 w 79"/>
                  <a:gd name="T41" fmla="*/ 9 h 79"/>
                  <a:gd name="T42" fmla="*/ 42 w 79"/>
                  <a:gd name="T43" fmla="*/ 15 h 79"/>
                  <a:gd name="T44" fmla="*/ 48 w 79"/>
                  <a:gd name="T45" fmla="*/ 28 h 79"/>
                  <a:gd name="T46" fmla="*/ 42 w 79"/>
                  <a:gd name="T47" fmla="*/ 4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79">
                    <a:moveTo>
                      <a:pt x="76" y="63"/>
                    </a:moveTo>
                    <a:cubicBezTo>
                      <a:pt x="55" y="42"/>
                      <a:pt x="55" y="42"/>
                      <a:pt x="55" y="42"/>
                    </a:cubicBezTo>
                    <a:cubicBezTo>
                      <a:pt x="54" y="42"/>
                      <a:pt x="54" y="41"/>
                      <a:pt x="53" y="41"/>
                    </a:cubicBezTo>
                    <a:cubicBezTo>
                      <a:pt x="55" y="37"/>
                      <a:pt x="56" y="33"/>
                      <a:pt x="56" y="28"/>
                    </a:cubicBezTo>
                    <a:cubicBezTo>
                      <a:pt x="56" y="21"/>
                      <a:pt x="53" y="13"/>
                      <a:pt x="48" y="8"/>
                    </a:cubicBezTo>
                    <a:cubicBezTo>
                      <a:pt x="43" y="3"/>
                      <a:pt x="36" y="0"/>
                      <a:pt x="28" y="0"/>
                    </a:cubicBezTo>
                    <a:cubicBezTo>
                      <a:pt x="20" y="0"/>
                      <a:pt x="13" y="3"/>
                      <a:pt x="8" y="8"/>
                    </a:cubicBezTo>
                    <a:cubicBezTo>
                      <a:pt x="3" y="13"/>
                      <a:pt x="0" y="21"/>
                      <a:pt x="0" y="28"/>
                    </a:cubicBezTo>
                    <a:cubicBezTo>
                      <a:pt x="0" y="36"/>
                      <a:pt x="3" y="43"/>
                      <a:pt x="8" y="48"/>
                    </a:cubicBezTo>
                    <a:cubicBezTo>
                      <a:pt x="13" y="53"/>
                      <a:pt x="20" y="56"/>
                      <a:pt x="28" y="56"/>
                    </a:cubicBezTo>
                    <a:cubicBezTo>
                      <a:pt x="33" y="56"/>
                      <a:pt x="37" y="55"/>
                      <a:pt x="41" y="54"/>
                    </a:cubicBezTo>
                    <a:cubicBezTo>
                      <a:pt x="41" y="54"/>
                      <a:pt x="41" y="55"/>
                      <a:pt x="42" y="55"/>
                    </a:cubicBezTo>
                    <a:cubicBezTo>
                      <a:pt x="63" y="76"/>
                      <a:pt x="63" y="76"/>
                      <a:pt x="63" y="76"/>
                    </a:cubicBezTo>
                    <a:cubicBezTo>
                      <a:pt x="66" y="79"/>
                      <a:pt x="72" y="79"/>
                      <a:pt x="76" y="76"/>
                    </a:cubicBezTo>
                    <a:cubicBezTo>
                      <a:pt x="79" y="72"/>
                      <a:pt x="79" y="66"/>
                      <a:pt x="76" y="63"/>
                    </a:cubicBezTo>
                    <a:close/>
                    <a:moveTo>
                      <a:pt x="42" y="42"/>
                    </a:moveTo>
                    <a:cubicBezTo>
                      <a:pt x="38" y="46"/>
                      <a:pt x="34" y="48"/>
                      <a:pt x="28" y="48"/>
                    </a:cubicBezTo>
                    <a:cubicBezTo>
                      <a:pt x="23" y="48"/>
                      <a:pt x="18" y="46"/>
                      <a:pt x="14" y="42"/>
                    </a:cubicBezTo>
                    <a:cubicBezTo>
                      <a:pt x="11" y="39"/>
                      <a:pt x="9" y="34"/>
                      <a:pt x="9" y="28"/>
                    </a:cubicBezTo>
                    <a:cubicBezTo>
                      <a:pt x="9" y="23"/>
                      <a:pt x="11" y="18"/>
                      <a:pt x="14" y="15"/>
                    </a:cubicBezTo>
                    <a:cubicBezTo>
                      <a:pt x="18" y="11"/>
                      <a:pt x="23" y="9"/>
                      <a:pt x="28" y="9"/>
                    </a:cubicBezTo>
                    <a:cubicBezTo>
                      <a:pt x="34" y="9"/>
                      <a:pt x="38" y="11"/>
                      <a:pt x="42" y="15"/>
                    </a:cubicBezTo>
                    <a:cubicBezTo>
                      <a:pt x="45" y="18"/>
                      <a:pt x="48" y="23"/>
                      <a:pt x="48" y="28"/>
                    </a:cubicBezTo>
                    <a:cubicBezTo>
                      <a:pt x="48" y="34"/>
                      <a:pt x="45" y="39"/>
                      <a:pt x="42"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grpSp>
      </p:grpSp>
    </p:spTree>
    <p:extLst>
      <p:ext uri="{BB962C8B-B14F-4D97-AF65-F5344CB8AC3E}">
        <p14:creationId xmlns:p14="http://schemas.microsoft.com/office/powerpoint/2010/main" val="31134162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20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041775" y="2963863"/>
            <a:ext cx="1020763" cy="102076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5" name="Oval 4"/>
          <p:cNvSpPr/>
          <p:nvPr/>
        </p:nvSpPr>
        <p:spPr>
          <a:xfrm>
            <a:off x="4483100" y="2716213"/>
            <a:ext cx="138113" cy="13811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cxnSp>
        <p:nvCxnSpPr>
          <p:cNvPr id="6" name="Straight Connector 5"/>
          <p:cNvCxnSpPr>
            <a:endCxn id="5" idx="0"/>
          </p:cNvCxnSpPr>
          <p:nvPr/>
        </p:nvCxnSpPr>
        <p:spPr>
          <a:xfrm>
            <a:off x="4552950" y="0"/>
            <a:ext cx="0" cy="271621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292724" y="2871559"/>
            <a:ext cx="3328761" cy="1200329"/>
          </a:xfrm>
          <a:prstGeom prst="rect">
            <a:avLst/>
          </a:prstGeom>
          <a:noFill/>
        </p:spPr>
        <p:txBody>
          <a:bodyPr wrap="square">
            <a:spAutoFit/>
          </a:bodyPr>
          <a:lstStyle/>
          <a:p>
            <a:pPr defTabSz="816174" eaLnBrk="1" fontAlgn="auto" hangingPunct="1">
              <a:spcBef>
                <a:spcPts val="0"/>
              </a:spcBef>
              <a:spcAft>
                <a:spcPts val="0"/>
              </a:spcAft>
              <a:defRPr/>
            </a:pPr>
            <a:r>
              <a:rPr lang="en-US" sz="3600" b="1" smtClean="0">
                <a:solidFill>
                  <a:schemeClr val="bg1"/>
                </a:solidFill>
                <a:latin typeface="Open Sans" pitchFamily="34" charset="0"/>
                <a:ea typeface="Open Sans" pitchFamily="34" charset="0"/>
                <a:cs typeface="Open Sans" pitchFamily="34" charset="0"/>
              </a:rPr>
              <a:t>III. GIẢI PHÁP TƯƠNG LAI</a:t>
            </a:r>
            <a:endParaRPr lang="en-US" sz="3600" dirty="0">
              <a:solidFill>
                <a:schemeClr val="bg1"/>
              </a:solidFill>
              <a:latin typeface="Open Sans" pitchFamily="34" charset="0"/>
              <a:ea typeface="Open Sans" pitchFamily="34" charset="0"/>
              <a:cs typeface="Open Sans" pitchFamily="34" charset="0"/>
            </a:endParaRPr>
          </a:p>
        </p:txBody>
      </p:sp>
      <p:sp>
        <p:nvSpPr>
          <p:cNvPr id="10" name="Freeform 81"/>
          <p:cNvSpPr>
            <a:spLocks noEditPoints="1"/>
          </p:cNvSpPr>
          <p:nvPr/>
        </p:nvSpPr>
        <p:spPr bwMode="auto">
          <a:xfrm>
            <a:off x="4344988" y="3270250"/>
            <a:ext cx="414337" cy="406400"/>
          </a:xfrm>
          <a:custGeom>
            <a:avLst/>
            <a:gdLst>
              <a:gd name="T0" fmla="*/ 86 w 100"/>
              <a:gd name="T1" fmla="*/ 61 h 98"/>
              <a:gd name="T2" fmla="*/ 100 w 100"/>
              <a:gd name="T3" fmla="*/ 55 h 98"/>
              <a:gd name="T4" fmla="*/ 100 w 100"/>
              <a:gd name="T5" fmla="*/ 44 h 98"/>
              <a:gd name="T6" fmla="*/ 86 w 100"/>
              <a:gd name="T7" fmla="*/ 38 h 98"/>
              <a:gd name="T8" fmla="*/ 84 w 100"/>
              <a:gd name="T9" fmla="*/ 32 h 98"/>
              <a:gd name="T10" fmla="*/ 89 w 100"/>
              <a:gd name="T11" fmla="*/ 18 h 98"/>
              <a:gd name="T12" fmla="*/ 82 w 100"/>
              <a:gd name="T13" fmla="*/ 11 h 98"/>
              <a:gd name="T14" fmla="*/ 68 w 100"/>
              <a:gd name="T15" fmla="*/ 16 h 98"/>
              <a:gd name="T16" fmla="*/ 62 w 100"/>
              <a:gd name="T17" fmla="*/ 14 h 98"/>
              <a:gd name="T18" fmla="*/ 56 w 100"/>
              <a:gd name="T19" fmla="*/ 0 h 98"/>
              <a:gd name="T20" fmla="*/ 45 w 100"/>
              <a:gd name="T21" fmla="*/ 0 h 98"/>
              <a:gd name="T22" fmla="*/ 39 w 100"/>
              <a:gd name="T23" fmla="*/ 14 h 98"/>
              <a:gd name="T24" fmla="*/ 33 w 100"/>
              <a:gd name="T25" fmla="*/ 16 h 98"/>
              <a:gd name="T26" fmla="*/ 19 w 100"/>
              <a:gd name="T27" fmla="*/ 11 h 98"/>
              <a:gd name="T28" fmla="*/ 11 w 100"/>
              <a:gd name="T29" fmla="*/ 18 h 98"/>
              <a:gd name="T30" fmla="*/ 17 w 100"/>
              <a:gd name="T31" fmla="*/ 32 h 98"/>
              <a:gd name="T32" fmla="*/ 15 w 100"/>
              <a:gd name="T33" fmla="*/ 38 h 98"/>
              <a:gd name="T34" fmla="*/ 0 w 100"/>
              <a:gd name="T35" fmla="*/ 45 h 98"/>
              <a:gd name="T36" fmla="*/ 0 w 100"/>
              <a:gd name="T37" fmla="*/ 55 h 98"/>
              <a:gd name="T38" fmla="*/ 15 w 100"/>
              <a:gd name="T39" fmla="*/ 61 h 98"/>
              <a:gd name="T40" fmla="*/ 17 w 100"/>
              <a:gd name="T41" fmla="*/ 67 h 98"/>
              <a:gd name="T42" fmla="*/ 12 w 100"/>
              <a:gd name="T43" fmla="*/ 80 h 98"/>
              <a:gd name="T44" fmla="*/ 19 w 100"/>
              <a:gd name="T45" fmla="*/ 88 h 98"/>
              <a:gd name="T46" fmla="*/ 33 w 100"/>
              <a:gd name="T47" fmla="*/ 83 h 98"/>
              <a:gd name="T48" fmla="*/ 39 w 100"/>
              <a:gd name="T49" fmla="*/ 85 h 98"/>
              <a:gd name="T50" fmla="*/ 45 w 100"/>
              <a:gd name="T51" fmla="*/ 98 h 98"/>
              <a:gd name="T52" fmla="*/ 56 w 100"/>
              <a:gd name="T53" fmla="*/ 98 h 98"/>
              <a:gd name="T54" fmla="*/ 62 w 100"/>
              <a:gd name="T55" fmla="*/ 85 h 98"/>
              <a:gd name="T56" fmla="*/ 68 w 100"/>
              <a:gd name="T57" fmla="*/ 82 h 98"/>
              <a:gd name="T58" fmla="*/ 82 w 100"/>
              <a:gd name="T59" fmla="*/ 88 h 98"/>
              <a:gd name="T60" fmla="*/ 90 w 100"/>
              <a:gd name="T61" fmla="*/ 80 h 98"/>
              <a:gd name="T62" fmla="*/ 84 w 100"/>
              <a:gd name="T63" fmla="*/ 67 h 98"/>
              <a:gd name="T64" fmla="*/ 86 w 100"/>
              <a:gd name="T65" fmla="*/ 61 h 98"/>
              <a:gd name="T66" fmla="*/ 86 w 100"/>
              <a:gd name="T67" fmla="*/ 61 h 98"/>
              <a:gd name="T68" fmla="*/ 50 w 100"/>
              <a:gd name="T69" fmla="*/ 65 h 98"/>
              <a:gd name="T70" fmla="*/ 35 w 100"/>
              <a:gd name="T71" fmla="*/ 50 h 98"/>
              <a:gd name="T72" fmla="*/ 50 w 100"/>
              <a:gd name="T73" fmla="*/ 33 h 98"/>
              <a:gd name="T74" fmla="*/ 66 w 100"/>
              <a:gd name="T75" fmla="*/ 50 h 98"/>
              <a:gd name="T76" fmla="*/ 50 w 100"/>
              <a:gd name="T77" fmla="*/ 6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98">
                <a:moveTo>
                  <a:pt x="86" y="61"/>
                </a:moveTo>
                <a:cubicBezTo>
                  <a:pt x="86" y="61"/>
                  <a:pt x="100" y="56"/>
                  <a:pt x="100" y="55"/>
                </a:cubicBezTo>
                <a:cubicBezTo>
                  <a:pt x="100" y="44"/>
                  <a:pt x="100" y="44"/>
                  <a:pt x="100" y="44"/>
                </a:cubicBezTo>
                <a:cubicBezTo>
                  <a:pt x="100" y="42"/>
                  <a:pt x="86" y="38"/>
                  <a:pt x="86" y="38"/>
                </a:cubicBezTo>
                <a:cubicBezTo>
                  <a:pt x="84" y="32"/>
                  <a:pt x="84" y="32"/>
                  <a:pt x="84" y="32"/>
                </a:cubicBezTo>
                <a:cubicBezTo>
                  <a:pt x="84" y="32"/>
                  <a:pt x="90" y="19"/>
                  <a:pt x="89" y="18"/>
                </a:cubicBezTo>
                <a:cubicBezTo>
                  <a:pt x="82" y="11"/>
                  <a:pt x="82" y="11"/>
                  <a:pt x="82" y="11"/>
                </a:cubicBezTo>
                <a:cubicBezTo>
                  <a:pt x="81" y="10"/>
                  <a:pt x="68" y="16"/>
                  <a:pt x="68" y="16"/>
                </a:cubicBezTo>
                <a:cubicBezTo>
                  <a:pt x="62" y="14"/>
                  <a:pt x="62" y="14"/>
                  <a:pt x="62" y="14"/>
                </a:cubicBezTo>
                <a:cubicBezTo>
                  <a:pt x="56" y="0"/>
                  <a:pt x="56" y="0"/>
                  <a:pt x="56" y="0"/>
                </a:cubicBezTo>
                <a:cubicBezTo>
                  <a:pt x="45" y="0"/>
                  <a:pt x="45" y="0"/>
                  <a:pt x="45" y="0"/>
                </a:cubicBezTo>
                <a:cubicBezTo>
                  <a:pt x="44" y="0"/>
                  <a:pt x="39" y="14"/>
                  <a:pt x="39" y="14"/>
                </a:cubicBezTo>
                <a:cubicBezTo>
                  <a:pt x="33" y="16"/>
                  <a:pt x="33" y="16"/>
                  <a:pt x="33" y="16"/>
                </a:cubicBezTo>
                <a:cubicBezTo>
                  <a:pt x="33" y="16"/>
                  <a:pt x="20" y="10"/>
                  <a:pt x="19" y="11"/>
                </a:cubicBezTo>
                <a:cubicBezTo>
                  <a:pt x="11" y="18"/>
                  <a:pt x="11" y="18"/>
                  <a:pt x="11" y="18"/>
                </a:cubicBezTo>
                <a:cubicBezTo>
                  <a:pt x="11" y="19"/>
                  <a:pt x="17" y="32"/>
                  <a:pt x="17" y="32"/>
                </a:cubicBezTo>
                <a:cubicBezTo>
                  <a:pt x="15" y="38"/>
                  <a:pt x="15" y="38"/>
                  <a:pt x="15" y="38"/>
                </a:cubicBezTo>
                <a:cubicBezTo>
                  <a:pt x="15" y="38"/>
                  <a:pt x="0" y="44"/>
                  <a:pt x="0" y="45"/>
                </a:cubicBezTo>
                <a:cubicBezTo>
                  <a:pt x="0" y="55"/>
                  <a:pt x="0" y="55"/>
                  <a:pt x="0" y="55"/>
                </a:cubicBezTo>
                <a:cubicBezTo>
                  <a:pt x="0" y="56"/>
                  <a:pt x="15" y="61"/>
                  <a:pt x="15" y="61"/>
                </a:cubicBezTo>
                <a:cubicBezTo>
                  <a:pt x="17" y="67"/>
                  <a:pt x="17" y="67"/>
                  <a:pt x="17" y="67"/>
                </a:cubicBezTo>
                <a:cubicBezTo>
                  <a:pt x="17" y="67"/>
                  <a:pt x="11" y="80"/>
                  <a:pt x="12" y="80"/>
                </a:cubicBezTo>
                <a:cubicBezTo>
                  <a:pt x="19" y="88"/>
                  <a:pt x="19" y="88"/>
                  <a:pt x="19" y="88"/>
                </a:cubicBezTo>
                <a:cubicBezTo>
                  <a:pt x="20" y="89"/>
                  <a:pt x="33" y="83"/>
                  <a:pt x="33" y="83"/>
                </a:cubicBezTo>
                <a:cubicBezTo>
                  <a:pt x="39" y="85"/>
                  <a:pt x="39" y="85"/>
                  <a:pt x="39" y="85"/>
                </a:cubicBezTo>
                <a:cubicBezTo>
                  <a:pt x="45" y="98"/>
                  <a:pt x="45" y="98"/>
                  <a:pt x="45" y="98"/>
                </a:cubicBezTo>
                <a:cubicBezTo>
                  <a:pt x="56" y="98"/>
                  <a:pt x="56" y="98"/>
                  <a:pt x="56" y="98"/>
                </a:cubicBezTo>
                <a:cubicBezTo>
                  <a:pt x="57" y="98"/>
                  <a:pt x="62" y="85"/>
                  <a:pt x="62" y="85"/>
                </a:cubicBezTo>
                <a:cubicBezTo>
                  <a:pt x="68" y="82"/>
                  <a:pt x="68" y="82"/>
                  <a:pt x="68" y="82"/>
                </a:cubicBezTo>
                <a:cubicBezTo>
                  <a:pt x="68" y="82"/>
                  <a:pt x="81" y="88"/>
                  <a:pt x="82" y="88"/>
                </a:cubicBezTo>
                <a:cubicBezTo>
                  <a:pt x="90" y="80"/>
                  <a:pt x="90" y="80"/>
                  <a:pt x="90" y="80"/>
                </a:cubicBezTo>
                <a:cubicBezTo>
                  <a:pt x="84" y="67"/>
                  <a:pt x="84" y="67"/>
                  <a:pt x="84" y="67"/>
                </a:cubicBezTo>
                <a:cubicBezTo>
                  <a:pt x="86" y="61"/>
                  <a:pt x="86" y="61"/>
                  <a:pt x="86" y="61"/>
                </a:cubicBezTo>
                <a:cubicBezTo>
                  <a:pt x="86" y="61"/>
                  <a:pt x="86" y="61"/>
                  <a:pt x="86" y="61"/>
                </a:cubicBezTo>
                <a:close/>
                <a:moveTo>
                  <a:pt x="50" y="65"/>
                </a:moveTo>
                <a:cubicBezTo>
                  <a:pt x="42" y="65"/>
                  <a:pt x="35" y="58"/>
                  <a:pt x="35" y="50"/>
                </a:cubicBezTo>
                <a:cubicBezTo>
                  <a:pt x="35" y="40"/>
                  <a:pt x="42" y="33"/>
                  <a:pt x="50" y="33"/>
                </a:cubicBezTo>
                <a:cubicBezTo>
                  <a:pt x="59" y="33"/>
                  <a:pt x="66" y="40"/>
                  <a:pt x="66" y="50"/>
                </a:cubicBezTo>
                <a:cubicBezTo>
                  <a:pt x="66" y="58"/>
                  <a:pt x="59" y="65"/>
                  <a:pt x="50" y="65"/>
                </a:cubicBezTo>
                <a:close/>
              </a:path>
            </a:pathLst>
          </a:custGeom>
          <a:solidFill>
            <a:schemeClr val="bg1"/>
          </a:soli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spTree>
    <p:extLst>
      <p:ext uri="{BB962C8B-B14F-4D97-AF65-F5344CB8AC3E}">
        <p14:creationId xmlns:p14="http://schemas.microsoft.com/office/powerpoint/2010/main" val="26135018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2022342" y="2783523"/>
            <a:ext cx="5058051" cy="957955"/>
          </a:xfrm>
          <a:prstGeom prst="rect">
            <a:avLst/>
          </a:prstGeom>
          <a:noFill/>
          <a:ln w="9525">
            <a:noFill/>
            <a:miter lim="800000"/>
            <a:headEnd/>
            <a:tailEnd/>
          </a:ln>
        </p:spPr>
        <p:txBody>
          <a:bodyPr wrap="none" lIns="34290" tIns="17145" rIns="34290" bIns="17145">
            <a:spAutoFit/>
          </a:bodyPr>
          <a:lstStyle/>
          <a:p>
            <a:pPr algn="ctr" defTabSz="816174" eaLnBrk="1" fontAlgn="auto" hangingPunct="1">
              <a:spcBef>
                <a:spcPts val="0"/>
              </a:spcBef>
              <a:spcAft>
                <a:spcPts val="0"/>
              </a:spcAft>
              <a:defRPr/>
            </a:pPr>
            <a:r>
              <a:rPr lang="en-CA" sz="6000" b="1" spc="-113" smtClean="0">
                <a:solidFill>
                  <a:schemeClr val="bg1"/>
                </a:solidFill>
                <a:latin typeface="Open Sans" pitchFamily="34" charset="0"/>
                <a:ea typeface="Open Sans" pitchFamily="34" charset="0"/>
                <a:cs typeface="Open Sans" pitchFamily="34" charset="0"/>
              </a:rPr>
              <a:t>I. ĐẶT VẤN ĐỀ</a:t>
            </a:r>
            <a:endParaRPr lang="en-CA" sz="6000" b="1" spc="-113">
              <a:solidFill>
                <a:schemeClr val="bg1"/>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30359376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531200" y="2783523"/>
            <a:ext cx="8040343" cy="957955"/>
          </a:xfrm>
          <a:prstGeom prst="rect">
            <a:avLst/>
          </a:prstGeom>
          <a:noFill/>
          <a:ln w="9525">
            <a:noFill/>
            <a:miter lim="800000"/>
            <a:headEnd/>
            <a:tailEnd/>
          </a:ln>
        </p:spPr>
        <p:txBody>
          <a:bodyPr wrap="none" lIns="34290" tIns="17145" rIns="34290" bIns="17145">
            <a:spAutoFit/>
          </a:bodyPr>
          <a:lstStyle/>
          <a:p>
            <a:pPr algn="ctr" defTabSz="816174" eaLnBrk="1" fontAlgn="auto" hangingPunct="1">
              <a:spcBef>
                <a:spcPts val="0"/>
              </a:spcBef>
              <a:spcAft>
                <a:spcPts val="0"/>
              </a:spcAft>
              <a:defRPr/>
            </a:pPr>
            <a:r>
              <a:rPr lang="en-CA" sz="6000" b="1" spc="-113" smtClean="0">
                <a:solidFill>
                  <a:schemeClr val="bg1"/>
                </a:solidFill>
                <a:latin typeface="Open Sans" pitchFamily="34" charset="0"/>
                <a:ea typeface="Open Sans" pitchFamily="34" charset="0"/>
                <a:cs typeface="Open Sans" pitchFamily="34" charset="0"/>
              </a:rPr>
              <a:t>II. GIẢI PHÁP HIỆN TẠI</a:t>
            </a:r>
            <a:endParaRPr lang="en-CA" sz="6000" b="1" spc="-113">
              <a:solidFill>
                <a:schemeClr val="bg1"/>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15466882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2701441" y="168324"/>
            <a:ext cx="4367597" cy="496290"/>
          </a:xfrm>
          <a:prstGeom prst="rect">
            <a:avLst/>
          </a:prstGeom>
          <a:noFill/>
          <a:ln w="9525">
            <a:noFill/>
            <a:miter lim="800000"/>
            <a:headEnd/>
            <a:tailEnd/>
          </a:ln>
        </p:spPr>
        <p:txBody>
          <a:bodyPr wrap="square" lIns="34290" tIns="17145" rIns="34290" bIns="17145">
            <a:spAutoFit/>
          </a:bodyPr>
          <a:lstStyle/>
          <a:p>
            <a:pPr algn="ctr" defTabSz="816174" eaLnBrk="1" fontAlgn="auto" hangingPunct="1">
              <a:spcBef>
                <a:spcPts val="0"/>
              </a:spcBef>
              <a:spcAft>
                <a:spcPts val="0"/>
              </a:spcAft>
              <a:defRPr/>
            </a:pPr>
            <a:r>
              <a:rPr lang="en-CA" sz="3000" b="1" spc="-113" dirty="0" smtClean="0">
                <a:solidFill>
                  <a:schemeClr val="bg1"/>
                </a:solidFill>
                <a:latin typeface="Open Sans" pitchFamily="34" charset="0"/>
                <a:ea typeface="Open Sans" pitchFamily="34" charset="0"/>
                <a:cs typeface="Open Sans" pitchFamily="34" charset="0"/>
              </a:rPr>
              <a:t>HỆ THỐNG CHỨC NĂNG</a:t>
            </a:r>
            <a:endParaRPr lang="en-CA" sz="3000" b="1" spc="-113" dirty="0">
              <a:solidFill>
                <a:schemeClr val="bg1"/>
              </a:solidFill>
              <a:latin typeface="Open Sans" pitchFamily="34" charset="0"/>
              <a:ea typeface="Open Sans" pitchFamily="34" charset="0"/>
              <a:cs typeface="Open Sans" pitchFamily="34" charset="0"/>
            </a:endParaRPr>
          </a:p>
        </p:txBody>
      </p:sp>
      <p:grpSp>
        <p:nvGrpSpPr>
          <p:cNvPr id="70" name="Group 69"/>
          <p:cNvGrpSpPr/>
          <p:nvPr/>
        </p:nvGrpSpPr>
        <p:grpSpPr>
          <a:xfrm>
            <a:off x="958607" y="1620275"/>
            <a:ext cx="3485668" cy="4979525"/>
            <a:chOff x="282332" y="1620275"/>
            <a:chExt cx="3485668" cy="4979525"/>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2" y="2152650"/>
              <a:ext cx="2236809" cy="397654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32" y="1620275"/>
              <a:ext cx="3485668" cy="4979525"/>
            </a:xfrm>
            <a:prstGeom prst="rect">
              <a:avLst/>
            </a:prstGeom>
          </p:spPr>
        </p:pic>
      </p:grpSp>
      <p:grpSp>
        <p:nvGrpSpPr>
          <p:cNvPr id="69" name="Group 68"/>
          <p:cNvGrpSpPr/>
          <p:nvPr/>
        </p:nvGrpSpPr>
        <p:grpSpPr>
          <a:xfrm>
            <a:off x="4687562" y="2066953"/>
            <a:ext cx="3026327" cy="4125991"/>
            <a:chOff x="3877937" y="2066953"/>
            <a:chExt cx="3026327" cy="4125991"/>
          </a:xfrm>
        </p:grpSpPr>
        <p:grpSp>
          <p:nvGrpSpPr>
            <p:cNvPr id="68" name="Group 67"/>
            <p:cNvGrpSpPr/>
            <p:nvPr/>
          </p:nvGrpSpPr>
          <p:grpSpPr>
            <a:xfrm>
              <a:off x="3877937" y="5625033"/>
              <a:ext cx="2303462" cy="567911"/>
              <a:chOff x="3877937" y="6625158"/>
              <a:chExt cx="2303462" cy="567911"/>
            </a:xfrm>
          </p:grpSpPr>
          <p:sp>
            <p:nvSpPr>
              <p:cNvPr id="29" name="Text Box 10"/>
              <p:cNvSpPr txBox="1">
                <a:spLocks noChangeArrowheads="1"/>
              </p:cNvSpPr>
              <p:nvPr/>
            </p:nvSpPr>
            <p:spPr bwMode="auto">
              <a:xfrm>
                <a:off x="4531987" y="6625158"/>
                <a:ext cx="1649412" cy="46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lnSpc>
                    <a:spcPct val="200000"/>
                  </a:lnSpc>
                </a:pPr>
                <a:r>
                  <a:rPr lang="en-US" altLang="en-US" sz="1400" b="1" smtClean="0">
                    <a:solidFill>
                      <a:schemeClr val="bg1"/>
                    </a:solidFill>
                    <a:latin typeface="Open Sans" panose="020B0606030504020204" pitchFamily="34" charset="0"/>
                    <a:cs typeface="Open Sans" panose="020B0606030504020204" pitchFamily="34" charset="0"/>
                  </a:rPr>
                  <a:t>Ý </a:t>
                </a:r>
                <a:r>
                  <a:rPr lang="en-US" altLang="en-US" sz="1400" b="1" err="1" smtClean="0">
                    <a:solidFill>
                      <a:schemeClr val="bg1"/>
                    </a:solidFill>
                    <a:latin typeface="Open Sans" panose="020B0606030504020204" pitchFamily="34" charset="0"/>
                    <a:cs typeface="Open Sans" panose="020B0606030504020204" pitchFamily="34" charset="0"/>
                  </a:rPr>
                  <a:t>nghĩa</a:t>
                </a:r>
                <a:r>
                  <a:rPr lang="en-US" altLang="en-US" sz="1400" b="1" smtClean="0">
                    <a:solidFill>
                      <a:schemeClr val="bg1"/>
                    </a:solidFill>
                    <a:latin typeface="Open Sans" panose="020B0606030504020204" pitchFamily="34" charset="0"/>
                    <a:cs typeface="Open Sans" panose="020B0606030504020204" pitchFamily="34" charset="0"/>
                  </a:rPr>
                  <a:t> </a:t>
                </a:r>
                <a:r>
                  <a:rPr lang="en-US" altLang="en-US" sz="1400" b="1" err="1" smtClean="0">
                    <a:solidFill>
                      <a:schemeClr val="bg1"/>
                    </a:solidFill>
                    <a:latin typeface="Open Sans" panose="020B0606030504020204" pitchFamily="34" charset="0"/>
                    <a:cs typeface="Open Sans" panose="020B0606030504020204" pitchFamily="34" charset="0"/>
                  </a:rPr>
                  <a:t>dịch</a:t>
                </a:r>
                <a:r>
                  <a:rPr lang="en-US" altLang="en-US" sz="1400" b="1" smtClean="0">
                    <a:solidFill>
                      <a:schemeClr val="bg1"/>
                    </a:solidFill>
                    <a:latin typeface="Open Sans" panose="020B0606030504020204" pitchFamily="34" charset="0"/>
                    <a:cs typeface="Open Sans" panose="020B0606030504020204" pitchFamily="34" charset="0"/>
                  </a:rPr>
                  <a:t> </a:t>
                </a:r>
                <a:r>
                  <a:rPr lang="en-US" altLang="en-US" sz="1400" b="1" err="1" smtClean="0">
                    <a:solidFill>
                      <a:schemeClr val="bg1"/>
                    </a:solidFill>
                    <a:latin typeface="Open Sans" panose="020B0606030504020204" pitchFamily="34" charset="0"/>
                    <a:cs typeface="Open Sans" panose="020B0606030504020204" pitchFamily="34" charset="0"/>
                  </a:rPr>
                  <a:t>vụ</a:t>
                </a:r>
                <a:endParaRPr lang="en-US" altLang="en-US" sz="1400" b="1">
                  <a:solidFill>
                    <a:schemeClr val="bg1"/>
                  </a:solidFill>
                  <a:latin typeface="Open Sans" panose="020B0606030504020204" pitchFamily="34" charset="0"/>
                  <a:cs typeface="Open Sans" panose="020B0606030504020204" pitchFamily="34" charset="0"/>
                </a:endParaRPr>
              </a:p>
            </p:txBody>
          </p:sp>
          <p:grpSp>
            <p:nvGrpSpPr>
              <p:cNvPr id="13" name="Group 12"/>
              <p:cNvGrpSpPr>
                <a:grpSpLocks/>
              </p:cNvGrpSpPr>
              <p:nvPr/>
            </p:nvGrpSpPr>
            <p:grpSpPr bwMode="auto">
              <a:xfrm>
                <a:off x="3877937" y="6653319"/>
                <a:ext cx="541337" cy="539750"/>
                <a:chOff x="8498730" y="5005061"/>
                <a:chExt cx="720966" cy="720966"/>
              </a:xfrm>
            </p:grpSpPr>
            <p:sp>
              <p:nvSpPr>
                <p:cNvPr id="28" name="Rounded Rectangle 27"/>
                <p:cNvSpPr/>
                <p:nvPr/>
              </p:nvSpPr>
              <p:spPr>
                <a:xfrm>
                  <a:off x="8498730" y="5005061"/>
                  <a:ext cx="720966" cy="720966"/>
                </a:xfrm>
                <a:prstGeom prst="roundRect">
                  <a:avLst/>
                </a:prstGeom>
                <a:solidFill>
                  <a:srgbClr val="4B2C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nvGrpSpPr>
                <p:cNvPr id="41" name="Group 40"/>
                <p:cNvGrpSpPr/>
                <p:nvPr/>
              </p:nvGrpSpPr>
              <p:grpSpPr>
                <a:xfrm>
                  <a:off x="8685752" y="5222859"/>
                  <a:ext cx="346923" cy="323796"/>
                  <a:chOff x="4418013" y="3475038"/>
                  <a:chExt cx="285750" cy="266701"/>
                </a:xfrm>
                <a:solidFill>
                  <a:schemeClr val="bg1"/>
                </a:solidFill>
              </p:grpSpPr>
              <p:sp>
                <p:nvSpPr>
                  <p:cNvPr id="42" name="Freeform 105"/>
                  <p:cNvSpPr>
                    <a:spLocks/>
                  </p:cNvSpPr>
                  <p:nvPr/>
                </p:nvSpPr>
                <p:spPr bwMode="auto">
                  <a:xfrm>
                    <a:off x="4418013" y="3651251"/>
                    <a:ext cx="98425" cy="90488"/>
                  </a:xfrm>
                  <a:custGeom>
                    <a:avLst/>
                    <a:gdLst>
                      <a:gd name="T0" fmla="*/ 22 w 26"/>
                      <a:gd name="T1" fmla="*/ 1 h 24"/>
                      <a:gd name="T2" fmla="*/ 20 w 26"/>
                      <a:gd name="T3" fmla="*/ 1 h 24"/>
                      <a:gd name="T4" fmla="*/ 0 w 26"/>
                      <a:gd name="T5" fmla="*/ 20 h 24"/>
                      <a:gd name="T6" fmla="*/ 0 w 26"/>
                      <a:gd name="T7" fmla="*/ 22 h 24"/>
                      <a:gd name="T8" fmla="*/ 1 w 26"/>
                      <a:gd name="T9" fmla="*/ 23 h 24"/>
                      <a:gd name="T10" fmla="*/ 5 w 26"/>
                      <a:gd name="T11" fmla="*/ 24 h 24"/>
                      <a:gd name="T12" fmla="*/ 7 w 26"/>
                      <a:gd name="T13" fmla="*/ 24 h 24"/>
                      <a:gd name="T14" fmla="*/ 25 w 26"/>
                      <a:gd name="T15" fmla="*/ 6 h 24"/>
                      <a:gd name="T16" fmla="*/ 25 w 26"/>
                      <a:gd name="T17" fmla="*/ 3 h 24"/>
                      <a:gd name="T18" fmla="*/ 22 w 26"/>
                      <a:gd name="T1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22" y="1"/>
                        </a:moveTo>
                        <a:cubicBezTo>
                          <a:pt x="22" y="0"/>
                          <a:pt x="21" y="0"/>
                          <a:pt x="20" y="1"/>
                        </a:cubicBezTo>
                        <a:cubicBezTo>
                          <a:pt x="0" y="20"/>
                          <a:pt x="0" y="20"/>
                          <a:pt x="0" y="20"/>
                        </a:cubicBezTo>
                        <a:cubicBezTo>
                          <a:pt x="0" y="20"/>
                          <a:pt x="0" y="21"/>
                          <a:pt x="0" y="22"/>
                        </a:cubicBezTo>
                        <a:cubicBezTo>
                          <a:pt x="0" y="22"/>
                          <a:pt x="1" y="23"/>
                          <a:pt x="1" y="23"/>
                        </a:cubicBezTo>
                        <a:cubicBezTo>
                          <a:pt x="5" y="24"/>
                          <a:pt x="5" y="24"/>
                          <a:pt x="5" y="24"/>
                        </a:cubicBezTo>
                        <a:cubicBezTo>
                          <a:pt x="6" y="24"/>
                          <a:pt x="7" y="24"/>
                          <a:pt x="7" y="24"/>
                        </a:cubicBezTo>
                        <a:cubicBezTo>
                          <a:pt x="25" y="6"/>
                          <a:pt x="25" y="6"/>
                          <a:pt x="25" y="6"/>
                        </a:cubicBezTo>
                        <a:cubicBezTo>
                          <a:pt x="26" y="5"/>
                          <a:pt x="26" y="4"/>
                          <a:pt x="25" y="3"/>
                        </a:cubicBezTo>
                        <a:lnTo>
                          <a:pt x="2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43" name="Freeform 106"/>
                  <p:cNvSpPr>
                    <a:spLocks noEditPoints="1"/>
                  </p:cNvSpPr>
                  <p:nvPr/>
                </p:nvSpPr>
                <p:spPr bwMode="auto">
                  <a:xfrm>
                    <a:off x="4456113" y="3475038"/>
                    <a:ext cx="247650" cy="236538"/>
                  </a:xfrm>
                  <a:custGeom>
                    <a:avLst/>
                    <a:gdLst>
                      <a:gd name="T0" fmla="*/ 45 w 66"/>
                      <a:gd name="T1" fmla="*/ 1 h 63"/>
                      <a:gd name="T2" fmla="*/ 45 w 66"/>
                      <a:gd name="T3" fmla="*/ 0 h 63"/>
                      <a:gd name="T4" fmla="*/ 45 w 66"/>
                      <a:gd name="T5" fmla="*/ 1 h 63"/>
                      <a:gd name="T6" fmla="*/ 40 w 66"/>
                      <a:gd name="T7" fmla="*/ 1 h 63"/>
                      <a:gd name="T8" fmla="*/ 39 w 66"/>
                      <a:gd name="T9" fmla="*/ 2 h 63"/>
                      <a:gd name="T10" fmla="*/ 37 w 66"/>
                      <a:gd name="T11" fmla="*/ 6 h 63"/>
                      <a:gd name="T12" fmla="*/ 38 w 66"/>
                      <a:gd name="T13" fmla="*/ 9 h 63"/>
                      <a:gd name="T14" fmla="*/ 36 w 66"/>
                      <a:gd name="T15" fmla="*/ 16 h 63"/>
                      <a:gd name="T16" fmla="*/ 21 w 66"/>
                      <a:gd name="T17" fmla="*/ 26 h 63"/>
                      <a:gd name="T18" fmla="*/ 5 w 66"/>
                      <a:gd name="T19" fmla="*/ 26 h 63"/>
                      <a:gd name="T20" fmla="*/ 5 w 66"/>
                      <a:gd name="T21" fmla="*/ 26 h 63"/>
                      <a:gd name="T22" fmla="*/ 5 w 66"/>
                      <a:gd name="T23" fmla="*/ 26 h 63"/>
                      <a:gd name="T24" fmla="*/ 0 w 66"/>
                      <a:gd name="T25" fmla="*/ 29 h 63"/>
                      <a:gd name="T26" fmla="*/ 0 w 66"/>
                      <a:gd name="T27" fmla="*/ 30 h 63"/>
                      <a:gd name="T28" fmla="*/ 0 w 66"/>
                      <a:gd name="T29" fmla="*/ 32 h 63"/>
                      <a:gd name="T30" fmla="*/ 31 w 66"/>
                      <a:gd name="T31" fmla="*/ 62 h 63"/>
                      <a:gd name="T32" fmla="*/ 32 w 66"/>
                      <a:gd name="T33" fmla="*/ 63 h 63"/>
                      <a:gd name="T34" fmla="*/ 33 w 66"/>
                      <a:gd name="T35" fmla="*/ 62 h 63"/>
                      <a:gd name="T36" fmla="*/ 37 w 66"/>
                      <a:gd name="T37" fmla="*/ 42 h 63"/>
                      <a:gd name="T38" fmla="*/ 46 w 66"/>
                      <a:gd name="T39" fmla="*/ 27 h 63"/>
                      <a:gd name="T40" fmla="*/ 54 w 66"/>
                      <a:gd name="T41" fmla="*/ 25 h 63"/>
                      <a:gd name="T42" fmla="*/ 56 w 66"/>
                      <a:gd name="T43" fmla="*/ 25 h 63"/>
                      <a:gd name="T44" fmla="*/ 61 w 66"/>
                      <a:gd name="T45" fmla="*/ 23 h 63"/>
                      <a:gd name="T46" fmla="*/ 61 w 66"/>
                      <a:gd name="T47" fmla="*/ 23 h 63"/>
                      <a:gd name="T48" fmla="*/ 45 w 66"/>
                      <a:gd name="T49" fmla="*/ 1 h 63"/>
                      <a:gd name="T50" fmla="*/ 54 w 66"/>
                      <a:gd name="T51" fmla="*/ 9 h 63"/>
                      <a:gd name="T52" fmla="*/ 52 w 66"/>
                      <a:gd name="T53" fmla="*/ 8 h 63"/>
                      <a:gd name="T54" fmla="*/ 54 w 66"/>
                      <a:gd name="T55"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63">
                        <a:moveTo>
                          <a:pt x="45" y="1"/>
                        </a:moveTo>
                        <a:cubicBezTo>
                          <a:pt x="45" y="0"/>
                          <a:pt x="45" y="0"/>
                          <a:pt x="45" y="0"/>
                        </a:cubicBezTo>
                        <a:cubicBezTo>
                          <a:pt x="45" y="1"/>
                          <a:pt x="45" y="1"/>
                          <a:pt x="45" y="1"/>
                        </a:cubicBezTo>
                        <a:cubicBezTo>
                          <a:pt x="43" y="0"/>
                          <a:pt x="41" y="0"/>
                          <a:pt x="40" y="1"/>
                        </a:cubicBezTo>
                        <a:cubicBezTo>
                          <a:pt x="39" y="2"/>
                          <a:pt x="39" y="2"/>
                          <a:pt x="39" y="2"/>
                        </a:cubicBezTo>
                        <a:cubicBezTo>
                          <a:pt x="38" y="3"/>
                          <a:pt x="37" y="5"/>
                          <a:pt x="37" y="6"/>
                        </a:cubicBezTo>
                        <a:cubicBezTo>
                          <a:pt x="37" y="7"/>
                          <a:pt x="37" y="8"/>
                          <a:pt x="38" y="9"/>
                        </a:cubicBezTo>
                        <a:cubicBezTo>
                          <a:pt x="39" y="12"/>
                          <a:pt x="38" y="15"/>
                          <a:pt x="36" y="16"/>
                        </a:cubicBezTo>
                        <a:cubicBezTo>
                          <a:pt x="33" y="19"/>
                          <a:pt x="24" y="28"/>
                          <a:pt x="21" y="26"/>
                        </a:cubicBezTo>
                        <a:cubicBezTo>
                          <a:pt x="16" y="23"/>
                          <a:pt x="10" y="24"/>
                          <a:pt x="5" y="26"/>
                        </a:cubicBezTo>
                        <a:cubicBezTo>
                          <a:pt x="5" y="26"/>
                          <a:pt x="5" y="26"/>
                          <a:pt x="5" y="26"/>
                        </a:cubicBezTo>
                        <a:cubicBezTo>
                          <a:pt x="5" y="26"/>
                          <a:pt x="5" y="26"/>
                          <a:pt x="5" y="26"/>
                        </a:cubicBezTo>
                        <a:cubicBezTo>
                          <a:pt x="3" y="27"/>
                          <a:pt x="2" y="28"/>
                          <a:pt x="0" y="29"/>
                        </a:cubicBezTo>
                        <a:cubicBezTo>
                          <a:pt x="0" y="29"/>
                          <a:pt x="0" y="30"/>
                          <a:pt x="0" y="30"/>
                        </a:cubicBezTo>
                        <a:cubicBezTo>
                          <a:pt x="0" y="31"/>
                          <a:pt x="0" y="31"/>
                          <a:pt x="0" y="32"/>
                        </a:cubicBezTo>
                        <a:cubicBezTo>
                          <a:pt x="31" y="62"/>
                          <a:pt x="31" y="62"/>
                          <a:pt x="31" y="62"/>
                        </a:cubicBezTo>
                        <a:cubicBezTo>
                          <a:pt x="31" y="63"/>
                          <a:pt x="32" y="63"/>
                          <a:pt x="32" y="63"/>
                        </a:cubicBezTo>
                        <a:cubicBezTo>
                          <a:pt x="33" y="63"/>
                          <a:pt x="33" y="63"/>
                          <a:pt x="33" y="62"/>
                        </a:cubicBezTo>
                        <a:cubicBezTo>
                          <a:pt x="38" y="57"/>
                          <a:pt x="41" y="49"/>
                          <a:pt x="37" y="42"/>
                        </a:cubicBezTo>
                        <a:cubicBezTo>
                          <a:pt x="35" y="39"/>
                          <a:pt x="44" y="30"/>
                          <a:pt x="46" y="27"/>
                        </a:cubicBezTo>
                        <a:cubicBezTo>
                          <a:pt x="48" y="25"/>
                          <a:pt x="51" y="24"/>
                          <a:pt x="54" y="25"/>
                        </a:cubicBezTo>
                        <a:cubicBezTo>
                          <a:pt x="54" y="25"/>
                          <a:pt x="55" y="25"/>
                          <a:pt x="56" y="25"/>
                        </a:cubicBezTo>
                        <a:cubicBezTo>
                          <a:pt x="58" y="25"/>
                          <a:pt x="60" y="25"/>
                          <a:pt x="61" y="23"/>
                        </a:cubicBezTo>
                        <a:cubicBezTo>
                          <a:pt x="61" y="23"/>
                          <a:pt x="61" y="23"/>
                          <a:pt x="61" y="23"/>
                        </a:cubicBezTo>
                        <a:cubicBezTo>
                          <a:pt x="66" y="17"/>
                          <a:pt x="54" y="3"/>
                          <a:pt x="45" y="1"/>
                        </a:cubicBezTo>
                        <a:close/>
                        <a:moveTo>
                          <a:pt x="54" y="9"/>
                        </a:moveTo>
                        <a:cubicBezTo>
                          <a:pt x="52" y="8"/>
                          <a:pt x="52" y="8"/>
                          <a:pt x="52" y="8"/>
                        </a:cubicBezTo>
                        <a:cubicBezTo>
                          <a:pt x="53" y="8"/>
                          <a:pt x="53" y="9"/>
                          <a:pt x="5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grpSp>
          </p:grpSp>
        </p:grpSp>
        <p:grpSp>
          <p:nvGrpSpPr>
            <p:cNvPr id="16" name="Group 15"/>
            <p:cNvGrpSpPr/>
            <p:nvPr/>
          </p:nvGrpSpPr>
          <p:grpSpPr>
            <a:xfrm>
              <a:off x="3877945" y="2066953"/>
              <a:ext cx="2301875" cy="539750"/>
              <a:chOff x="3877945" y="1800253"/>
              <a:chExt cx="2301875" cy="539750"/>
            </a:xfrm>
          </p:grpSpPr>
          <p:sp>
            <p:nvSpPr>
              <p:cNvPr id="19" name="Text Box 10"/>
              <p:cNvSpPr txBox="1">
                <a:spLocks noChangeArrowheads="1"/>
              </p:cNvSpPr>
              <p:nvPr/>
            </p:nvSpPr>
            <p:spPr bwMode="auto">
              <a:xfrm>
                <a:off x="4530408" y="1824700"/>
                <a:ext cx="1649412" cy="40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lnSpc>
                    <a:spcPct val="200000"/>
                  </a:lnSpc>
                </a:pPr>
                <a:r>
                  <a:rPr lang="en-US" altLang="en-US" sz="1400" b="1" dirty="0" err="1" smtClean="0">
                    <a:solidFill>
                      <a:schemeClr val="bg1"/>
                    </a:solidFill>
                    <a:latin typeface="Open Sans" panose="020B0606030504020204" pitchFamily="34" charset="0"/>
                    <a:cs typeface="Open Sans" panose="020B0606030504020204" pitchFamily="34" charset="0"/>
                  </a:rPr>
                  <a:t>Tra</a:t>
                </a:r>
                <a:r>
                  <a:rPr lang="en-US" altLang="en-US" sz="1400" b="1" dirty="0" smtClean="0">
                    <a:solidFill>
                      <a:schemeClr val="bg1"/>
                    </a:solidFill>
                    <a:latin typeface="Open Sans" panose="020B0606030504020204" pitchFamily="34" charset="0"/>
                    <a:cs typeface="Open Sans" panose="020B0606030504020204" pitchFamily="34" charset="0"/>
                  </a:rPr>
                  <a:t> </a:t>
                </a:r>
                <a:r>
                  <a:rPr lang="en-US" altLang="en-US" sz="1400" b="1" dirty="0" err="1" smtClean="0">
                    <a:solidFill>
                      <a:schemeClr val="bg1"/>
                    </a:solidFill>
                    <a:latin typeface="Open Sans" panose="020B0606030504020204" pitchFamily="34" charset="0"/>
                    <a:cs typeface="Open Sans" panose="020B0606030504020204" pitchFamily="34" charset="0"/>
                  </a:rPr>
                  <a:t>cứu</a:t>
                </a:r>
                <a:r>
                  <a:rPr lang="en-US" altLang="en-US" sz="1400" b="1" dirty="0" smtClean="0">
                    <a:solidFill>
                      <a:schemeClr val="bg1"/>
                    </a:solidFill>
                    <a:latin typeface="Open Sans" panose="020B0606030504020204" pitchFamily="34" charset="0"/>
                    <a:cs typeface="Open Sans" panose="020B0606030504020204" pitchFamily="34" charset="0"/>
                  </a:rPr>
                  <a:t> </a:t>
                </a:r>
                <a:r>
                  <a:rPr lang="en-US" altLang="en-US" sz="1400" b="1" dirty="0" err="1" smtClean="0">
                    <a:solidFill>
                      <a:schemeClr val="bg1"/>
                    </a:solidFill>
                    <a:latin typeface="Open Sans" panose="020B0606030504020204" pitchFamily="34" charset="0"/>
                    <a:cs typeface="Open Sans" panose="020B0606030504020204" pitchFamily="34" charset="0"/>
                  </a:rPr>
                  <a:t>kết</a:t>
                </a:r>
                <a:r>
                  <a:rPr lang="en-US" altLang="en-US" sz="1400" b="1" dirty="0" smtClean="0">
                    <a:solidFill>
                      <a:schemeClr val="bg1"/>
                    </a:solidFill>
                    <a:latin typeface="Open Sans" panose="020B0606030504020204" pitchFamily="34" charset="0"/>
                    <a:cs typeface="Open Sans" panose="020B0606030504020204" pitchFamily="34" charset="0"/>
                  </a:rPr>
                  <a:t> </a:t>
                </a:r>
                <a:r>
                  <a:rPr lang="en-US" altLang="en-US" sz="1400" b="1" dirty="0" err="1" smtClean="0">
                    <a:solidFill>
                      <a:schemeClr val="bg1"/>
                    </a:solidFill>
                    <a:latin typeface="Open Sans" panose="020B0606030504020204" pitchFamily="34" charset="0"/>
                    <a:cs typeface="Open Sans" panose="020B0606030504020204" pitchFamily="34" charset="0"/>
                  </a:rPr>
                  <a:t>quả</a:t>
                </a:r>
                <a:endParaRPr lang="en-US" altLang="en-US" sz="1400" b="1" dirty="0">
                  <a:solidFill>
                    <a:schemeClr val="bg1"/>
                  </a:solidFill>
                  <a:latin typeface="Open Sans" panose="020B0606030504020204" pitchFamily="34" charset="0"/>
                  <a:cs typeface="Open Sans" panose="020B0606030504020204" pitchFamily="34" charset="0"/>
                </a:endParaRPr>
              </a:p>
            </p:txBody>
          </p:sp>
          <p:sp>
            <p:nvSpPr>
              <p:cNvPr id="18" name="Rounded Rectangle 17"/>
              <p:cNvSpPr/>
              <p:nvPr/>
            </p:nvSpPr>
            <p:spPr bwMode="auto">
              <a:xfrm>
                <a:off x="3877945" y="1800253"/>
                <a:ext cx="539750" cy="539750"/>
              </a:xfrm>
              <a:prstGeom prst="roundRect">
                <a:avLst/>
              </a:prstGeom>
              <a:solidFill>
                <a:srgbClr val="C039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nvGrpSpPr>
              <p:cNvPr id="49" name="Group 48"/>
              <p:cNvGrpSpPr/>
              <p:nvPr/>
            </p:nvGrpSpPr>
            <p:grpSpPr>
              <a:xfrm>
                <a:off x="3988578" y="1915176"/>
                <a:ext cx="305189" cy="305189"/>
                <a:chOff x="3810001" y="4021138"/>
                <a:chExt cx="296863" cy="296863"/>
              </a:xfrm>
              <a:solidFill>
                <a:schemeClr val="bg1"/>
              </a:solidFill>
            </p:grpSpPr>
            <p:sp>
              <p:nvSpPr>
                <p:cNvPr id="50" name="Freeform 40"/>
                <p:cNvSpPr>
                  <a:spLocks/>
                </p:cNvSpPr>
                <p:nvPr/>
              </p:nvSpPr>
              <p:spPr bwMode="auto">
                <a:xfrm>
                  <a:off x="3881438" y="4092576"/>
                  <a:ext cx="71438" cy="71438"/>
                </a:xfrm>
                <a:custGeom>
                  <a:avLst/>
                  <a:gdLst>
                    <a:gd name="T0" fmla="*/ 7 w 19"/>
                    <a:gd name="T1" fmla="*/ 17 h 19"/>
                    <a:gd name="T2" fmla="*/ 7 w 19"/>
                    <a:gd name="T3" fmla="*/ 11 h 19"/>
                    <a:gd name="T4" fmla="*/ 1 w 19"/>
                    <a:gd name="T5" fmla="*/ 11 h 19"/>
                    <a:gd name="T6" fmla="*/ 0 w 19"/>
                    <a:gd name="T7" fmla="*/ 10 h 19"/>
                    <a:gd name="T8" fmla="*/ 0 w 19"/>
                    <a:gd name="T9" fmla="*/ 9 h 19"/>
                    <a:gd name="T10" fmla="*/ 1 w 19"/>
                    <a:gd name="T11" fmla="*/ 7 h 19"/>
                    <a:gd name="T12" fmla="*/ 7 w 19"/>
                    <a:gd name="T13" fmla="*/ 7 h 19"/>
                    <a:gd name="T14" fmla="*/ 7 w 19"/>
                    <a:gd name="T15" fmla="*/ 1 h 19"/>
                    <a:gd name="T16" fmla="*/ 9 w 19"/>
                    <a:gd name="T17" fmla="*/ 0 h 19"/>
                    <a:gd name="T18" fmla="*/ 10 w 19"/>
                    <a:gd name="T19" fmla="*/ 0 h 19"/>
                    <a:gd name="T20" fmla="*/ 12 w 19"/>
                    <a:gd name="T21" fmla="*/ 1 h 19"/>
                    <a:gd name="T22" fmla="*/ 12 w 19"/>
                    <a:gd name="T23" fmla="*/ 7 h 19"/>
                    <a:gd name="T24" fmla="*/ 17 w 19"/>
                    <a:gd name="T25" fmla="*/ 7 h 19"/>
                    <a:gd name="T26" fmla="*/ 19 w 19"/>
                    <a:gd name="T27" fmla="*/ 9 h 19"/>
                    <a:gd name="T28" fmla="*/ 19 w 19"/>
                    <a:gd name="T29" fmla="*/ 10 h 19"/>
                    <a:gd name="T30" fmla="*/ 17 w 19"/>
                    <a:gd name="T31" fmla="*/ 11 h 19"/>
                    <a:gd name="T32" fmla="*/ 12 w 19"/>
                    <a:gd name="T33" fmla="*/ 11 h 19"/>
                    <a:gd name="T34" fmla="*/ 12 w 19"/>
                    <a:gd name="T35" fmla="*/ 17 h 19"/>
                    <a:gd name="T36" fmla="*/ 10 w 19"/>
                    <a:gd name="T37" fmla="*/ 19 h 19"/>
                    <a:gd name="T38" fmla="*/ 9 w 19"/>
                    <a:gd name="T39" fmla="*/ 19 h 19"/>
                    <a:gd name="T40" fmla="*/ 7 w 19"/>
                    <a:gd name="T41"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19">
                      <a:moveTo>
                        <a:pt x="7" y="17"/>
                      </a:moveTo>
                      <a:cubicBezTo>
                        <a:pt x="7" y="11"/>
                        <a:pt x="7" y="11"/>
                        <a:pt x="7" y="11"/>
                      </a:cubicBezTo>
                      <a:cubicBezTo>
                        <a:pt x="1" y="11"/>
                        <a:pt x="1" y="11"/>
                        <a:pt x="1" y="11"/>
                      </a:cubicBezTo>
                      <a:cubicBezTo>
                        <a:pt x="0" y="11"/>
                        <a:pt x="0" y="11"/>
                        <a:pt x="0" y="10"/>
                      </a:cubicBezTo>
                      <a:cubicBezTo>
                        <a:pt x="0" y="9"/>
                        <a:pt x="0" y="9"/>
                        <a:pt x="0" y="9"/>
                      </a:cubicBezTo>
                      <a:cubicBezTo>
                        <a:pt x="0" y="8"/>
                        <a:pt x="0" y="7"/>
                        <a:pt x="1" y="7"/>
                      </a:cubicBezTo>
                      <a:cubicBezTo>
                        <a:pt x="7" y="7"/>
                        <a:pt x="7" y="7"/>
                        <a:pt x="7" y="7"/>
                      </a:cubicBezTo>
                      <a:cubicBezTo>
                        <a:pt x="7" y="1"/>
                        <a:pt x="7" y="1"/>
                        <a:pt x="7" y="1"/>
                      </a:cubicBezTo>
                      <a:cubicBezTo>
                        <a:pt x="7" y="0"/>
                        <a:pt x="8" y="0"/>
                        <a:pt x="9" y="0"/>
                      </a:cubicBezTo>
                      <a:cubicBezTo>
                        <a:pt x="10" y="0"/>
                        <a:pt x="10" y="0"/>
                        <a:pt x="10" y="0"/>
                      </a:cubicBezTo>
                      <a:cubicBezTo>
                        <a:pt x="11" y="0"/>
                        <a:pt x="12" y="0"/>
                        <a:pt x="12" y="1"/>
                      </a:cubicBezTo>
                      <a:cubicBezTo>
                        <a:pt x="12" y="7"/>
                        <a:pt x="12" y="7"/>
                        <a:pt x="12" y="7"/>
                      </a:cubicBezTo>
                      <a:cubicBezTo>
                        <a:pt x="17" y="7"/>
                        <a:pt x="17" y="7"/>
                        <a:pt x="17" y="7"/>
                      </a:cubicBezTo>
                      <a:cubicBezTo>
                        <a:pt x="18" y="7"/>
                        <a:pt x="19" y="8"/>
                        <a:pt x="19" y="9"/>
                      </a:cubicBezTo>
                      <a:cubicBezTo>
                        <a:pt x="19" y="10"/>
                        <a:pt x="19" y="10"/>
                        <a:pt x="19" y="10"/>
                      </a:cubicBezTo>
                      <a:cubicBezTo>
                        <a:pt x="19" y="11"/>
                        <a:pt x="18" y="11"/>
                        <a:pt x="17" y="11"/>
                      </a:cubicBezTo>
                      <a:cubicBezTo>
                        <a:pt x="12" y="11"/>
                        <a:pt x="12" y="11"/>
                        <a:pt x="12" y="11"/>
                      </a:cubicBezTo>
                      <a:cubicBezTo>
                        <a:pt x="12" y="17"/>
                        <a:pt x="12" y="17"/>
                        <a:pt x="12" y="17"/>
                      </a:cubicBezTo>
                      <a:cubicBezTo>
                        <a:pt x="12" y="18"/>
                        <a:pt x="11" y="19"/>
                        <a:pt x="10" y="19"/>
                      </a:cubicBezTo>
                      <a:cubicBezTo>
                        <a:pt x="9" y="19"/>
                        <a:pt x="9" y="19"/>
                        <a:pt x="9" y="19"/>
                      </a:cubicBezTo>
                      <a:cubicBezTo>
                        <a:pt x="8" y="19"/>
                        <a:pt x="7" y="18"/>
                        <a:pt x="7"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1" name="Freeform 41"/>
                <p:cNvSpPr>
                  <a:spLocks noEditPoints="1"/>
                </p:cNvSpPr>
                <p:nvPr/>
              </p:nvSpPr>
              <p:spPr bwMode="auto">
                <a:xfrm>
                  <a:off x="3810001" y="4021138"/>
                  <a:ext cx="296863" cy="296863"/>
                </a:xfrm>
                <a:custGeom>
                  <a:avLst/>
                  <a:gdLst>
                    <a:gd name="T0" fmla="*/ 76 w 79"/>
                    <a:gd name="T1" fmla="*/ 63 h 79"/>
                    <a:gd name="T2" fmla="*/ 55 w 79"/>
                    <a:gd name="T3" fmla="*/ 42 h 79"/>
                    <a:gd name="T4" fmla="*/ 53 w 79"/>
                    <a:gd name="T5" fmla="*/ 41 h 79"/>
                    <a:gd name="T6" fmla="*/ 56 w 79"/>
                    <a:gd name="T7" fmla="*/ 28 h 79"/>
                    <a:gd name="T8" fmla="*/ 48 w 79"/>
                    <a:gd name="T9" fmla="*/ 8 h 79"/>
                    <a:gd name="T10" fmla="*/ 28 w 79"/>
                    <a:gd name="T11" fmla="*/ 0 h 79"/>
                    <a:gd name="T12" fmla="*/ 8 w 79"/>
                    <a:gd name="T13" fmla="*/ 8 h 79"/>
                    <a:gd name="T14" fmla="*/ 0 w 79"/>
                    <a:gd name="T15" fmla="*/ 28 h 79"/>
                    <a:gd name="T16" fmla="*/ 8 w 79"/>
                    <a:gd name="T17" fmla="*/ 48 h 79"/>
                    <a:gd name="T18" fmla="*/ 28 w 79"/>
                    <a:gd name="T19" fmla="*/ 56 h 79"/>
                    <a:gd name="T20" fmla="*/ 41 w 79"/>
                    <a:gd name="T21" fmla="*/ 54 h 79"/>
                    <a:gd name="T22" fmla="*/ 42 w 79"/>
                    <a:gd name="T23" fmla="*/ 55 h 79"/>
                    <a:gd name="T24" fmla="*/ 63 w 79"/>
                    <a:gd name="T25" fmla="*/ 76 h 79"/>
                    <a:gd name="T26" fmla="*/ 76 w 79"/>
                    <a:gd name="T27" fmla="*/ 76 h 79"/>
                    <a:gd name="T28" fmla="*/ 76 w 79"/>
                    <a:gd name="T29" fmla="*/ 63 h 79"/>
                    <a:gd name="T30" fmla="*/ 42 w 79"/>
                    <a:gd name="T31" fmla="*/ 42 h 79"/>
                    <a:gd name="T32" fmla="*/ 28 w 79"/>
                    <a:gd name="T33" fmla="*/ 48 h 79"/>
                    <a:gd name="T34" fmla="*/ 14 w 79"/>
                    <a:gd name="T35" fmla="*/ 42 h 79"/>
                    <a:gd name="T36" fmla="*/ 9 w 79"/>
                    <a:gd name="T37" fmla="*/ 28 h 79"/>
                    <a:gd name="T38" fmla="*/ 14 w 79"/>
                    <a:gd name="T39" fmla="*/ 15 h 79"/>
                    <a:gd name="T40" fmla="*/ 28 w 79"/>
                    <a:gd name="T41" fmla="*/ 9 h 79"/>
                    <a:gd name="T42" fmla="*/ 42 w 79"/>
                    <a:gd name="T43" fmla="*/ 15 h 79"/>
                    <a:gd name="T44" fmla="*/ 48 w 79"/>
                    <a:gd name="T45" fmla="*/ 28 h 79"/>
                    <a:gd name="T46" fmla="*/ 42 w 79"/>
                    <a:gd name="T47" fmla="*/ 4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79">
                      <a:moveTo>
                        <a:pt x="76" y="63"/>
                      </a:moveTo>
                      <a:cubicBezTo>
                        <a:pt x="55" y="42"/>
                        <a:pt x="55" y="42"/>
                        <a:pt x="55" y="42"/>
                      </a:cubicBezTo>
                      <a:cubicBezTo>
                        <a:pt x="54" y="42"/>
                        <a:pt x="54" y="41"/>
                        <a:pt x="53" y="41"/>
                      </a:cubicBezTo>
                      <a:cubicBezTo>
                        <a:pt x="55" y="37"/>
                        <a:pt x="56" y="33"/>
                        <a:pt x="56" y="28"/>
                      </a:cubicBezTo>
                      <a:cubicBezTo>
                        <a:pt x="56" y="21"/>
                        <a:pt x="53" y="13"/>
                        <a:pt x="48" y="8"/>
                      </a:cubicBezTo>
                      <a:cubicBezTo>
                        <a:pt x="43" y="3"/>
                        <a:pt x="36" y="0"/>
                        <a:pt x="28" y="0"/>
                      </a:cubicBezTo>
                      <a:cubicBezTo>
                        <a:pt x="20" y="0"/>
                        <a:pt x="13" y="3"/>
                        <a:pt x="8" y="8"/>
                      </a:cubicBezTo>
                      <a:cubicBezTo>
                        <a:pt x="3" y="13"/>
                        <a:pt x="0" y="21"/>
                        <a:pt x="0" y="28"/>
                      </a:cubicBezTo>
                      <a:cubicBezTo>
                        <a:pt x="0" y="36"/>
                        <a:pt x="3" y="43"/>
                        <a:pt x="8" y="48"/>
                      </a:cubicBezTo>
                      <a:cubicBezTo>
                        <a:pt x="13" y="53"/>
                        <a:pt x="20" y="56"/>
                        <a:pt x="28" y="56"/>
                      </a:cubicBezTo>
                      <a:cubicBezTo>
                        <a:pt x="33" y="56"/>
                        <a:pt x="37" y="55"/>
                        <a:pt x="41" y="54"/>
                      </a:cubicBezTo>
                      <a:cubicBezTo>
                        <a:pt x="41" y="54"/>
                        <a:pt x="41" y="55"/>
                        <a:pt x="42" y="55"/>
                      </a:cubicBezTo>
                      <a:cubicBezTo>
                        <a:pt x="63" y="76"/>
                        <a:pt x="63" y="76"/>
                        <a:pt x="63" y="76"/>
                      </a:cubicBezTo>
                      <a:cubicBezTo>
                        <a:pt x="66" y="79"/>
                        <a:pt x="72" y="79"/>
                        <a:pt x="76" y="76"/>
                      </a:cubicBezTo>
                      <a:cubicBezTo>
                        <a:pt x="79" y="72"/>
                        <a:pt x="79" y="66"/>
                        <a:pt x="76" y="63"/>
                      </a:cubicBezTo>
                      <a:close/>
                      <a:moveTo>
                        <a:pt x="42" y="42"/>
                      </a:moveTo>
                      <a:cubicBezTo>
                        <a:pt x="38" y="46"/>
                        <a:pt x="34" y="48"/>
                        <a:pt x="28" y="48"/>
                      </a:cubicBezTo>
                      <a:cubicBezTo>
                        <a:pt x="23" y="48"/>
                        <a:pt x="18" y="46"/>
                        <a:pt x="14" y="42"/>
                      </a:cubicBezTo>
                      <a:cubicBezTo>
                        <a:pt x="11" y="39"/>
                        <a:pt x="9" y="34"/>
                        <a:pt x="9" y="28"/>
                      </a:cubicBezTo>
                      <a:cubicBezTo>
                        <a:pt x="9" y="23"/>
                        <a:pt x="11" y="18"/>
                        <a:pt x="14" y="15"/>
                      </a:cubicBezTo>
                      <a:cubicBezTo>
                        <a:pt x="18" y="11"/>
                        <a:pt x="23" y="9"/>
                        <a:pt x="28" y="9"/>
                      </a:cubicBezTo>
                      <a:cubicBezTo>
                        <a:pt x="34" y="9"/>
                        <a:pt x="38" y="11"/>
                        <a:pt x="42" y="15"/>
                      </a:cubicBezTo>
                      <a:cubicBezTo>
                        <a:pt x="45" y="18"/>
                        <a:pt x="48" y="23"/>
                        <a:pt x="48" y="28"/>
                      </a:cubicBezTo>
                      <a:cubicBezTo>
                        <a:pt x="48" y="34"/>
                        <a:pt x="45" y="39"/>
                        <a:pt x="42"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grpSp>
          <p:nvGrpSpPr>
            <p:cNvPr id="47" name="Group 46"/>
            <p:cNvGrpSpPr/>
            <p:nvPr/>
          </p:nvGrpSpPr>
          <p:grpSpPr>
            <a:xfrm>
              <a:off x="3877945" y="2767040"/>
              <a:ext cx="3026319" cy="539750"/>
              <a:chOff x="3877945" y="2767040"/>
              <a:chExt cx="3026319" cy="539750"/>
            </a:xfrm>
          </p:grpSpPr>
          <p:sp>
            <p:nvSpPr>
              <p:cNvPr id="23" name="Text Box 10"/>
              <p:cNvSpPr txBox="1">
                <a:spLocks noChangeArrowheads="1"/>
              </p:cNvSpPr>
              <p:nvPr/>
            </p:nvSpPr>
            <p:spPr bwMode="auto">
              <a:xfrm>
                <a:off x="4530407" y="2789900"/>
                <a:ext cx="2373857" cy="40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lnSpc>
                    <a:spcPct val="200000"/>
                  </a:lnSpc>
                </a:pPr>
                <a:r>
                  <a:rPr lang="en-US" altLang="en-US" sz="1400" b="1" err="1" smtClean="0">
                    <a:solidFill>
                      <a:schemeClr val="bg1"/>
                    </a:solidFill>
                    <a:latin typeface="Open Sans" panose="020B0606030504020204" pitchFamily="34" charset="0"/>
                    <a:cs typeface="Open Sans" panose="020B0606030504020204" pitchFamily="34" charset="0"/>
                  </a:rPr>
                  <a:t>Đặt</a:t>
                </a:r>
                <a:r>
                  <a:rPr lang="en-US" altLang="en-US" sz="1400" b="1" smtClean="0">
                    <a:solidFill>
                      <a:schemeClr val="bg1"/>
                    </a:solidFill>
                    <a:latin typeface="Open Sans" panose="020B0606030504020204" pitchFamily="34" charset="0"/>
                    <a:cs typeface="Open Sans" panose="020B0606030504020204" pitchFamily="34" charset="0"/>
                  </a:rPr>
                  <a:t> </a:t>
                </a:r>
                <a:r>
                  <a:rPr lang="en-US" altLang="en-US" sz="1400" b="1" err="1" smtClean="0">
                    <a:solidFill>
                      <a:schemeClr val="bg1"/>
                    </a:solidFill>
                    <a:latin typeface="Open Sans" panose="020B0606030504020204" pitchFamily="34" charset="0"/>
                    <a:cs typeface="Open Sans" panose="020B0606030504020204" pitchFamily="34" charset="0"/>
                  </a:rPr>
                  <a:t>lịch</a:t>
                </a:r>
                <a:r>
                  <a:rPr lang="en-US" altLang="en-US" sz="1400" b="1" smtClean="0">
                    <a:solidFill>
                      <a:schemeClr val="bg1"/>
                    </a:solidFill>
                    <a:latin typeface="Open Sans" panose="020B0606030504020204" pitchFamily="34" charset="0"/>
                    <a:cs typeface="Open Sans" panose="020B0606030504020204" pitchFamily="34" charset="0"/>
                  </a:rPr>
                  <a:t> </a:t>
                </a:r>
                <a:r>
                  <a:rPr lang="en-US" altLang="en-US" sz="1400" b="1" err="1" smtClean="0">
                    <a:solidFill>
                      <a:schemeClr val="bg1"/>
                    </a:solidFill>
                    <a:latin typeface="Open Sans" panose="020B0606030504020204" pitchFamily="34" charset="0"/>
                    <a:cs typeface="Open Sans" panose="020B0606030504020204" pitchFamily="34" charset="0"/>
                  </a:rPr>
                  <a:t>khám</a:t>
                </a:r>
                <a:r>
                  <a:rPr lang="en-US" altLang="en-US" sz="1400" b="1" smtClean="0">
                    <a:solidFill>
                      <a:schemeClr val="bg1"/>
                    </a:solidFill>
                    <a:latin typeface="Open Sans" panose="020B0606030504020204" pitchFamily="34" charset="0"/>
                    <a:cs typeface="Open Sans" panose="020B0606030504020204" pitchFamily="34" charset="0"/>
                  </a:rPr>
                  <a:t>, </a:t>
                </a:r>
                <a:r>
                  <a:rPr lang="en-US" altLang="en-US" sz="1400" b="1" err="1" smtClean="0">
                    <a:solidFill>
                      <a:schemeClr val="bg1"/>
                    </a:solidFill>
                    <a:latin typeface="Open Sans" panose="020B0606030504020204" pitchFamily="34" charset="0"/>
                    <a:cs typeface="Open Sans" panose="020B0606030504020204" pitchFamily="34" charset="0"/>
                  </a:rPr>
                  <a:t>lấy</a:t>
                </a:r>
                <a:r>
                  <a:rPr lang="en-US" altLang="en-US" sz="1400" b="1" smtClean="0">
                    <a:solidFill>
                      <a:schemeClr val="bg1"/>
                    </a:solidFill>
                    <a:latin typeface="Open Sans" panose="020B0606030504020204" pitchFamily="34" charset="0"/>
                    <a:cs typeface="Open Sans" panose="020B0606030504020204" pitchFamily="34" charset="0"/>
                  </a:rPr>
                  <a:t> </a:t>
                </a:r>
                <a:r>
                  <a:rPr lang="en-US" altLang="en-US" sz="1400" b="1" err="1" smtClean="0">
                    <a:solidFill>
                      <a:schemeClr val="bg1"/>
                    </a:solidFill>
                    <a:latin typeface="Open Sans" panose="020B0606030504020204" pitchFamily="34" charset="0"/>
                    <a:cs typeface="Open Sans" panose="020B0606030504020204" pitchFamily="34" charset="0"/>
                  </a:rPr>
                  <a:t>mẫu</a:t>
                </a:r>
                <a:endParaRPr lang="en-US" altLang="en-US" sz="1400" b="1">
                  <a:solidFill>
                    <a:schemeClr val="bg1"/>
                  </a:solidFill>
                  <a:latin typeface="Open Sans" panose="020B0606030504020204" pitchFamily="34" charset="0"/>
                  <a:cs typeface="Open Sans" panose="020B0606030504020204" pitchFamily="34" charset="0"/>
                </a:endParaRPr>
              </a:p>
            </p:txBody>
          </p:sp>
          <p:sp>
            <p:nvSpPr>
              <p:cNvPr id="22" name="Rounded Rectangle 21"/>
              <p:cNvSpPr/>
              <p:nvPr/>
            </p:nvSpPr>
            <p:spPr bwMode="auto">
              <a:xfrm>
                <a:off x="3877945" y="2767040"/>
                <a:ext cx="539750" cy="539750"/>
              </a:xfrm>
              <a:prstGeom prst="roundRect">
                <a:avLst/>
              </a:prstGeom>
              <a:solidFill>
                <a:srgbClr val="94B6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52" name="Freeform 94"/>
              <p:cNvSpPr>
                <a:spLocks/>
              </p:cNvSpPr>
              <p:nvPr/>
            </p:nvSpPr>
            <p:spPr bwMode="auto">
              <a:xfrm>
                <a:off x="3964850" y="2868639"/>
                <a:ext cx="375683" cy="345887"/>
              </a:xfrm>
              <a:custGeom>
                <a:avLst/>
                <a:gdLst>
                  <a:gd name="T0" fmla="*/ 97 w 99"/>
                  <a:gd name="T1" fmla="*/ 10 h 91"/>
                  <a:gd name="T2" fmla="*/ 75 w 99"/>
                  <a:gd name="T3" fmla="*/ 14 h 91"/>
                  <a:gd name="T4" fmla="*/ 53 w 99"/>
                  <a:gd name="T5" fmla="*/ 29 h 91"/>
                  <a:gd name="T6" fmla="*/ 37 w 99"/>
                  <a:gd name="T7" fmla="*/ 15 h 91"/>
                  <a:gd name="T8" fmla="*/ 41 w 99"/>
                  <a:gd name="T9" fmla="*/ 12 h 91"/>
                  <a:gd name="T10" fmla="*/ 41 w 99"/>
                  <a:gd name="T11" fmla="*/ 11 h 91"/>
                  <a:gd name="T12" fmla="*/ 40 w 99"/>
                  <a:gd name="T13" fmla="*/ 10 h 91"/>
                  <a:gd name="T14" fmla="*/ 35 w 99"/>
                  <a:gd name="T15" fmla="*/ 14 h 91"/>
                  <a:gd name="T16" fmla="*/ 25 w 99"/>
                  <a:gd name="T17" fmla="*/ 5 h 91"/>
                  <a:gd name="T18" fmla="*/ 15 w 99"/>
                  <a:gd name="T19" fmla="*/ 3 h 91"/>
                  <a:gd name="T20" fmla="*/ 11 w 99"/>
                  <a:gd name="T21" fmla="*/ 5 h 91"/>
                  <a:gd name="T22" fmla="*/ 26 w 99"/>
                  <a:gd name="T23" fmla="*/ 19 h 91"/>
                  <a:gd name="T24" fmla="*/ 19 w 99"/>
                  <a:gd name="T25" fmla="*/ 24 h 91"/>
                  <a:gd name="T26" fmla="*/ 20 w 99"/>
                  <a:gd name="T27" fmla="*/ 25 h 91"/>
                  <a:gd name="T28" fmla="*/ 21 w 99"/>
                  <a:gd name="T29" fmla="*/ 26 h 91"/>
                  <a:gd name="T30" fmla="*/ 28 w 99"/>
                  <a:gd name="T31" fmla="*/ 21 h 91"/>
                  <a:gd name="T32" fmla="*/ 42 w 99"/>
                  <a:gd name="T33" fmla="*/ 36 h 91"/>
                  <a:gd name="T34" fmla="*/ 13 w 99"/>
                  <a:gd name="T35" fmla="*/ 55 h 91"/>
                  <a:gd name="T36" fmla="*/ 2 w 99"/>
                  <a:gd name="T37" fmla="*/ 48 h 91"/>
                  <a:gd name="T38" fmla="*/ 0 w 99"/>
                  <a:gd name="T39" fmla="*/ 48 h 91"/>
                  <a:gd name="T40" fmla="*/ 5 w 99"/>
                  <a:gd name="T41" fmla="*/ 56 h 91"/>
                  <a:gd name="T42" fmla="*/ 8 w 99"/>
                  <a:gd name="T43" fmla="*/ 60 h 91"/>
                  <a:gd name="T44" fmla="*/ 8 w 99"/>
                  <a:gd name="T45" fmla="*/ 60 h 91"/>
                  <a:gd name="T46" fmla="*/ 9 w 99"/>
                  <a:gd name="T47" fmla="*/ 62 h 91"/>
                  <a:gd name="T48" fmla="*/ 11 w 99"/>
                  <a:gd name="T49" fmla="*/ 64 h 91"/>
                  <a:gd name="T50" fmla="*/ 11 w 99"/>
                  <a:gd name="T51" fmla="*/ 64 h 91"/>
                  <a:gd name="T52" fmla="*/ 14 w 99"/>
                  <a:gd name="T53" fmla="*/ 70 h 91"/>
                  <a:gd name="T54" fmla="*/ 17 w 99"/>
                  <a:gd name="T55" fmla="*/ 74 h 91"/>
                  <a:gd name="T56" fmla="*/ 24 w 99"/>
                  <a:gd name="T57" fmla="*/ 85 h 91"/>
                  <a:gd name="T58" fmla="*/ 25 w 99"/>
                  <a:gd name="T59" fmla="*/ 82 h 91"/>
                  <a:gd name="T60" fmla="*/ 22 w 99"/>
                  <a:gd name="T61" fmla="*/ 69 h 91"/>
                  <a:gd name="T62" fmla="*/ 52 w 99"/>
                  <a:gd name="T63" fmla="*/ 50 h 91"/>
                  <a:gd name="T64" fmla="*/ 59 w 99"/>
                  <a:gd name="T65" fmla="*/ 69 h 91"/>
                  <a:gd name="T66" fmla="*/ 52 w 99"/>
                  <a:gd name="T67" fmla="*/ 73 h 91"/>
                  <a:gd name="T68" fmla="*/ 52 w 99"/>
                  <a:gd name="T69" fmla="*/ 75 h 91"/>
                  <a:gd name="T70" fmla="*/ 53 w 99"/>
                  <a:gd name="T71" fmla="*/ 75 h 91"/>
                  <a:gd name="T72" fmla="*/ 60 w 99"/>
                  <a:gd name="T73" fmla="*/ 71 h 91"/>
                  <a:gd name="T74" fmla="*/ 68 w 99"/>
                  <a:gd name="T75" fmla="*/ 91 h 91"/>
                  <a:gd name="T76" fmla="*/ 71 w 99"/>
                  <a:gd name="T77" fmla="*/ 89 h 91"/>
                  <a:gd name="T78" fmla="*/ 73 w 99"/>
                  <a:gd name="T79" fmla="*/ 79 h 91"/>
                  <a:gd name="T80" fmla="*/ 69 w 99"/>
                  <a:gd name="T81" fmla="*/ 65 h 91"/>
                  <a:gd name="T82" fmla="*/ 74 w 99"/>
                  <a:gd name="T83" fmla="*/ 62 h 91"/>
                  <a:gd name="T84" fmla="*/ 74 w 99"/>
                  <a:gd name="T85" fmla="*/ 61 h 91"/>
                  <a:gd name="T86" fmla="*/ 72 w 99"/>
                  <a:gd name="T87" fmla="*/ 60 h 91"/>
                  <a:gd name="T88" fmla="*/ 68 w 99"/>
                  <a:gd name="T89" fmla="*/ 63 h 91"/>
                  <a:gd name="T90" fmla="*/ 63 w 99"/>
                  <a:gd name="T91" fmla="*/ 43 h 91"/>
                  <a:gd name="T92" fmla="*/ 85 w 99"/>
                  <a:gd name="T93" fmla="*/ 29 h 91"/>
                  <a:gd name="T94" fmla="*/ 97 w 99"/>
                  <a:gd name="T95" fmla="*/ 1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9" h="91">
                    <a:moveTo>
                      <a:pt x="97" y="10"/>
                    </a:moveTo>
                    <a:cubicBezTo>
                      <a:pt x="97" y="10"/>
                      <a:pt x="90" y="5"/>
                      <a:pt x="75" y="14"/>
                    </a:cubicBezTo>
                    <a:cubicBezTo>
                      <a:pt x="61" y="24"/>
                      <a:pt x="53" y="29"/>
                      <a:pt x="53" y="29"/>
                    </a:cubicBezTo>
                    <a:cubicBezTo>
                      <a:pt x="37" y="15"/>
                      <a:pt x="37" y="15"/>
                      <a:pt x="37" y="15"/>
                    </a:cubicBezTo>
                    <a:cubicBezTo>
                      <a:pt x="41" y="12"/>
                      <a:pt x="41" y="12"/>
                      <a:pt x="41" y="12"/>
                    </a:cubicBezTo>
                    <a:cubicBezTo>
                      <a:pt x="41" y="12"/>
                      <a:pt x="41" y="12"/>
                      <a:pt x="41" y="11"/>
                    </a:cubicBezTo>
                    <a:cubicBezTo>
                      <a:pt x="41" y="10"/>
                      <a:pt x="40" y="10"/>
                      <a:pt x="40" y="10"/>
                    </a:cubicBezTo>
                    <a:cubicBezTo>
                      <a:pt x="35" y="14"/>
                      <a:pt x="35" y="14"/>
                      <a:pt x="35" y="14"/>
                    </a:cubicBezTo>
                    <a:cubicBezTo>
                      <a:pt x="25" y="5"/>
                      <a:pt x="25" y="5"/>
                      <a:pt x="25" y="5"/>
                    </a:cubicBezTo>
                    <a:cubicBezTo>
                      <a:pt x="25" y="5"/>
                      <a:pt x="19" y="0"/>
                      <a:pt x="15" y="3"/>
                    </a:cubicBezTo>
                    <a:cubicBezTo>
                      <a:pt x="11" y="5"/>
                      <a:pt x="11" y="5"/>
                      <a:pt x="11" y="5"/>
                    </a:cubicBezTo>
                    <a:cubicBezTo>
                      <a:pt x="26" y="19"/>
                      <a:pt x="26" y="19"/>
                      <a:pt x="26" y="19"/>
                    </a:cubicBezTo>
                    <a:cubicBezTo>
                      <a:pt x="19" y="24"/>
                      <a:pt x="19" y="24"/>
                      <a:pt x="19" y="24"/>
                    </a:cubicBezTo>
                    <a:cubicBezTo>
                      <a:pt x="19" y="24"/>
                      <a:pt x="19" y="24"/>
                      <a:pt x="20" y="25"/>
                    </a:cubicBezTo>
                    <a:cubicBezTo>
                      <a:pt x="20" y="26"/>
                      <a:pt x="20" y="26"/>
                      <a:pt x="21" y="26"/>
                    </a:cubicBezTo>
                    <a:cubicBezTo>
                      <a:pt x="28" y="21"/>
                      <a:pt x="28" y="21"/>
                      <a:pt x="28" y="21"/>
                    </a:cubicBezTo>
                    <a:cubicBezTo>
                      <a:pt x="42" y="36"/>
                      <a:pt x="42" y="36"/>
                      <a:pt x="42" y="36"/>
                    </a:cubicBezTo>
                    <a:cubicBezTo>
                      <a:pt x="13" y="55"/>
                      <a:pt x="13" y="55"/>
                      <a:pt x="13" y="55"/>
                    </a:cubicBezTo>
                    <a:cubicBezTo>
                      <a:pt x="2" y="48"/>
                      <a:pt x="2" y="48"/>
                      <a:pt x="2" y="48"/>
                    </a:cubicBezTo>
                    <a:cubicBezTo>
                      <a:pt x="2" y="48"/>
                      <a:pt x="1" y="48"/>
                      <a:pt x="0" y="48"/>
                    </a:cubicBezTo>
                    <a:cubicBezTo>
                      <a:pt x="5" y="56"/>
                      <a:pt x="5" y="56"/>
                      <a:pt x="5" y="56"/>
                    </a:cubicBezTo>
                    <a:cubicBezTo>
                      <a:pt x="8" y="60"/>
                      <a:pt x="8" y="60"/>
                      <a:pt x="8" y="60"/>
                    </a:cubicBezTo>
                    <a:cubicBezTo>
                      <a:pt x="8" y="60"/>
                      <a:pt x="8" y="60"/>
                      <a:pt x="8" y="60"/>
                    </a:cubicBezTo>
                    <a:cubicBezTo>
                      <a:pt x="9" y="62"/>
                      <a:pt x="9" y="62"/>
                      <a:pt x="9" y="62"/>
                    </a:cubicBezTo>
                    <a:cubicBezTo>
                      <a:pt x="11" y="64"/>
                      <a:pt x="11" y="64"/>
                      <a:pt x="11" y="64"/>
                    </a:cubicBezTo>
                    <a:cubicBezTo>
                      <a:pt x="11" y="64"/>
                      <a:pt x="11" y="64"/>
                      <a:pt x="11" y="64"/>
                    </a:cubicBezTo>
                    <a:cubicBezTo>
                      <a:pt x="14" y="70"/>
                      <a:pt x="14" y="70"/>
                      <a:pt x="14" y="70"/>
                    </a:cubicBezTo>
                    <a:cubicBezTo>
                      <a:pt x="17" y="74"/>
                      <a:pt x="17" y="74"/>
                      <a:pt x="17" y="74"/>
                    </a:cubicBezTo>
                    <a:cubicBezTo>
                      <a:pt x="24" y="85"/>
                      <a:pt x="24" y="85"/>
                      <a:pt x="24" y="85"/>
                    </a:cubicBezTo>
                    <a:cubicBezTo>
                      <a:pt x="24" y="83"/>
                      <a:pt x="25" y="82"/>
                      <a:pt x="25" y="82"/>
                    </a:cubicBezTo>
                    <a:cubicBezTo>
                      <a:pt x="22" y="69"/>
                      <a:pt x="22" y="69"/>
                      <a:pt x="22" y="69"/>
                    </a:cubicBezTo>
                    <a:cubicBezTo>
                      <a:pt x="52" y="50"/>
                      <a:pt x="52" y="50"/>
                      <a:pt x="52" y="50"/>
                    </a:cubicBezTo>
                    <a:cubicBezTo>
                      <a:pt x="59" y="69"/>
                      <a:pt x="59" y="69"/>
                      <a:pt x="59" y="69"/>
                    </a:cubicBezTo>
                    <a:cubicBezTo>
                      <a:pt x="52" y="73"/>
                      <a:pt x="52" y="73"/>
                      <a:pt x="52" y="73"/>
                    </a:cubicBezTo>
                    <a:cubicBezTo>
                      <a:pt x="52" y="74"/>
                      <a:pt x="52" y="74"/>
                      <a:pt x="52" y="75"/>
                    </a:cubicBezTo>
                    <a:cubicBezTo>
                      <a:pt x="52" y="75"/>
                      <a:pt x="53" y="76"/>
                      <a:pt x="53" y="75"/>
                    </a:cubicBezTo>
                    <a:cubicBezTo>
                      <a:pt x="60" y="71"/>
                      <a:pt x="60" y="71"/>
                      <a:pt x="60" y="71"/>
                    </a:cubicBezTo>
                    <a:cubicBezTo>
                      <a:pt x="68" y="91"/>
                      <a:pt x="68" y="91"/>
                      <a:pt x="68" y="91"/>
                    </a:cubicBezTo>
                    <a:cubicBezTo>
                      <a:pt x="71" y="89"/>
                      <a:pt x="71" y="89"/>
                      <a:pt x="71" y="89"/>
                    </a:cubicBezTo>
                    <a:cubicBezTo>
                      <a:pt x="75" y="86"/>
                      <a:pt x="73" y="79"/>
                      <a:pt x="73" y="79"/>
                    </a:cubicBezTo>
                    <a:cubicBezTo>
                      <a:pt x="69" y="65"/>
                      <a:pt x="69" y="65"/>
                      <a:pt x="69" y="65"/>
                    </a:cubicBezTo>
                    <a:cubicBezTo>
                      <a:pt x="74" y="62"/>
                      <a:pt x="74" y="62"/>
                      <a:pt x="74" y="62"/>
                    </a:cubicBezTo>
                    <a:cubicBezTo>
                      <a:pt x="74" y="62"/>
                      <a:pt x="74" y="61"/>
                      <a:pt x="74" y="61"/>
                    </a:cubicBezTo>
                    <a:cubicBezTo>
                      <a:pt x="73" y="60"/>
                      <a:pt x="73" y="60"/>
                      <a:pt x="72" y="60"/>
                    </a:cubicBezTo>
                    <a:cubicBezTo>
                      <a:pt x="68" y="63"/>
                      <a:pt x="68" y="63"/>
                      <a:pt x="68" y="63"/>
                    </a:cubicBezTo>
                    <a:cubicBezTo>
                      <a:pt x="63" y="43"/>
                      <a:pt x="63" y="43"/>
                      <a:pt x="63" y="43"/>
                    </a:cubicBezTo>
                    <a:cubicBezTo>
                      <a:pt x="63" y="43"/>
                      <a:pt x="70" y="38"/>
                      <a:pt x="85" y="29"/>
                    </a:cubicBezTo>
                    <a:cubicBezTo>
                      <a:pt x="99" y="19"/>
                      <a:pt x="97" y="10"/>
                      <a:pt x="97" y="10"/>
                    </a:cubicBezTo>
                    <a:close/>
                  </a:path>
                </a:pathLst>
              </a:custGeom>
              <a:solidFill>
                <a:schemeClr val="bg1"/>
              </a:soli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grpSp>
        <p:grpSp>
          <p:nvGrpSpPr>
            <p:cNvPr id="66" name="Group 65"/>
            <p:cNvGrpSpPr/>
            <p:nvPr/>
          </p:nvGrpSpPr>
          <p:grpSpPr>
            <a:xfrm>
              <a:off x="3877937" y="4187931"/>
              <a:ext cx="2287959" cy="541338"/>
              <a:chOff x="3877937" y="4568931"/>
              <a:chExt cx="2287959" cy="541338"/>
            </a:xfrm>
          </p:grpSpPr>
          <p:sp>
            <p:nvSpPr>
              <p:cNvPr id="21" name="Text Box 10"/>
              <p:cNvSpPr txBox="1">
                <a:spLocks noChangeArrowheads="1"/>
              </p:cNvSpPr>
              <p:nvPr/>
            </p:nvSpPr>
            <p:spPr bwMode="auto">
              <a:xfrm>
                <a:off x="4516484" y="4612833"/>
                <a:ext cx="1649412" cy="40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lnSpc>
                    <a:spcPct val="200000"/>
                  </a:lnSpc>
                </a:pPr>
                <a:r>
                  <a:rPr lang="en-US" altLang="en-US" sz="1400" b="1" err="1" smtClean="0">
                    <a:solidFill>
                      <a:schemeClr val="bg1"/>
                    </a:solidFill>
                    <a:latin typeface="Open Sans" panose="020B0606030504020204" pitchFamily="34" charset="0"/>
                    <a:cs typeface="Open Sans" panose="020B0606030504020204" pitchFamily="34" charset="0"/>
                  </a:rPr>
                  <a:t>Hỏi</a:t>
                </a:r>
                <a:r>
                  <a:rPr lang="en-US" altLang="en-US" sz="1400" b="1" smtClean="0">
                    <a:solidFill>
                      <a:schemeClr val="bg1"/>
                    </a:solidFill>
                    <a:latin typeface="Open Sans" panose="020B0606030504020204" pitchFamily="34" charset="0"/>
                    <a:cs typeface="Open Sans" panose="020B0606030504020204" pitchFamily="34" charset="0"/>
                  </a:rPr>
                  <a:t> </a:t>
                </a:r>
                <a:r>
                  <a:rPr lang="en-US" altLang="en-US" sz="1400" b="1" err="1" smtClean="0">
                    <a:solidFill>
                      <a:schemeClr val="bg1"/>
                    </a:solidFill>
                    <a:latin typeface="Open Sans" panose="020B0606030504020204" pitchFamily="34" charset="0"/>
                    <a:cs typeface="Open Sans" panose="020B0606030504020204" pitchFamily="34" charset="0"/>
                  </a:rPr>
                  <a:t>đáp</a:t>
                </a:r>
                <a:endParaRPr lang="en-US" altLang="en-US" sz="1400" b="1">
                  <a:solidFill>
                    <a:schemeClr val="bg1"/>
                  </a:solidFill>
                  <a:latin typeface="Open Sans" panose="020B0606030504020204" pitchFamily="34" charset="0"/>
                  <a:cs typeface="Open Sans" panose="020B0606030504020204" pitchFamily="34" charset="0"/>
                </a:endParaRPr>
              </a:p>
            </p:txBody>
          </p:sp>
          <p:sp>
            <p:nvSpPr>
              <p:cNvPr id="20" name="Rounded Rectangle 19"/>
              <p:cNvSpPr/>
              <p:nvPr/>
            </p:nvSpPr>
            <p:spPr bwMode="auto">
              <a:xfrm>
                <a:off x="3877937" y="4568931"/>
                <a:ext cx="541337" cy="541338"/>
              </a:xfrm>
              <a:prstGeom prst="roundRect">
                <a:avLst/>
              </a:prstGeom>
              <a:solidFill>
                <a:srgbClr val="F39C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nvGrpSpPr>
              <p:cNvPr id="53" name="Group 52"/>
              <p:cNvGrpSpPr/>
              <p:nvPr/>
            </p:nvGrpSpPr>
            <p:grpSpPr bwMode="auto">
              <a:xfrm>
                <a:off x="3967761" y="4675917"/>
                <a:ext cx="376672" cy="312262"/>
                <a:chOff x="7964488" y="4356101"/>
                <a:chExt cx="398463" cy="330200"/>
              </a:xfrm>
              <a:solidFill>
                <a:schemeClr val="bg1"/>
              </a:solidFill>
            </p:grpSpPr>
            <p:sp>
              <p:nvSpPr>
                <p:cNvPr id="54" name="Freeform 95"/>
                <p:cNvSpPr>
                  <a:spLocks/>
                </p:cNvSpPr>
                <p:nvPr/>
              </p:nvSpPr>
              <p:spPr bwMode="auto">
                <a:xfrm>
                  <a:off x="8085138" y="4356101"/>
                  <a:ext cx="277813" cy="307975"/>
                </a:xfrm>
                <a:custGeom>
                  <a:avLst/>
                  <a:gdLst>
                    <a:gd name="T0" fmla="*/ 33 w 74"/>
                    <a:gd name="T1" fmla="*/ 0 h 82"/>
                    <a:gd name="T2" fmla="*/ 0 w 74"/>
                    <a:gd name="T3" fmla="*/ 14 h 82"/>
                    <a:gd name="T4" fmla="*/ 3 w 74"/>
                    <a:gd name="T5" fmla="*/ 14 h 82"/>
                    <a:gd name="T6" fmla="*/ 6 w 74"/>
                    <a:gd name="T7" fmla="*/ 14 h 82"/>
                    <a:gd name="T8" fmla="*/ 33 w 74"/>
                    <a:gd name="T9" fmla="*/ 4 h 82"/>
                    <a:gd name="T10" fmla="*/ 69 w 74"/>
                    <a:gd name="T11" fmla="*/ 32 h 82"/>
                    <a:gd name="T12" fmla="*/ 43 w 74"/>
                    <a:gd name="T13" fmla="*/ 60 h 82"/>
                    <a:gd name="T14" fmla="*/ 40 w 74"/>
                    <a:gd name="T15" fmla="*/ 64 h 82"/>
                    <a:gd name="T16" fmla="*/ 47 w 74"/>
                    <a:gd name="T17" fmla="*/ 63 h 82"/>
                    <a:gd name="T18" fmla="*/ 55 w 74"/>
                    <a:gd name="T19" fmla="*/ 82 h 82"/>
                    <a:gd name="T20" fmla="*/ 59 w 74"/>
                    <a:gd name="T21" fmla="*/ 82 h 82"/>
                    <a:gd name="T22" fmla="*/ 59 w 74"/>
                    <a:gd name="T23" fmla="*/ 58 h 82"/>
                    <a:gd name="T24" fmla="*/ 74 w 74"/>
                    <a:gd name="T25" fmla="*/ 32 h 82"/>
                    <a:gd name="T26" fmla="*/ 33 w 74"/>
                    <a:gd name="T2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82">
                      <a:moveTo>
                        <a:pt x="33" y="0"/>
                      </a:moveTo>
                      <a:cubicBezTo>
                        <a:pt x="19" y="0"/>
                        <a:pt x="7" y="6"/>
                        <a:pt x="0" y="14"/>
                      </a:cubicBezTo>
                      <a:cubicBezTo>
                        <a:pt x="1" y="14"/>
                        <a:pt x="2" y="14"/>
                        <a:pt x="3" y="14"/>
                      </a:cubicBezTo>
                      <a:cubicBezTo>
                        <a:pt x="4" y="14"/>
                        <a:pt x="5" y="14"/>
                        <a:pt x="6" y="14"/>
                      </a:cubicBezTo>
                      <a:cubicBezTo>
                        <a:pt x="13" y="8"/>
                        <a:pt x="22" y="4"/>
                        <a:pt x="33" y="4"/>
                      </a:cubicBezTo>
                      <a:cubicBezTo>
                        <a:pt x="53" y="4"/>
                        <a:pt x="69" y="17"/>
                        <a:pt x="69" y="32"/>
                      </a:cubicBezTo>
                      <a:cubicBezTo>
                        <a:pt x="69" y="46"/>
                        <a:pt x="58" y="57"/>
                        <a:pt x="43" y="60"/>
                      </a:cubicBezTo>
                      <a:cubicBezTo>
                        <a:pt x="42" y="61"/>
                        <a:pt x="41" y="63"/>
                        <a:pt x="40" y="64"/>
                      </a:cubicBezTo>
                      <a:cubicBezTo>
                        <a:pt x="42" y="64"/>
                        <a:pt x="45" y="64"/>
                        <a:pt x="47" y="63"/>
                      </a:cubicBezTo>
                      <a:cubicBezTo>
                        <a:pt x="55" y="82"/>
                        <a:pt x="55" y="82"/>
                        <a:pt x="55" y="82"/>
                      </a:cubicBezTo>
                      <a:cubicBezTo>
                        <a:pt x="59" y="82"/>
                        <a:pt x="59" y="82"/>
                        <a:pt x="59" y="82"/>
                      </a:cubicBezTo>
                      <a:cubicBezTo>
                        <a:pt x="59" y="58"/>
                        <a:pt x="59" y="58"/>
                        <a:pt x="59" y="58"/>
                      </a:cubicBezTo>
                      <a:cubicBezTo>
                        <a:pt x="68" y="52"/>
                        <a:pt x="74" y="43"/>
                        <a:pt x="74" y="32"/>
                      </a:cubicBezTo>
                      <a:cubicBezTo>
                        <a:pt x="74" y="15"/>
                        <a:pt x="56"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55" name="Freeform 96"/>
                <p:cNvSpPr>
                  <a:spLocks/>
                </p:cNvSpPr>
                <p:nvPr/>
              </p:nvSpPr>
              <p:spPr bwMode="auto">
                <a:xfrm>
                  <a:off x="7964488" y="4427538"/>
                  <a:ext cx="271463" cy="258763"/>
                </a:xfrm>
                <a:custGeom>
                  <a:avLst/>
                  <a:gdLst>
                    <a:gd name="T0" fmla="*/ 36 w 72"/>
                    <a:gd name="T1" fmla="*/ 0 h 69"/>
                    <a:gd name="T2" fmla="*/ 0 w 72"/>
                    <a:gd name="T3" fmla="*/ 28 h 69"/>
                    <a:gd name="T4" fmla="*/ 12 w 72"/>
                    <a:gd name="T5" fmla="*/ 50 h 69"/>
                    <a:gd name="T6" fmla="*/ 9 w 72"/>
                    <a:gd name="T7" fmla="*/ 69 h 69"/>
                    <a:gd name="T8" fmla="*/ 12 w 72"/>
                    <a:gd name="T9" fmla="*/ 69 h 69"/>
                    <a:gd name="T10" fmla="*/ 23 w 72"/>
                    <a:gd name="T11" fmla="*/ 55 h 69"/>
                    <a:gd name="T12" fmla="*/ 36 w 72"/>
                    <a:gd name="T13" fmla="*/ 57 h 69"/>
                    <a:gd name="T14" fmla="*/ 72 w 72"/>
                    <a:gd name="T15" fmla="*/ 28 h 69"/>
                    <a:gd name="T16" fmla="*/ 36 w 72"/>
                    <a:gd name="T1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69">
                      <a:moveTo>
                        <a:pt x="36" y="0"/>
                      </a:moveTo>
                      <a:cubicBezTo>
                        <a:pt x="16" y="0"/>
                        <a:pt x="0" y="13"/>
                        <a:pt x="0" y="28"/>
                      </a:cubicBezTo>
                      <a:cubicBezTo>
                        <a:pt x="0" y="37"/>
                        <a:pt x="5" y="45"/>
                        <a:pt x="12" y="50"/>
                      </a:cubicBezTo>
                      <a:cubicBezTo>
                        <a:pt x="9" y="69"/>
                        <a:pt x="9" y="69"/>
                        <a:pt x="9" y="69"/>
                      </a:cubicBezTo>
                      <a:cubicBezTo>
                        <a:pt x="12" y="69"/>
                        <a:pt x="12" y="69"/>
                        <a:pt x="12" y="69"/>
                      </a:cubicBezTo>
                      <a:cubicBezTo>
                        <a:pt x="23" y="55"/>
                        <a:pt x="23" y="55"/>
                        <a:pt x="23" y="55"/>
                      </a:cubicBezTo>
                      <a:cubicBezTo>
                        <a:pt x="27" y="57"/>
                        <a:pt x="31" y="57"/>
                        <a:pt x="36" y="57"/>
                      </a:cubicBezTo>
                      <a:cubicBezTo>
                        <a:pt x="56" y="57"/>
                        <a:pt x="72" y="44"/>
                        <a:pt x="72" y="28"/>
                      </a:cubicBezTo>
                      <a:cubicBezTo>
                        <a:pt x="72" y="13"/>
                        <a:pt x="56" y="0"/>
                        <a:pt x="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grpSp>
        </p:grpSp>
        <p:grpSp>
          <p:nvGrpSpPr>
            <p:cNvPr id="48" name="Group 47"/>
            <p:cNvGrpSpPr/>
            <p:nvPr/>
          </p:nvGrpSpPr>
          <p:grpSpPr>
            <a:xfrm>
              <a:off x="3877937" y="3483003"/>
              <a:ext cx="2886599" cy="541337"/>
              <a:chOff x="3877937" y="3806853"/>
              <a:chExt cx="2886599" cy="541337"/>
            </a:xfrm>
          </p:grpSpPr>
          <p:sp>
            <p:nvSpPr>
              <p:cNvPr id="27" name="Text Box 10"/>
              <p:cNvSpPr txBox="1">
                <a:spLocks noChangeArrowheads="1"/>
              </p:cNvSpPr>
              <p:nvPr/>
            </p:nvSpPr>
            <p:spPr bwMode="auto">
              <a:xfrm>
                <a:off x="4530407" y="3808440"/>
                <a:ext cx="2234129" cy="46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lnSpc>
                    <a:spcPct val="200000"/>
                  </a:lnSpc>
                </a:pPr>
                <a:r>
                  <a:rPr lang="en-US" altLang="en-US" sz="1400" b="1" err="1" smtClean="0">
                    <a:solidFill>
                      <a:schemeClr val="bg1"/>
                    </a:solidFill>
                    <a:latin typeface="Open Sans" panose="020B0606030504020204" pitchFamily="34" charset="0"/>
                    <a:cs typeface="Open Sans" panose="020B0606030504020204" pitchFamily="34" charset="0"/>
                  </a:rPr>
                  <a:t>Tìm</a:t>
                </a:r>
                <a:r>
                  <a:rPr lang="en-US" altLang="en-US" sz="1400" b="1" smtClean="0">
                    <a:solidFill>
                      <a:schemeClr val="bg1"/>
                    </a:solidFill>
                    <a:latin typeface="Open Sans" panose="020B0606030504020204" pitchFamily="34" charset="0"/>
                    <a:cs typeface="Open Sans" panose="020B0606030504020204" pitchFamily="34" charset="0"/>
                  </a:rPr>
                  <a:t> </a:t>
                </a:r>
                <a:r>
                  <a:rPr lang="en-US" altLang="en-US" sz="1400" b="1" err="1" smtClean="0">
                    <a:solidFill>
                      <a:schemeClr val="bg1"/>
                    </a:solidFill>
                    <a:latin typeface="Open Sans" panose="020B0606030504020204" pitchFamily="34" charset="0"/>
                    <a:cs typeface="Open Sans" panose="020B0606030504020204" pitchFamily="34" charset="0"/>
                  </a:rPr>
                  <a:t>kiếm</a:t>
                </a:r>
                <a:r>
                  <a:rPr lang="en-US" altLang="en-US" sz="1400" b="1" smtClean="0">
                    <a:solidFill>
                      <a:schemeClr val="bg1"/>
                    </a:solidFill>
                    <a:latin typeface="Open Sans" panose="020B0606030504020204" pitchFamily="34" charset="0"/>
                    <a:cs typeface="Open Sans" panose="020B0606030504020204" pitchFamily="34" charset="0"/>
                  </a:rPr>
                  <a:t> </a:t>
                </a:r>
                <a:r>
                  <a:rPr lang="en-US" altLang="en-US" sz="1400" b="1" err="1" smtClean="0">
                    <a:solidFill>
                      <a:schemeClr val="bg1"/>
                    </a:solidFill>
                    <a:latin typeface="Open Sans" panose="020B0606030504020204" pitchFamily="34" charset="0"/>
                    <a:cs typeface="Open Sans" panose="020B0606030504020204" pitchFamily="34" charset="0"/>
                  </a:rPr>
                  <a:t>địa</a:t>
                </a:r>
                <a:r>
                  <a:rPr lang="en-US" altLang="en-US" sz="1400" b="1" smtClean="0">
                    <a:solidFill>
                      <a:schemeClr val="bg1"/>
                    </a:solidFill>
                    <a:latin typeface="Open Sans" panose="020B0606030504020204" pitchFamily="34" charset="0"/>
                    <a:cs typeface="Open Sans" panose="020B0606030504020204" pitchFamily="34" charset="0"/>
                  </a:rPr>
                  <a:t> </a:t>
                </a:r>
                <a:r>
                  <a:rPr lang="en-US" altLang="en-US" sz="1400" b="1" err="1" smtClean="0">
                    <a:solidFill>
                      <a:schemeClr val="bg1"/>
                    </a:solidFill>
                    <a:latin typeface="Open Sans" panose="020B0606030504020204" pitchFamily="34" charset="0"/>
                    <a:cs typeface="Open Sans" panose="020B0606030504020204" pitchFamily="34" charset="0"/>
                  </a:rPr>
                  <a:t>điểm</a:t>
                </a:r>
                <a:r>
                  <a:rPr lang="en-US" altLang="en-US" sz="1400" b="1" smtClean="0">
                    <a:solidFill>
                      <a:schemeClr val="bg1"/>
                    </a:solidFill>
                    <a:latin typeface="Open Sans" panose="020B0606030504020204" pitchFamily="34" charset="0"/>
                    <a:cs typeface="Open Sans" panose="020B0606030504020204" pitchFamily="34" charset="0"/>
                  </a:rPr>
                  <a:t> y </a:t>
                </a:r>
                <a:r>
                  <a:rPr lang="en-US" altLang="en-US" sz="1400" b="1" err="1" smtClean="0">
                    <a:solidFill>
                      <a:schemeClr val="bg1"/>
                    </a:solidFill>
                    <a:latin typeface="Open Sans" panose="020B0606030504020204" pitchFamily="34" charset="0"/>
                    <a:cs typeface="Open Sans" panose="020B0606030504020204" pitchFamily="34" charset="0"/>
                  </a:rPr>
                  <a:t>tế</a:t>
                </a:r>
                <a:endParaRPr lang="en-US" altLang="en-US" sz="1400" b="1">
                  <a:solidFill>
                    <a:schemeClr val="bg1"/>
                  </a:solidFill>
                  <a:latin typeface="Open Sans" panose="020B0606030504020204" pitchFamily="34" charset="0"/>
                  <a:cs typeface="Open Sans" panose="020B0606030504020204" pitchFamily="34" charset="0"/>
                </a:endParaRPr>
              </a:p>
            </p:txBody>
          </p:sp>
          <p:sp>
            <p:nvSpPr>
              <p:cNvPr id="26" name="Rounded Rectangle 25"/>
              <p:cNvSpPr/>
              <p:nvPr/>
            </p:nvSpPr>
            <p:spPr bwMode="auto">
              <a:xfrm>
                <a:off x="3877937" y="3806853"/>
                <a:ext cx="539749" cy="541337"/>
              </a:xfrm>
              <a:prstGeom prst="round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nvGrpSpPr>
              <p:cNvPr id="56" name="Group 55"/>
              <p:cNvGrpSpPr/>
              <p:nvPr/>
            </p:nvGrpSpPr>
            <p:grpSpPr bwMode="auto">
              <a:xfrm>
                <a:off x="3963113" y="3903837"/>
                <a:ext cx="369395" cy="309226"/>
                <a:chOff x="5099051" y="3930651"/>
                <a:chExt cx="390525" cy="327025"/>
              </a:xfrm>
              <a:solidFill>
                <a:schemeClr val="bg1"/>
              </a:solidFill>
            </p:grpSpPr>
            <p:sp>
              <p:nvSpPr>
                <p:cNvPr id="57" name="Freeform 103"/>
                <p:cNvSpPr>
                  <a:spLocks/>
                </p:cNvSpPr>
                <p:nvPr/>
              </p:nvSpPr>
              <p:spPr bwMode="auto">
                <a:xfrm>
                  <a:off x="5165726" y="4027488"/>
                  <a:ext cx="255588" cy="230188"/>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58" name="Freeform 104"/>
                <p:cNvSpPr>
                  <a:spLocks/>
                </p:cNvSpPr>
                <p:nvPr/>
              </p:nvSpPr>
              <p:spPr bwMode="auto">
                <a:xfrm>
                  <a:off x="5099051" y="3930651"/>
                  <a:ext cx="390525" cy="195263"/>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grpSp>
        </p:grpSp>
        <p:grpSp>
          <p:nvGrpSpPr>
            <p:cNvPr id="67" name="Group 66"/>
            <p:cNvGrpSpPr/>
            <p:nvPr/>
          </p:nvGrpSpPr>
          <p:grpSpPr>
            <a:xfrm>
              <a:off x="3877937" y="4926119"/>
              <a:ext cx="2299107" cy="539750"/>
              <a:chOff x="3877937" y="5611919"/>
              <a:chExt cx="2299107" cy="539750"/>
            </a:xfrm>
          </p:grpSpPr>
          <p:sp>
            <p:nvSpPr>
              <p:cNvPr id="25" name="Text Box 10"/>
              <p:cNvSpPr txBox="1">
                <a:spLocks noChangeArrowheads="1"/>
              </p:cNvSpPr>
              <p:nvPr/>
            </p:nvSpPr>
            <p:spPr bwMode="auto">
              <a:xfrm>
                <a:off x="4527632" y="5659003"/>
                <a:ext cx="1649412" cy="40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lnSpc>
                    <a:spcPct val="200000"/>
                  </a:lnSpc>
                </a:pPr>
                <a:r>
                  <a:rPr lang="en-US" altLang="en-US" sz="1400" b="1" smtClean="0">
                    <a:solidFill>
                      <a:schemeClr val="bg1"/>
                    </a:solidFill>
                    <a:latin typeface="Open Sans" panose="020B0606030504020204" pitchFamily="34" charset="0"/>
                    <a:cs typeface="Open Sans" panose="020B0606030504020204" pitchFamily="34" charset="0"/>
                  </a:rPr>
                  <a:t>Tin </a:t>
                </a:r>
                <a:r>
                  <a:rPr lang="en-US" altLang="en-US" sz="1400" b="1" err="1" smtClean="0">
                    <a:solidFill>
                      <a:schemeClr val="bg1"/>
                    </a:solidFill>
                    <a:latin typeface="Open Sans" panose="020B0606030504020204" pitchFamily="34" charset="0"/>
                    <a:cs typeface="Open Sans" panose="020B0606030504020204" pitchFamily="34" charset="0"/>
                  </a:rPr>
                  <a:t>tức</a:t>
                </a:r>
                <a:r>
                  <a:rPr lang="en-US" altLang="en-US" sz="1400" b="1" smtClean="0">
                    <a:solidFill>
                      <a:schemeClr val="bg1"/>
                    </a:solidFill>
                    <a:latin typeface="Open Sans" panose="020B0606030504020204" pitchFamily="34" charset="0"/>
                    <a:cs typeface="Open Sans" panose="020B0606030504020204" pitchFamily="34" charset="0"/>
                  </a:rPr>
                  <a:t> y </a:t>
                </a:r>
                <a:r>
                  <a:rPr lang="en-US" altLang="en-US" sz="1400" b="1" err="1" smtClean="0">
                    <a:solidFill>
                      <a:schemeClr val="bg1"/>
                    </a:solidFill>
                    <a:latin typeface="Open Sans" panose="020B0606030504020204" pitchFamily="34" charset="0"/>
                    <a:cs typeface="Open Sans" panose="020B0606030504020204" pitchFamily="34" charset="0"/>
                  </a:rPr>
                  <a:t>tế</a:t>
                </a:r>
                <a:endParaRPr lang="en-US" altLang="en-US" sz="1400" b="1">
                  <a:solidFill>
                    <a:schemeClr val="bg1"/>
                  </a:solidFill>
                  <a:latin typeface="Open Sans" panose="020B0606030504020204" pitchFamily="34" charset="0"/>
                  <a:cs typeface="Open Sans" panose="020B0606030504020204" pitchFamily="34" charset="0"/>
                </a:endParaRPr>
              </a:p>
            </p:txBody>
          </p:sp>
          <p:sp>
            <p:nvSpPr>
              <p:cNvPr id="24" name="Rounded Rectangle 23"/>
              <p:cNvSpPr/>
              <p:nvPr/>
            </p:nvSpPr>
            <p:spPr bwMode="auto">
              <a:xfrm>
                <a:off x="3877937" y="5611919"/>
                <a:ext cx="541337" cy="539750"/>
              </a:xfrm>
              <a:prstGeom prst="roundRect">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nvGrpSpPr>
              <p:cNvPr id="59" name="Group 58"/>
              <p:cNvGrpSpPr/>
              <p:nvPr/>
            </p:nvGrpSpPr>
            <p:grpSpPr bwMode="auto">
              <a:xfrm>
                <a:off x="3995311" y="5687578"/>
                <a:ext cx="322647" cy="375011"/>
                <a:chOff x="7548563" y="2860676"/>
                <a:chExt cx="277813" cy="323850"/>
              </a:xfrm>
              <a:solidFill>
                <a:schemeClr val="bg1"/>
              </a:solidFill>
            </p:grpSpPr>
            <p:sp>
              <p:nvSpPr>
                <p:cNvPr id="60" name="Freeform 65"/>
                <p:cNvSpPr>
                  <a:spLocks/>
                </p:cNvSpPr>
                <p:nvPr/>
              </p:nvSpPr>
              <p:spPr bwMode="auto">
                <a:xfrm>
                  <a:off x="7585076" y="2946401"/>
                  <a:ext cx="200025" cy="125413"/>
                </a:xfrm>
                <a:custGeom>
                  <a:avLst/>
                  <a:gdLst>
                    <a:gd name="T0" fmla="*/ 48 w 53"/>
                    <a:gd name="T1" fmla="*/ 2 h 33"/>
                    <a:gd name="T2" fmla="*/ 32 w 53"/>
                    <a:gd name="T3" fmla="*/ 17 h 33"/>
                    <a:gd name="T4" fmla="*/ 23 w 53"/>
                    <a:gd name="T5" fmla="*/ 8 h 33"/>
                    <a:gd name="T6" fmla="*/ 3 w 53"/>
                    <a:gd name="T7" fmla="*/ 28 h 33"/>
                    <a:gd name="T8" fmla="*/ 6 w 53"/>
                    <a:gd name="T9" fmla="*/ 31 h 33"/>
                    <a:gd name="T10" fmla="*/ 23 w 53"/>
                    <a:gd name="T11" fmla="*/ 15 h 33"/>
                    <a:gd name="T12" fmla="*/ 32 w 53"/>
                    <a:gd name="T13" fmla="*/ 24 h 33"/>
                    <a:gd name="T14" fmla="*/ 51 w 53"/>
                    <a:gd name="T15" fmla="*/ 6 h 33"/>
                    <a:gd name="T16" fmla="*/ 48 w 53"/>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33">
                      <a:moveTo>
                        <a:pt x="48" y="2"/>
                      </a:moveTo>
                      <a:cubicBezTo>
                        <a:pt x="32" y="17"/>
                        <a:pt x="32" y="17"/>
                        <a:pt x="32" y="17"/>
                      </a:cubicBezTo>
                      <a:cubicBezTo>
                        <a:pt x="32" y="17"/>
                        <a:pt x="23" y="8"/>
                        <a:pt x="23" y="8"/>
                      </a:cubicBezTo>
                      <a:cubicBezTo>
                        <a:pt x="15" y="15"/>
                        <a:pt x="10" y="20"/>
                        <a:pt x="3" y="28"/>
                      </a:cubicBezTo>
                      <a:cubicBezTo>
                        <a:pt x="0" y="30"/>
                        <a:pt x="4" y="33"/>
                        <a:pt x="6" y="31"/>
                      </a:cubicBezTo>
                      <a:cubicBezTo>
                        <a:pt x="13" y="25"/>
                        <a:pt x="16" y="21"/>
                        <a:pt x="23" y="15"/>
                      </a:cubicBezTo>
                      <a:cubicBezTo>
                        <a:pt x="32" y="24"/>
                        <a:pt x="32" y="24"/>
                        <a:pt x="32" y="24"/>
                      </a:cubicBezTo>
                      <a:cubicBezTo>
                        <a:pt x="40" y="17"/>
                        <a:pt x="43" y="13"/>
                        <a:pt x="51" y="6"/>
                      </a:cubicBezTo>
                      <a:cubicBezTo>
                        <a:pt x="53" y="3"/>
                        <a:pt x="50" y="0"/>
                        <a:pt x="4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61" name="Freeform 66"/>
                <p:cNvSpPr>
                  <a:spLocks/>
                </p:cNvSpPr>
                <p:nvPr/>
              </p:nvSpPr>
              <p:spPr bwMode="auto">
                <a:xfrm>
                  <a:off x="7600951" y="3124201"/>
                  <a:ext cx="71438" cy="60325"/>
                </a:xfrm>
                <a:custGeom>
                  <a:avLst/>
                  <a:gdLst>
                    <a:gd name="T0" fmla="*/ 2 w 19"/>
                    <a:gd name="T1" fmla="*/ 10 h 16"/>
                    <a:gd name="T2" fmla="*/ 5 w 19"/>
                    <a:gd name="T3" fmla="*/ 14 h 16"/>
                    <a:gd name="T4" fmla="*/ 19 w 19"/>
                    <a:gd name="T5" fmla="*/ 0 h 16"/>
                    <a:gd name="T6" fmla="*/ 12 w 19"/>
                    <a:gd name="T7" fmla="*/ 0 h 16"/>
                    <a:gd name="T8" fmla="*/ 2 w 19"/>
                    <a:gd name="T9" fmla="*/ 10 h 16"/>
                  </a:gdLst>
                  <a:ahLst/>
                  <a:cxnLst>
                    <a:cxn ang="0">
                      <a:pos x="T0" y="T1"/>
                    </a:cxn>
                    <a:cxn ang="0">
                      <a:pos x="T2" y="T3"/>
                    </a:cxn>
                    <a:cxn ang="0">
                      <a:pos x="T4" y="T5"/>
                    </a:cxn>
                    <a:cxn ang="0">
                      <a:pos x="T6" y="T7"/>
                    </a:cxn>
                    <a:cxn ang="0">
                      <a:pos x="T8" y="T9"/>
                    </a:cxn>
                  </a:cxnLst>
                  <a:rect l="0" t="0" r="r" b="b"/>
                  <a:pathLst>
                    <a:path w="19" h="16">
                      <a:moveTo>
                        <a:pt x="2" y="10"/>
                      </a:moveTo>
                      <a:cubicBezTo>
                        <a:pt x="0" y="13"/>
                        <a:pt x="3" y="16"/>
                        <a:pt x="5" y="14"/>
                      </a:cubicBezTo>
                      <a:cubicBezTo>
                        <a:pt x="19" y="0"/>
                        <a:pt x="19" y="0"/>
                        <a:pt x="19" y="0"/>
                      </a:cubicBezTo>
                      <a:cubicBezTo>
                        <a:pt x="12" y="0"/>
                        <a:pt x="12" y="0"/>
                        <a:pt x="12" y="0"/>
                      </a:cubicBezTo>
                      <a:lnTo>
                        <a:pt x="2"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62" name="Freeform 67"/>
                <p:cNvSpPr>
                  <a:spLocks/>
                </p:cNvSpPr>
                <p:nvPr/>
              </p:nvSpPr>
              <p:spPr bwMode="auto">
                <a:xfrm>
                  <a:off x="7702551" y="3124201"/>
                  <a:ext cx="71438" cy="60325"/>
                </a:xfrm>
                <a:custGeom>
                  <a:avLst/>
                  <a:gdLst>
                    <a:gd name="T0" fmla="*/ 6 w 19"/>
                    <a:gd name="T1" fmla="*/ 0 h 16"/>
                    <a:gd name="T2" fmla="*/ 0 w 19"/>
                    <a:gd name="T3" fmla="*/ 0 h 16"/>
                    <a:gd name="T4" fmla="*/ 13 w 19"/>
                    <a:gd name="T5" fmla="*/ 14 h 16"/>
                    <a:gd name="T6" fmla="*/ 17 w 19"/>
                    <a:gd name="T7" fmla="*/ 10 h 16"/>
                    <a:gd name="T8" fmla="*/ 6 w 19"/>
                    <a:gd name="T9" fmla="*/ 0 h 16"/>
                  </a:gdLst>
                  <a:ahLst/>
                  <a:cxnLst>
                    <a:cxn ang="0">
                      <a:pos x="T0" y="T1"/>
                    </a:cxn>
                    <a:cxn ang="0">
                      <a:pos x="T2" y="T3"/>
                    </a:cxn>
                    <a:cxn ang="0">
                      <a:pos x="T4" y="T5"/>
                    </a:cxn>
                    <a:cxn ang="0">
                      <a:pos x="T6" y="T7"/>
                    </a:cxn>
                    <a:cxn ang="0">
                      <a:pos x="T8" y="T9"/>
                    </a:cxn>
                  </a:cxnLst>
                  <a:rect l="0" t="0" r="r" b="b"/>
                  <a:pathLst>
                    <a:path w="19" h="16">
                      <a:moveTo>
                        <a:pt x="6" y="0"/>
                      </a:moveTo>
                      <a:cubicBezTo>
                        <a:pt x="0" y="0"/>
                        <a:pt x="0" y="0"/>
                        <a:pt x="0" y="0"/>
                      </a:cubicBezTo>
                      <a:cubicBezTo>
                        <a:pt x="13" y="14"/>
                        <a:pt x="13" y="14"/>
                        <a:pt x="13" y="14"/>
                      </a:cubicBezTo>
                      <a:cubicBezTo>
                        <a:pt x="16" y="16"/>
                        <a:pt x="19" y="13"/>
                        <a:pt x="17" y="10"/>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63" name="Freeform 68"/>
                <p:cNvSpPr>
                  <a:spLocks/>
                </p:cNvSpPr>
                <p:nvPr/>
              </p:nvSpPr>
              <p:spPr bwMode="auto">
                <a:xfrm>
                  <a:off x="7675563" y="3124201"/>
                  <a:ext cx="19050" cy="55563"/>
                </a:xfrm>
                <a:custGeom>
                  <a:avLst/>
                  <a:gdLst>
                    <a:gd name="T0" fmla="*/ 0 w 5"/>
                    <a:gd name="T1" fmla="*/ 12 h 15"/>
                    <a:gd name="T2" fmla="*/ 5 w 5"/>
                    <a:gd name="T3" fmla="*/ 12 h 15"/>
                    <a:gd name="T4" fmla="*/ 5 w 5"/>
                    <a:gd name="T5" fmla="*/ 0 h 15"/>
                    <a:gd name="T6" fmla="*/ 0 w 5"/>
                    <a:gd name="T7" fmla="*/ 0 h 15"/>
                    <a:gd name="T8" fmla="*/ 0 w 5"/>
                    <a:gd name="T9" fmla="*/ 12 h 15"/>
                  </a:gdLst>
                  <a:ahLst/>
                  <a:cxnLst>
                    <a:cxn ang="0">
                      <a:pos x="T0" y="T1"/>
                    </a:cxn>
                    <a:cxn ang="0">
                      <a:pos x="T2" y="T3"/>
                    </a:cxn>
                    <a:cxn ang="0">
                      <a:pos x="T4" y="T5"/>
                    </a:cxn>
                    <a:cxn ang="0">
                      <a:pos x="T6" y="T7"/>
                    </a:cxn>
                    <a:cxn ang="0">
                      <a:pos x="T8" y="T9"/>
                    </a:cxn>
                  </a:cxnLst>
                  <a:rect l="0" t="0" r="r" b="b"/>
                  <a:pathLst>
                    <a:path w="5" h="15">
                      <a:moveTo>
                        <a:pt x="0" y="12"/>
                      </a:moveTo>
                      <a:cubicBezTo>
                        <a:pt x="0" y="15"/>
                        <a:pt x="5" y="15"/>
                        <a:pt x="5" y="12"/>
                      </a:cubicBezTo>
                      <a:cubicBezTo>
                        <a:pt x="5" y="0"/>
                        <a:pt x="5" y="0"/>
                        <a:pt x="5" y="0"/>
                      </a:cubicBezTo>
                      <a:cubicBezTo>
                        <a:pt x="0" y="0"/>
                        <a:pt x="0" y="0"/>
                        <a:pt x="0" y="0"/>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64" name="Freeform 69"/>
                <p:cNvSpPr>
                  <a:spLocks/>
                </p:cNvSpPr>
                <p:nvPr/>
              </p:nvSpPr>
              <p:spPr bwMode="auto">
                <a:xfrm>
                  <a:off x="7675563" y="2860676"/>
                  <a:ext cx="19050" cy="30163"/>
                </a:xfrm>
                <a:custGeom>
                  <a:avLst/>
                  <a:gdLst>
                    <a:gd name="T0" fmla="*/ 5 w 5"/>
                    <a:gd name="T1" fmla="*/ 3 h 8"/>
                    <a:gd name="T2" fmla="*/ 0 w 5"/>
                    <a:gd name="T3" fmla="*/ 3 h 8"/>
                    <a:gd name="T4" fmla="*/ 0 w 5"/>
                    <a:gd name="T5" fmla="*/ 8 h 8"/>
                    <a:gd name="T6" fmla="*/ 5 w 5"/>
                    <a:gd name="T7" fmla="*/ 8 h 8"/>
                    <a:gd name="T8" fmla="*/ 5 w 5"/>
                    <a:gd name="T9" fmla="*/ 3 h 8"/>
                  </a:gdLst>
                  <a:ahLst/>
                  <a:cxnLst>
                    <a:cxn ang="0">
                      <a:pos x="T0" y="T1"/>
                    </a:cxn>
                    <a:cxn ang="0">
                      <a:pos x="T2" y="T3"/>
                    </a:cxn>
                    <a:cxn ang="0">
                      <a:pos x="T4" y="T5"/>
                    </a:cxn>
                    <a:cxn ang="0">
                      <a:pos x="T6" y="T7"/>
                    </a:cxn>
                    <a:cxn ang="0">
                      <a:pos x="T8" y="T9"/>
                    </a:cxn>
                  </a:cxnLst>
                  <a:rect l="0" t="0" r="r" b="b"/>
                  <a:pathLst>
                    <a:path w="5" h="8">
                      <a:moveTo>
                        <a:pt x="5" y="3"/>
                      </a:moveTo>
                      <a:cubicBezTo>
                        <a:pt x="5" y="0"/>
                        <a:pt x="0" y="0"/>
                        <a:pt x="0" y="3"/>
                      </a:cubicBezTo>
                      <a:cubicBezTo>
                        <a:pt x="0" y="8"/>
                        <a:pt x="0" y="8"/>
                        <a:pt x="0" y="8"/>
                      </a:cubicBezTo>
                      <a:cubicBezTo>
                        <a:pt x="5" y="8"/>
                        <a:pt x="5" y="8"/>
                        <a:pt x="5" y="8"/>
                      </a:cubicBezTo>
                      <a:lnTo>
                        <a:pt x="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65" name="Freeform 70"/>
                <p:cNvSpPr>
                  <a:spLocks noEditPoints="1"/>
                </p:cNvSpPr>
                <p:nvPr/>
              </p:nvSpPr>
              <p:spPr bwMode="auto">
                <a:xfrm>
                  <a:off x="7548563" y="2898776"/>
                  <a:ext cx="277813" cy="217488"/>
                </a:xfrm>
                <a:custGeom>
                  <a:avLst/>
                  <a:gdLst>
                    <a:gd name="T0" fmla="*/ 68 w 74"/>
                    <a:gd name="T1" fmla="*/ 0 h 58"/>
                    <a:gd name="T2" fmla="*/ 5 w 74"/>
                    <a:gd name="T3" fmla="*/ 0 h 58"/>
                    <a:gd name="T4" fmla="*/ 0 w 74"/>
                    <a:gd name="T5" fmla="*/ 5 h 58"/>
                    <a:gd name="T6" fmla="*/ 0 w 74"/>
                    <a:gd name="T7" fmla="*/ 52 h 58"/>
                    <a:gd name="T8" fmla="*/ 5 w 74"/>
                    <a:gd name="T9" fmla="*/ 58 h 58"/>
                    <a:gd name="T10" fmla="*/ 68 w 74"/>
                    <a:gd name="T11" fmla="*/ 58 h 58"/>
                    <a:gd name="T12" fmla="*/ 74 w 74"/>
                    <a:gd name="T13" fmla="*/ 52 h 58"/>
                    <a:gd name="T14" fmla="*/ 74 w 74"/>
                    <a:gd name="T15" fmla="*/ 5 h 58"/>
                    <a:gd name="T16" fmla="*/ 68 w 74"/>
                    <a:gd name="T17" fmla="*/ 0 h 58"/>
                    <a:gd name="T18" fmla="*/ 66 w 74"/>
                    <a:gd name="T19" fmla="*/ 50 h 58"/>
                    <a:gd name="T20" fmla="*/ 66 w 74"/>
                    <a:gd name="T21" fmla="*/ 50 h 58"/>
                    <a:gd name="T22" fmla="*/ 8 w 74"/>
                    <a:gd name="T23" fmla="*/ 50 h 58"/>
                    <a:gd name="T24" fmla="*/ 7 w 74"/>
                    <a:gd name="T25" fmla="*/ 50 h 58"/>
                    <a:gd name="T26" fmla="*/ 7 w 74"/>
                    <a:gd name="T27" fmla="*/ 8 h 58"/>
                    <a:gd name="T28" fmla="*/ 8 w 74"/>
                    <a:gd name="T29" fmla="*/ 7 h 58"/>
                    <a:gd name="T30" fmla="*/ 66 w 74"/>
                    <a:gd name="T31" fmla="*/ 7 h 58"/>
                    <a:gd name="T32" fmla="*/ 66 w 74"/>
                    <a:gd name="T33" fmla="*/ 8 h 58"/>
                    <a:gd name="T34" fmla="*/ 66 w 74"/>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68" y="0"/>
                      </a:moveTo>
                      <a:cubicBezTo>
                        <a:pt x="5" y="0"/>
                        <a:pt x="5" y="0"/>
                        <a:pt x="5" y="0"/>
                      </a:cubicBezTo>
                      <a:cubicBezTo>
                        <a:pt x="2" y="0"/>
                        <a:pt x="0" y="2"/>
                        <a:pt x="0" y="5"/>
                      </a:cubicBezTo>
                      <a:cubicBezTo>
                        <a:pt x="0" y="52"/>
                        <a:pt x="0" y="52"/>
                        <a:pt x="0" y="52"/>
                      </a:cubicBezTo>
                      <a:cubicBezTo>
                        <a:pt x="0" y="55"/>
                        <a:pt x="2" y="58"/>
                        <a:pt x="5" y="58"/>
                      </a:cubicBezTo>
                      <a:cubicBezTo>
                        <a:pt x="26" y="58"/>
                        <a:pt x="47" y="58"/>
                        <a:pt x="68" y="58"/>
                      </a:cubicBezTo>
                      <a:cubicBezTo>
                        <a:pt x="71" y="58"/>
                        <a:pt x="74" y="55"/>
                        <a:pt x="74" y="52"/>
                      </a:cubicBezTo>
                      <a:cubicBezTo>
                        <a:pt x="74" y="31"/>
                        <a:pt x="74" y="26"/>
                        <a:pt x="74" y="5"/>
                      </a:cubicBezTo>
                      <a:cubicBezTo>
                        <a:pt x="74" y="2"/>
                        <a:pt x="71" y="0"/>
                        <a:pt x="68" y="0"/>
                      </a:cubicBezTo>
                      <a:close/>
                      <a:moveTo>
                        <a:pt x="66" y="50"/>
                      </a:moveTo>
                      <a:cubicBezTo>
                        <a:pt x="66" y="50"/>
                        <a:pt x="66" y="50"/>
                        <a:pt x="66" y="50"/>
                      </a:cubicBezTo>
                      <a:cubicBezTo>
                        <a:pt x="46" y="50"/>
                        <a:pt x="27" y="50"/>
                        <a:pt x="8" y="50"/>
                      </a:cubicBezTo>
                      <a:cubicBezTo>
                        <a:pt x="8" y="50"/>
                        <a:pt x="7" y="50"/>
                        <a:pt x="7" y="50"/>
                      </a:cubicBezTo>
                      <a:cubicBezTo>
                        <a:pt x="7" y="8"/>
                        <a:pt x="7" y="8"/>
                        <a:pt x="7" y="8"/>
                      </a:cubicBezTo>
                      <a:cubicBezTo>
                        <a:pt x="7" y="8"/>
                        <a:pt x="8" y="7"/>
                        <a:pt x="8" y="7"/>
                      </a:cubicBezTo>
                      <a:cubicBezTo>
                        <a:pt x="66" y="7"/>
                        <a:pt x="66" y="7"/>
                        <a:pt x="66" y="7"/>
                      </a:cubicBezTo>
                      <a:cubicBezTo>
                        <a:pt x="66" y="7"/>
                        <a:pt x="66" y="8"/>
                        <a:pt x="66" y="8"/>
                      </a:cubicBezTo>
                      <a:cubicBezTo>
                        <a:pt x="66" y="27"/>
                        <a:pt x="66" y="30"/>
                        <a:pt x="66"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grpSp>
        </p:grpSp>
      </p:grpSp>
    </p:spTree>
    <p:extLst>
      <p:ext uri="{BB962C8B-B14F-4D97-AF65-F5344CB8AC3E}">
        <p14:creationId xmlns:p14="http://schemas.microsoft.com/office/powerpoint/2010/main" val="22428577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p:cTn id="7" dur="500" fill="hold"/>
                                        <p:tgtEl>
                                          <p:spTgt spid="70"/>
                                        </p:tgtEl>
                                        <p:attrNameLst>
                                          <p:attrName>ppt_w</p:attrName>
                                        </p:attrNameLst>
                                      </p:cBhvr>
                                      <p:tavLst>
                                        <p:tav tm="0">
                                          <p:val>
                                            <p:fltVal val="0"/>
                                          </p:val>
                                        </p:tav>
                                        <p:tav tm="100000">
                                          <p:val>
                                            <p:strVal val="#ppt_w"/>
                                          </p:val>
                                        </p:tav>
                                      </p:tavLst>
                                    </p:anim>
                                    <p:anim calcmode="lin" valueType="num">
                                      <p:cBhvr>
                                        <p:cTn id="8" dur="500" fill="hold"/>
                                        <p:tgtEl>
                                          <p:spTgt spid="70"/>
                                        </p:tgtEl>
                                        <p:attrNameLst>
                                          <p:attrName>ppt_h</p:attrName>
                                        </p:attrNameLst>
                                      </p:cBhvr>
                                      <p:tavLst>
                                        <p:tav tm="0">
                                          <p:val>
                                            <p:fltVal val="0"/>
                                          </p:val>
                                        </p:tav>
                                        <p:tav tm="100000">
                                          <p:val>
                                            <p:strVal val="#ppt_h"/>
                                          </p:val>
                                        </p:tav>
                                      </p:tavLst>
                                    </p:anim>
                                    <p:anim calcmode="lin" valueType="num">
                                      <p:cBhvr>
                                        <p:cTn id="9" dur="500" fill="hold"/>
                                        <p:tgtEl>
                                          <p:spTgt spid="70"/>
                                        </p:tgtEl>
                                        <p:attrNameLst>
                                          <p:attrName>style.rotation</p:attrName>
                                        </p:attrNameLst>
                                      </p:cBhvr>
                                      <p:tavLst>
                                        <p:tav tm="0">
                                          <p:val>
                                            <p:fltVal val="90"/>
                                          </p:val>
                                        </p:tav>
                                        <p:tav tm="100000">
                                          <p:val>
                                            <p:fltVal val="0"/>
                                          </p:val>
                                        </p:tav>
                                      </p:tavLst>
                                    </p:anim>
                                    <p:animEffect transition="in" filter="fade">
                                      <p:cBhvr>
                                        <p:cTn id="10" dur="500"/>
                                        <p:tgtEl>
                                          <p:spTgt spid="70"/>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anim calcmode="lin" valueType="num">
                                      <p:cBhvr>
                                        <p:cTn id="16" dur="500" fill="hold"/>
                                        <p:tgtEl>
                                          <p:spTgt spid="69"/>
                                        </p:tgtEl>
                                        <p:attrNameLst>
                                          <p:attrName>ppt_x</p:attrName>
                                        </p:attrNameLst>
                                      </p:cBhvr>
                                      <p:tavLst>
                                        <p:tav tm="0">
                                          <p:val>
                                            <p:strVal val="#ppt_x"/>
                                          </p:val>
                                        </p:tav>
                                        <p:tav tm="100000">
                                          <p:val>
                                            <p:strVal val="#ppt_x"/>
                                          </p:val>
                                        </p:tav>
                                      </p:tavLst>
                                    </p:anim>
                                    <p:anim calcmode="lin" valueType="num">
                                      <p:cBhvr>
                                        <p:cTn id="17" dur="5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68752" y="1620275"/>
            <a:ext cx="3485668" cy="4979525"/>
            <a:chOff x="968752" y="1620275"/>
            <a:chExt cx="3485668" cy="4979525"/>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2707" y="2152650"/>
              <a:ext cx="2236808" cy="397654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752" y="1620275"/>
              <a:ext cx="3485668" cy="4979525"/>
            </a:xfrm>
            <a:prstGeom prst="rect">
              <a:avLst/>
            </a:prstGeom>
          </p:spPr>
        </p:pic>
      </p:grpSp>
      <p:grpSp>
        <p:nvGrpSpPr>
          <p:cNvPr id="16" name="Group 15"/>
          <p:cNvGrpSpPr/>
          <p:nvPr/>
        </p:nvGrpSpPr>
        <p:grpSpPr>
          <a:xfrm>
            <a:off x="3250821" y="-136288"/>
            <a:ext cx="3550913" cy="896399"/>
            <a:chOff x="3877945" y="1540418"/>
            <a:chExt cx="3550913" cy="896399"/>
          </a:xfrm>
        </p:grpSpPr>
        <p:sp>
          <p:nvSpPr>
            <p:cNvPr id="19" name="Text Box 10"/>
            <p:cNvSpPr txBox="1">
              <a:spLocks noChangeArrowheads="1"/>
            </p:cNvSpPr>
            <p:nvPr/>
          </p:nvSpPr>
          <p:spPr bwMode="auto">
            <a:xfrm>
              <a:off x="4530408" y="1540418"/>
              <a:ext cx="2898450" cy="89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lnSpc>
                  <a:spcPct val="200000"/>
                </a:lnSpc>
              </a:pPr>
              <a:r>
                <a:rPr lang="en-US" altLang="en-US" sz="2800" b="1" err="1" smtClean="0">
                  <a:solidFill>
                    <a:schemeClr val="bg1"/>
                  </a:solidFill>
                  <a:latin typeface="Open Sans" panose="020B0606030504020204" pitchFamily="34" charset="0"/>
                  <a:cs typeface="Open Sans" panose="020B0606030504020204" pitchFamily="34" charset="0"/>
                </a:rPr>
                <a:t>Tra</a:t>
              </a:r>
              <a:r>
                <a:rPr lang="en-US" altLang="en-US" sz="2800" b="1" smtClean="0">
                  <a:solidFill>
                    <a:schemeClr val="bg1"/>
                  </a:solidFill>
                  <a:latin typeface="Open Sans" panose="020B0606030504020204" pitchFamily="34" charset="0"/>
                  <a:cs typeface="Open Sans" panose="020B0606030504020204" pitchFamily="34" charset="0"/>
                </a:rPr>
                <a:t> </a:t>
              </a:r>
              <a:r>
                <a:rPr lang="en-US" altLang="en-US" sz="2800" b="1" err="1" smtClean="0">
                  <a:solidFill>
                    <a:schemeClr val="bg1"/>
                  </a:solidFill>
                  <a:latin typeface="Open Sans" panose="020B0606030504020204" pitchFamily="34" charset="0"/>
                  <a:cs typeface="Open Sans" panose="020B0606030504020204" pitchFamily="34" charset="0"/>
                </a:rPr>
                <a:t>cứu</a:t>
              </a:r>
              <a:r>
                <a:rPr lang="en-US" altLang="en-US" sz="2800" b="1" smtClean="0">
                  <a:solidFill>
                    <a:schemeClr val="bg1"/>
                  </a:solidFill>
                  <a:latin typeface="Open Sans" panose="020B0606030504020204" pitchFamily="34" charset="0"/>
                  <a:cs typeface="Open Sans" panose="020B0606030504020204" pitchFamily="34" charset="0"/>
                </a:rPr>
                <a:t> </a:t>
              </a:r>
              <a:r>
                <a:rPr lang="en-US" altLang="en-US" sz="2800" b="1" err="1" smtClean="0">
                  <a:solidFill>
                    <a:schemeClr val="bg1"/>
                  </a:solidFill>
                  <a:latin typeface="Open Sans" panose="020B0606030504020204" pitchFamily="34" charset="0"/>
                  <a:cs typeface="Open Sans" panose="020B0606030504020204" pitchFamily="34" charset="0"/>
                </a:rPr>
                <a:t>kết</a:t>
              </a:r>
              <a:r>
                <a:rPr lang="en-US" altLang="en-US" sz="2800" b="1" smtClean="0">
                  <a:solidFill>
                    <a:schemeClr val="bg1"/>
                  </a:solidFill>
                  <a:latin typeface="Open Sans" panose="020B0606030504020204" pitchFamily="34" charset="0"/>
                  <a:cs typeface="Open Sans" panose="020B0606030504020204" pitchFamily="34" charset="0"/>
                </a:rPr>
                <a:t> </a:t>
              </a:r>
              <a:r>
                <a:rPr lang="en-US" altLang="en-US" sz="2800" b="1" err="1" smtClean="0">
                  <a:solidFill>
                    <a:schemeClr val="bg1"/>
                  </a:solidFill>
                  <a:latin typeface="Open Sans" panose="020B0606030504020204" pitchFamily="34" charset="0"/>
                  <a:cs typeface="Open Sans" panose="020B0606030504020204" pitchFamily="34" charset="0"/>
                </a:rPr>
                <a:t>quả</a:t>
              </a:r>
              <a:endParaRPr lang="en-US" altLang="en-US" sz="2800" b="1">
                <a:solidFill>
                  <a:schemeClr val="bg1"/>
                </a:solidFill>
                <a:latin typeface="Open Sans" panose="020B0606030504020204" pitchFamily="34" charset="0"/>
                <a:cs typeface="Open Sans" panose="020B0606030504020204" pitchFamily="34" charset="0"/>
              </a:endParaRPr>
            </a:p>
          </p:txBody>
        </p:sp>
        <p:sp>
          <p:nvSpPr>
            <p:cNvPr id="18" name="Rounded Rectangle 17"/>
            <p:cNvSpPr/>
            <p:nvPr/>
          </p:nvSpPr>
          <p:spPr bwMode="auto">
            <a:xfrm>
              <a:off x="3877945" y="1800253"/>
              <a:ext cx="539750" cy="539750"/>
            </a:xfrm>
            <a:prstGeom prst="roundRect">
              <a:avLst/>
            </a:prstGeom>
            <a:solidFill>
              <a:srgbClr val="C039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nvGrpSpPr>
            <p:cNvPr id="49" name="Group 48"/>
            <p:cNvGrpSpPr/>
            <p:nvPr/>
          </p:nvGrpSpPr>
          <p:grpSpPr>
            <a:xfrm>
              <a:off x="3988578" y="1915176"/>
              <a:ext cx="305189" cy="305189"/>
              <a:chOff x="3810001" y="4021138"/>
              <a:chExt cx="296863" cy="296863"/>
            </a:xfrm>
            <a:solidFill>
              <a:schemeClr val="bg1"/>
            </a:solidFill>
          </p:grpSpPr>
          <p:sp>
            <p:nvSpPr>
              <p:cNvPr id="50" name="Freeform 40"/>
              <p:cNvSpPr>
                <a:spLocks/>
              </p:cNvSpPr>
              <p:nvPr/>
            </p:nvSpPr>
            <p:spPr bwMode="auto">
              <a:xfrm>
                <a:off x="3881438" y="4092576"/>
                <a:ext cx="71438" cy="71438"/>
              </a:xfrm>
              <a:custGeom>
                <a:avLst/>
                <a:gdLst>
                  <a:gd name="T0" fmla="*/ 7 w 19"/>
                  <a:gd name="T1" fmla="*/ 17 h 19"/>
                  <a:gd name="T2" fmla="*/ 7 w 19"/>
                  <a:gd name="T3" fmla="*/ 11 h 19"/>
                  <a:gd name="T4" fmla="*/ 1 w 19"/>
                  <a:gd name="T5" fmla="*/ 11 h 19"/>
                  <a:gd name="T6" fmla="*/ 0 w 19"/>
                  <a:gd name="T7" fmla="*/ 10 h 19"/>
                  <a:gd name="T8" fmla="*/ 0 w 19"/>
                  <a:gd name="T9" fmla="*/ 9 h 19"/>
                  <a:gd name="T10" fmla="*/ 1 w 19"/>
                  <a:gd name="T11" fmla="*/ 7 h 19"/>
                  <a:gd name="T12" fmla="*/ 7 w 19"/>
                  <a:gd name="T13" fmla="*/ 7 h 19"/>
                  <a:gd name="T14" fmla="*/ 7 w 19"/>
                  <a:gd name="T15" fmla="*/ 1 h 19"/>
                  <a:gd name="T16" fmla="*/ 9 w 19"/>
                  <a:gd name="T17" fmla="*/ 0 h 19"/>
                  <a:gd name="T18" fmla="*/ 10 w 19"/>
                  <a:gd name="T19" fmla="*/ 0 h 19"/>
                  <a:gd name="T20" fmla="*/ 12 w 19"/>
                  <a:gd name="T21" fmla="*/ 1 h 19"/>
                  <a:gd name="T22" fmla="*/ 12 w 19"/>
                  <a:gd name="T23" fmla="*/ 7 h 19"/>
                  <a:gd name="T24" fmla="*/ 17 w 19"/>
                  <a:gd name="T25" fmla="*/ 7 h 19"/>
                  <a:gd name="T26" fmla="*/ 19 w 19"/>
                  <a:gd name="T27" fmla="*/ 9 h 19"/>
                  <a:gd name="T28" fmla="*/ 19 w 19"/>
                  <a:gd name="T29" fmla="*/ 10 h 19"/>
                  <a:gd name="T30" fmla="*/ 17 w 19"/>
                  <a:gd name="T31" fmla="*/ 11 h 19"/>
                  <a:gd name="T32" fmla="*/ 12 w 19"/>
                  <a:gd name="T33" fmla="*/ 11 h 19"/>
                  <a:gd name="T34" fmla="*/ 12 w 19"/>
                  <a:gd name="T35" fmla="*/ 17 h 19"/>
                  <a:gd name="T36" fmla="*/ 10 w 19"/>
                  <a:gd name="T37" fmla="*/ 19 h 19"/>
                  <a:gd name="T38" fmla="*/ 9 w 19"/>
                  <a:gd name="T39" fmla="*/ 19 h 19"/>
                  <a:gd name="T40" fmla="*/ 7 w 19"/>
                  <a:gd name="T41"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19">
                    <a:moveTo>
                      <a:pt x="7" y="17"/>
                    </a:moveTo>
                    <a:cubicBezTo>
                      <a:pt x="7" y="11"/>
                      <a:pt x="7" y="11"/>
                      <a:pt x="7" y="11"/>
                    </a:cubicBezTo>
                    <a:cubicBezTo>
                      <a:pt x="1" y="11"/>
                      <a:pt x="1" y="11"/>
                      <a:pt x="1" y="11"/>
                    </a:cubicBezTo>
                    <a:cubicBezTo>
                      <a:pt x="0" y="11"/>
                      <a:pt x="0" y="11"/>
                      <a:pt x="0" y="10"/>
                    </a:cubicBezTo>
                    <a:cubicBezTo>
                      <a:pt x="0" y="9"/>
                      <a:pt x="0" y="9"/>
                      <a:pt x="0" y="9"/>
                    </a:cubicBezTo>
                    <a:cubicBezTo>
                      <a:pt x="0" y="8"/>
                      <a:pt x="0" y="7"/>
                      <a:pt x="1" y="7"/>
                    </a:cubicBezTo>
                    <a:cubicBezTo>
                      <a:pt x="7" y="7"/>
                      <a:pt x="7" y="7"/>
                      <a:pt x="7" y="7"/>
                    </a:cubicBezTo>
                    <a:cubicBezTo>
                      <a:pt x="7" y="1"/>
                      <a:pt x="7" y="1"/>
                      <a:pt x="7" y="1"/>
                    </a:cubicBezTo>
                    <a:cubicBezTo>
                      <a:pt x="7" y="0"/>
                      <a:pt x="8" y="0"/>
                      <a:pt x="9" y="0"/>
                    </a:cubicBezTo>
                    <a:cubicBezTo>
                      <a:pt x="10" y="0"/>
                      <a:pt x="10" y="0"/>
                      <a:pt x="10" y="0"/>
                    </a:cubicBezTo>
                    <a:cubicBezTo>
                      <a:pt x="11" y="0"/>
                      <a:pt x="12" y="0"/>
                      <a:pt x="12" y="1"/>
                    </a:cubicBezTo>
                    <a:cubicBezTo>
                      <a:pt x="12" y="7"/>
                      <a:pt x="12" y="7"/>
                      <a:pt x="12" y="7"/>
                    </a:cubicBezTo>
                    <a:cubicBezTo>
                      <a:pt x="17" y="7"/>
                      <a:pt x="17" y="7"/>
                      <a:pt x="17" y="7"/>
                    </a:cubicBezTo>
                    <a:cubicBezTo>
                      <a:pt x="18" y="7"/>
                      <a:pt x="19" y="8"/>
                      <a:pt x="19" y="9"/>
                    </a:cubicBezTo>
                    <a:cubicBezTo>
                      <a:pt x="19" y="10"/>
                      <a:pt x="19" y="10"/>
                      <a:pt x="19" y="10"/>
                    </a:cubicBezTo>
                    <a:cubicBezTo>
                      <a:pt x="19" y="11"/>
                      <a:pt x="18" y="11"/>
                      <a:pt x="17" y="11"/>
                    </a:cubicBezTo>
                    <a:cubicBezTo>
                      <a:pt x="12" y="11"/>
                      <a:pt x="12" y="11"/>
                      <a:pt x="12" y="11"/>
                    </a:cubicBezTo>
                    <a:cubicBezTo>
                      <a:pt x="12" y="17"/>
                      <a:pt x="12" y="17"/>
                      <a:pt x="12" y="17"/>
                    </a:cubicBezTo>
                    <a:cubicBezTo>
                      <a:pt x="12" y="18"/>
                      <a:pt x="11" y="19"/>
                      <a:pt x="10" y="19"/>
                    </a:cubicBezTo>
                    <a:cubicBezTo>
                      <a:pt x="9" y="19"/>
                      <a:pt x="9" y="19"/>
                      <a:pt x="9" y="19"/>
                    </a:cubicBezTo>
                    <a:cubicBezTo>
                      <a:pt x="8" y="19"/>
                      <a:pt x="7" y="18"/>
                      <a:pt x="7"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1" name="Freeform 41"/>
              <p:cNvSpPr>
                <a:spLocks noEditPoints="1"/>
              </p:cNvSpPr>
              <p:nvPr/>
            </p:nvSpPr>
            <p:spPr bwMode="auto">
              <a:xfrm>
                <a:off x="3810001" y="4021138"/>
                <a:ext cx="296863" cy="296863"/>
              </a:xfrm>
              <a:custGeom>
                <a:avLst/>
                <a:gdLst>
                  <a:gd name="T0" fmla="*/ 76 w 79"/>
                  <a:gd name="T1" fmla="*/ 63 h 79"/>
                  <a:gd name="T2" fmla="*/ 55 w 79"/>
                  <a:gd name="T3" fmla="*/ 42 h 79"/>
                  <a:gd name="T4" fmla="*/ 53 w 79"/>
                  <a:gd name="T5" fmla="*/ 41 h 79"/>
                  <a:gd name="T6" fmla="*/ 56 w 79"/>
                  <a:gd name="T7" fmla="*/ 28 h 79"/>
                  <a:gd name="T8" fmla="*/ 48 w 79"/>
                  <a:gd name="T9" fmla="*/ 8 h 79"/>
                  <a:gd name="T10" fmla="*/ 28 w 79"/>
                  <a:gd name="T11" fmla="*/ 0 h 79"/>
                  <a:gd name="T12" fmla="*/ 8 w 79"/>
                  <a:gd name="T13" fmla="*/ 8 h 79"/>
                  <a:gd name="T14" fmla="*/ 0 w 79"/>
                  <a:gd name="T15" fmla="*/ 28 h 79"/>
                  <a:gd name="T16" fmla="*/ 8 w 79"/>
                  <a:gd name="T17" fmla="*/ 48 h 79"/>
                  <a:gd name="T18" fmla="*/ 28 w 79"/>
                  <a:gd name="T19" fmla="*/ 56 h 79"/>
                  <a:gd name="T20" fmla="*/ 41 w 79"/>
                  <a:gd name="T21" fmla="*/ 54 h 79"/>
                  <a:gd name="T22" fmla="*/ 42 w 79"/>
                  <a:gd name="T23" fmla="*/ 55 h 79"/>
                  <a:gd name="T24" fmla="*/ 63 w 79"/>
                  <a:gd name="T25" fmla="*/ 76 h 79"/>
                  <a:gd name="T26" fmla="*/ 76 w 79"/>
                  <a:gd name="T27" fmla="*/ 76 h 79"/>
                  <a:gd name="T28" fmla="*/ 76 w 79"/>
                  <a:gd name="T29" fmla="*/ 63 h 79"/>
                  <a:gd name="T30" fmla="*/ 42 w 79"/>
                  <a:gd name="T31" fmla="*/ 42 h 79"/>
                  <a:gd name="T32" fmla="*/ 28 w 79"/>
                  <a:gd name="T33" fmla="*/ 48 h 79"/>
                  <a:gd name="T34" fmla="*/ 14 w 79"/>
                  <a:gd name="T35" fmla="*/ 42 h 79"/>
                  <a:gd name="T36" fmla="*/ 9 w 79"/>
                  <a:gd name="T37" fmla="*/ 28 h 79"/>
                  <a:gd name="T38" fmla="*/ 14 w 79"/>
                  <a:gd name="T39" fmla="*/ 15 h 79"/>
                  <a:gd name="T40" fmla="*/ 28 w 79"/>
                  <a:gd name="T41" fmla="*/ 9 h 79"/>
                  <a:gd name="T42" fmla="*/ 42 w 79"/>
                  <a:gd name="T43" fmla="*/ 15 h 79"/>
                  <a:gd name="T44" fmla="*/ 48 w 79"/>
                  <a:gd name="T45" fmla="*/ 28 h 79"/>
                  <a:gd name="T46" fmla="*/ 42 w 79"/>
                  <a:gd name="T47" fmla="*/ 4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79">
                    <a:moveTo>
                      <a:pt x="76" y="63"/>
                    </a:moveTo>
                    <a:cubicBezTo>
                      <a:pt x="55" y="42"/>
                      <a:pt x="55" y="42"/>
                      <a:pt x="55" y="42"/>
                    </a:cubicBezTo>
                    <a:cubicBezTo>
                      <a:pt x="54" y="42"/>
                      <a:pt x="54" y="41"/>
                      <a:pt x="53" y="41"/>
                    </a:cubicBezTo>
                    <a:cubicBezTo>
                      <a:pt x="55" y="37"/>
                      <a:pt x="56" y="33"/>
                      <a:pt x="56" y="28"/>
                    </a:cubicBezTo>
                    <a:cubicBezTo>
                      <a:pt x="56" y="21"/>
                      <a:pt x="53" y="13"/>
                      <a:pt x="48" y="8"/>
                    </a:cubicBezTo>
                    <a:cubicBezTo>
                      <a:pt x="43" y="3"/>
                      <a:pt x="36" y="0"/>
                      <a:pt x="28" y="0"/>
                    </a:cubicBezTo>
                    <a:cubicBezTo>
                      <a:pt x="20" y="0"/>
                      <a:pt x="13" y="3"/>
                      <a:pt x="8" y="8"/>
                    </a:cubicBezTo>
                    <a:cubicBezTo>
                      <a:pt x="3" y="13"/>
                      <a:pt x="0" y="21"/>
                      <a:pt x="0" y="28"/>
                    </a:cubicBezTo>
                    <a:cubicBezTo>
                      <a:pt x="0" y="36"/>
                      <a:pt x="3" y="43"/>
                      <a:pt x="8" y="48"/>
                    </a:cubicBezTo>
                    <a:cubicBezTo>
                      <a:pt x="13" y="53"/>
                      <a:pt x="20" y="56"/>
                      <a:pt x="28" y="56"/>
                    </a:cubicBezTo>
                    <a:cubicBezTo>
                      <a:pt x="33" y="56"/>
                      <a:pt x="37" y="55"/>
                      <a:pt x="41" y="54"/>
                    </a:cubicBezTo>
                    <a:cubicBezTo>
                      <a:pt x="41" y="54"/>
                      <a:pt x="41" y="55"/>
                      <a:pt x="42" y="55"/>
                    </a:cubicBezTo>
                    <a:cubicBezTo>
                      <a:pt x="63" y="76"/>
                      <a:pt x="63" y="76"/>
                      <a:pt x="63" y="76"/>
                    </a:cubicBezTo>
                    <a:cubicBezTo>
                      <a:pt x="66" y="79"/>
                      <a:pt x="72" y="79"/>
                      <a:pt x="76" y="76"/>
                    </a:cubicBezTo>
                    <a:cubicBezTo>
                      <a:pt x="79" y="72"/>
                      <a:pt x="79" y="66"/>
                      <a:pt x="76" y="63"/>
                    </a:cubicBezTo>
                    <a:close/>
                    <a:moveTo>
                      <a:pt x="42" y="42"/>
                    </a:moveTo>
                    <a:cubicBezTo>
                      <a:pt x="38" y="46"/>
                      <a:pt x="34" y="48"/>
                      <a:pt x="28" y="48"/>
                    </a:cubicBezTo>
                    <a:cubicBezTo>
                      <a:pt x="23" y="48"/>
                      <a:pt x="18" y="46"/>
                      <a:pt x="14" y="42"/>
                    </a:cubicBezTo>
                    <a:cubicBezTo>
                      <a:pt x="11" y="39"/>
                      <a:pt x="9" y="34"/>
                      <a:pt x="9" y="28"/>
                    </a:cubicBezTo>
                    <a:cubicBezTo>
                      <a:pt x="9" y="23"/>
                      <a:pt x="11" y="18"/>
                      <a:pt x="14" y="15"/>
                    </a:cubicBezTo>
                    <a:cubicBezTo>
                      <a:pt x="18" y="11"/>
                      <a:pt x="23" y="9"/>
                      <a:pt x="28" y="9"/>
                    </a:cubicBezTo>
                    <a:cubicBezTo>
                      <a:pt x="34" y="9"/>
                      <a:pt x="38" y="11"/>
                      <a:pt x="42" y="15"/>
                    </a:cubicBezTo>
                    <a:cubicBezTo>
                      <a:pt x="45" y="18"/>
                      <a:pt x="48" y="23"/>
                      <a:pt x="48" y="28"/>
                    </a:cubicBezTo>
                    <a:cubicBezTo>
                      <a:pt x="48" y="34"/>
                      <a:pt x="45" y="39"/>
                      <a:pt x="42"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grpSp>
        <p:nvGrpSpPr>
          <p:cNvPr id="2" name="Group 1"/>
          <p:cNvGrpSpPr/>
          <p:nvPr/>
        </p:nvGrpSpPr>
        <p:grpSpPr>
          <a:xfrm>
            <a:off x="4273550" y="2247303"/>
            <a:ext cx="4413250" cy="3320058"/>
            <a:chOff x="4273550" y="2247303"/>
            <a:chExt cx="4413250" cy="3320058"/>
          </a:xfrm>
        </p:grpSpPr>
        <p:sp>
          <p:nvSpPr>
            <p:cNvPr id="15" name="Rectangle 14"/>
            <p:cNvSpPr>
              <a:spLocks noChangeArrowheads="1"/>
            </p:cNvSpPr>
            <p:nvPr/>
          </p:nvSpPr>
          <p:spPr bwMode="auto">
            <a:xfrm>
              <a:off x="4273550" y="3967630"/>
              <a:ext cx="4413250" cy="1599731"/>
            </a:xfrm>
            <a:prstGeom prst="rect">
              <a:avLst/>
            </a:prstGeom>
            <a:solidFill>
              <a:srgbClr val="2980B9"/>
            </a:soli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7" name="Text Box 10"/>
            <p:cNvSpPr txBox="1">
              <a:spLocks noChangeArrowheads="1"/>
            </p:cNvSpPr>
            <p:nvPr/>
          </p:nvSpPr>
          <p:spPr bwMode="auto">
            <a:xfrm>
              <a:off x="5346521" y="4323394"/>
              <a:ext cx="3102154" cy="86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algn="just"/>
              <a:r>
                <a:rPr lang="en-US" smtClean="0">
                  <a:solidFill>
                    <a:schemeClr val="bg1"/>
                  </a:solidFill>
                </a:rPr>
                <a:t>Bác sĩ nhanh chóng nhận được kết quả, thuận tiện cho quá trình khám, chữa bệnh</a:t>
              </a:r>
              <a:endParaRPr lang="en-US">
                <a:solidFill>
                  <a:schemeClr val="bg1"/>
                </a:solidFill>
              </a:endParaRPr>
            </a:p>
          </p:txBody>
        </p:sp>
        <p:grpSp>
          <p:nvGrpSpPr>
            <p:cNvPr id="20" name="Group 33"/>
            <p:cNvGrpSpPr>
              <a:grpSpLocks/>
            </p:cNvGrpSpPr>
            <p:nvPr/>
          </p:nvGrpSpPr>
          <p:grpSpPr bwMode="auto">
            <a:xfrm>
              <a:off x="4445449" y="4530243"/>
              <a:ext cx="580289" cy="580289"/>
              <a:chOff x="7646645" y="4941410"/>
              <a:chExt cx="715628" cy="715628"/>
            </a:xfrm>
          </p:grpSpPr>
          <p:sp>
            <p:nvSpPr>
              <p:cNvPr id="21" name="Rounded Rectangle 20"/>
              <p:cNvSpPr/>
              <p:nvPr/>
            </p:nvSpPr>
            <p:spPr>
              <a:xfrm>
                <a:off x="7646978" y="4941987"/>
                <a:ext cx="715961" cy="7143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2" name="Freeform 37"/>
              <p:cNvSpPr>
                <a:spLocks noEditPoints="1"/>
              </p:cNvSpPr>
              <p:nvPr/>
            </p:nvSpPr>
            <p:spPr bwMode="auto">
              <a:xfrm>
                <a:off x="7804140" y="5097562"/>
                <a:ext cx="401637" cy="403225"/>
              </a:xfrm>
              <a:custGeom>
                <a:avLst/>
                <a:gdLst>
                  <a:gd name="T0" fmla="*/ 62 w 62"/>
                  <a:gd name="T1" fmla="*/ 62 h 62"/>
                  <a:gd name="T2" fmla="*/ 57 w 62"/>
                  <a:gd name="T3" fmla="*/ 46 h 62"/>
                  <a:gd name="T4" fmla="*/ 57 w 62"/>
                  <a:gd name="T5" fmla="*/ 46 h 62"/>
                  <a:gd name="T6" fmla="*/ 15 w 62"/>
                  <a:gd name="T7" fmla="*/ 5 h 62"/>
                  <a:gd name="T8" fmla="*/ 15 w 62"/>
                  <a:gd name="T9" fmla="*/ 5 h 62"/>
                  <a:gd name="T10" fmla="*/ 15 w 62"/>
                  <a:gd name="T11" fmla="*/ 4 h 62"/>
                  <a:gd name="T12" fmla="*/ 3 w 62"/>
                  <a:gd name="T13" fmla="*/ 3 h 62"/>
                  <a:gd name="T14" fmla="*/ 5 w 62"/>
                  <a:gd name="T15" fmla="*/ 15 h 62"/>
                  <a:gd name="T16" fmla="*/ 5 w 62"/>
                  <a:gd name="T17" fmla="*/ 15 h 62"/>
                  <a:gd name="T18" fmla="*/ 5 w 62"/>
                  <a:gd name="T19" fmla="*/ 15 h 62"/>
                  <a:gd name="T20" fmla="*/ 47 w 62"/>
                  <a:gd name="T21" fmla="*/ 57 h 62"/>
                  <a:gd name="T22" fmla="*/ 47 w 62"/>
                  <a:gd name="T23" fmla="*/ 57 h 62"/>
                  <a:gd name="T24" fmla="*/ 62 w 62"/>
                  <a:gd name="T25" fmla="*/ 62 h 62"/>
                  <a:gd name="T26" fmla="*/ 56 w 62"/>
                  <a:gd name="T27" fmla="*/ 48 h 62"/>
                  <a:gd name="T28" fmla="*/ 58 w 62"/>
                  <a:gd name="T29" fmla="*/ 54 h 62"/>
                  <a:gd name="T30" fmla="*/ 54 w 62"/>
                  <a:gd name="T31" fmla="*/ 58 h 62"/>
                  <a:gd name="T32" fmla="*/ 49 w 62"/>
                  <a:gd name="T33" fmla="*/ 56 h 62"/>
                  <a:gd name="T34" fmla="*/ 56 w 62"/>
                  <a:gd name="T35" fmla="*/ 48 h 62"/>
                  <a:gd name="T36" fmla="*/ 54 w 62"/>
                  <a:gd name="T37" fmla="*/ 46 h 62"/>
                  <a:gd name="T38" fmla="*/ 51 w 62"/>
                  <a:gd name="T39" fmla="*/ 49 h 62"/>
                  <a:gd name="T40" fmla="*/ 12 w 62"/>
                  <a:gd name="T41" fmla="*/ 10 h 62"/>
                  <a:gd name="T42" fmla="*/ 15 w 62"/>
                  <a:gd name="T43" fmla="*/ 7 h 62"/>
                  <a:gd name="T44" fmla="*/ 54 w 62"/>
                  <a:gd name="T45" fmla="*/ 46 h 62"/>
                  <a:gd name="T46" fmla="*/ 7 w 62"/>
                  <a:gd name="T47" fmla="*/ 15 h 62"/>
                  <a:gd name="T48" fmla="*/ 10 w 62"/>
                  <a:gd name="T49" fmla="*/ 12 h 62"/>
                  <a:gd name="T50" fmla="*/ 50 w 62"/>
                  <a:gd name="T51" fmla="*/ 51 h 62"/>
                  <a:gd name="T52" fmla="*/ 47 w 62"/>
                  <a:gd name="T53" fmla="*/ 54 h 62"/>
                  <a:gd name="T54" fmla="*/ 7 w 62"/>
                  <a:gd name="T55" fmla="*/ 1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62">
                    <a:moveTo>
                      <a:pt x="62" y="62"/>
                    </a:moveTo>
                    <a:cubicBezTo>
                      <a:pt x="57" y="46"/>
                      <a:pt x="57" y="46"/>
                      <a:pt x="57" y="46"/>
                    </a:cubicBezTo>
                    <a:cubicBezTo>
                      <a:pt x="57" y="46"/>
                      <a:pt x="57" y="46"/>
                      <a:pt x="57" y="46"/>
                    </a:cubicBezTo>
                    <a:cubicBezTo>
                      <a:pt x="15" y="5"/>
                      <a:pt x="15" y="5"/>
                      <a:pt x="15" y="5"/>
                    </a:cubicBezTo>
                    <a:cubicBezTo>
                      <a:pt x="15" y="5"/>
                      <a:pt x="15" y="5"/>
                      <a:pt x="15" y="5"/>
                    </a:cubicBezTo>
                    <a:cubicBezTo>
                      <a:pt x="15" y="4"/>
                      <a:pt x="15" y="4"/>
                      <a:pt x="15" y="4"/>
                    </a:cubicBezTo>
                    <a:cubicBezTo>
                      <a:pt x="11" y="1"/>
                      <a:pt x="6" y="0"/>
                      <a:pt x="3" y="3"/>
                    </a:cubicBezTo>
                    <a:cubicBezTo>
                      <a:pt x="0" y="6"/>
                      <a:pt x="1" y="11"/>
                      <a:pt x="5" y="15"/>
                    </a:cubicBezTo>
                    <a:cubicBezTo>
                      <a:pt x="5" y="15"/>
                      <a:pt x="5" y="15"/>
                      <a:pt x="5" y="15"/>
                    </a:cubicBezTo>
                    <a:cubicBezTo>
                      <a:pt x="5" y="15"/>
                      <a:pt x="5" y="15"/>
                      <a:pt x="5" y="15"/>
                    </a:cubicBezTo>
                    <a:cubicBezTo>
                      <a:pt x="47" y="57"/>
                      <a:pt x="47" y="57"/>
                      <a:pt x="47" y="57"/>
                    </a:cubicBezTo>
                    <a:cubicBezTo>
                      <a:pt x="47" y="57"/>
                      <a:pt x="47" y="57"/>
                      <a:pt x="47" y="57"/>
                    </a:cubicBezTo>
                    <a:lnTo>
                      <a:pt x="62" y="62"/>
                    </a:lnTo>
                    <a:close/>
                    <a:moveTo>
                      <a:pt x="56" y="48"/>
                    </a:moveTo>
                    <a:cubicBezTo>
                      <a:pt x="57" y="49"/>
                      <a:pt x="57" y="51"/>
                      <a:pt x="58" y="54"/>
                    </a:cubicBezTo>
                    <a:cubicBezTo>
                      <a:pt x="54" y="58"/>
                      <a:pt x="54" y="58"/>
                      <a:pt x="54" y="58"/>
                    </a:cubicBezTo>
                    <a:cubicBezTo>
                      <a:pt x="51" y="57"/>
                      <a:pt x="49" y="56"/>
                      <a:pt x="49" y="56"/>
                    </a:cubicBezTo>
                    <a:cubicBezTo>
                      <a:pt x="49" y="55"/>
                      <a:pt x="56" y="49"/>
                      <a:pt x="56" y="48"/>
                    </a:cubicBezTo>
                    <a:close/>
                    <a:moveTo>
                      <a:pt x="54" y="46"/>
                    </a:moveTo>
                    <a:cubicBezTo>
                      <a:pt x="54" y="47"/>
                      <a:pt x="53" y="48"/>
                      <a:pt x="51" y="49"/>
                    </a:cubicBezTo>
                    <a:cubicBezTo>
                      <a:pt x="12" y="10"/>
                      <a:pt x="12" y="10"/>
                      <a:pt x="12" y="10"/>
                    </a:cubicBezTo>
                    <a:cubicBezTo>
                      <a:pt x="14" y="9"/>
                      <a:pt x="15" y="8"/>
                      <a:pt x="15" y="7"/>
                    </a:cubicBezTo>
                    <a:cubicBezTo>
                      <a:pt x="16" y="8"/>
                      <a:pt x="53" y="45"/>
                      <a:pt x="54" y="46"/>
                    </a:cubicBezTo>
                    <a:close/>
                    <a:moveTo>
                      <a:pt x="7" y="15"/>
                    </a:moveTo>
                    <a:cubicBezTo>
                      <a:pt x="8" y="15"/>
                      <a:pt x="9" y="13"/>
                      <a:pt x="10" y="12"/>
                    </a:cubicBezTo>
                    <a:cubicBezTo>
                      <a:pt x="50" y="51"/>
                      <a:pt x="50" y="51"/>
                      <a:pt x="50" y="51"/>
                    </a:cubicBezTo>
                    <a:cubicBezTo>
                      <a:pt x="48" y="52"/>
                      <a:pt x="47" y="54"/>
                      <a:pt x="47" y="54"/>
                    </a:cubicBezTo>
                    <a:cubicBezTo>
                      <a:pt x="45" y="53"/>
                      <a:pt x="9" y="16"/>
                      <a:pt x="7" y="15"/>
                    </a:cubicBezTo>
                    <a:close/>
                  </a:path>
                </a:pathLst>
              </a:custGeom>
              <a:solidFill>
                <a:srgbClr val="2980B9"/>
              </a:soli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grpSp>
        <p:sp>
          <p:nvSpPr>
            <p:cNvPr id="24" name="Rectangle 7"/>
            <p:cNvSpPr>
              <a:spLocks noChangeArrowheads="1"/>
            </p:cNvSpPr>
            <p:nvPr/>
          </p:nvSpPr>
          <p:spPr bwMode="auto">
            <a:xfrm>
              <a:off x="4273550" y="2247303"/>
              <a:ext cx="4413250" cy="1721213"/>
            </a:xfrm>
            <a:prstGeom prst="rect">
              <a:avLst/>
            </a:prstGeom>
            <a:solidFill>
              <a:srgbClr val="94B64E"/>
            </a:soli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25" name="Isosceles Triangle 24"/>
            <p:cNvSpPr/>
            <p:nvPr/>
          </p:nvSpPr>
          <p:spPr bwMode="auto">
            <a:xfrm rot="10800000">
              <a:off x="4745522" y="3967631"/>
              <a:ext cx="143278" cy="106500"/>
            </a:xfrm>
            <a:prstGeom prst="triangle">
              <a:avLst/>
            </a:prstGeom>
            <a:solidFill>
              <a:srgbClr val="94B6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6" name="Text Box 10"/>
            <p:cNvSpPr txBox="1">
              <a:spLocks noChangeArrowheads="1"/>
            </p:cNvSpPr>
            <p:nvPr/>
          </p:nvSpPr>
          <p:spPr bwMode="auto">
            <a:xfrm>
              <a:off x="5346521" y="2423660"/>
              <a:ext cx="3102154" cy="141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algn="just"/>
              <a:r>
                <a:rPr lang="en-US" smtClean="0">
                  <a:solidFill>
                    <a:schemeClr val="bg1"/>
                  </a:solidFill>
                </a:rPr>
                <a:t>Tra cứu kết quả xét nghiệm, chuẩn đoán hình ảnh, thăm dò chức năng của toàn bộ khách hàng trong hệ thống quản lý của MEDLATEC</a:t>
              </a:r>
              <a:endParaRPr lang="en-US">
                <a:solidFill>
                  <a:schemeClr val="bg1"/>
                </a:solidFill>
              </a:endParaRPr>
            </a:p>
          </p:txBody>
        </p:sp>
        <p:sp>
          <p:nvSpPr>
            <p:cNvPr id="28" name="Rounded Rectangle 27"/>
            <p:cNvSpPr/>
            <p:nvPr/>
          </p:nvSpPr>
          <p:spPr bwMode="auto">
            <a:xfrm>
              <a:off x="4436480" y="2809030"/>
              <a:ext cx="598229" cy="5982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9" name="Freeform 84"/>
            <p:cNvSpPr>
              <a:spLocks noEditPoints="1"/>
            </p:cNvSpPr>
            <p:nvPr/>
          </p:nvSpPr>
          <p:spPr bwMode="auto">
            <a:xfrm>
              <a:off x="4622184" y="2880659"/>
              <a:ext cx="249373" cy="445687"/>
            </a:xfrm>
            <a:custGeom>
              <a:avLst/>
              <a:gdLst>
                <a:gd name="T0" fmla="*/ 52 w 60"/>
                <a:gd name="T1" fmla="*/ 0 h 107"/>
                <a:gd name="T2" fmla="*/ 8 w 60"/>
                <a:gd name="T3" fmla="*/ 0 h 107"/>
                <a:gd name="T4" fmla="*/ 0 w 60"/>
                <a:gd name="T5" fmla="*/ 8 h 107"/>
                <a:gd name="T6" fmla="*/ 0 w 60"/>
                <a:gd name="T7" fmla="*/ 99 h 107"/>
                <a:gd name="T8" fmla="*/ 8 w 60"/>
                <a:gd name="T9" fmla="*/ 107 h 107"/>
                <a:gd name="T10" fmla="*/ 52 w 60"/>
                <a:gd name="T11" fmla="*/ 107 h 107"/>
                <a:gd name="T12" fmla="*/ 60 w 60"/>
                <a:gd name="T13" fmla="*/ 99 h 107"/>
                <a:gd name="T14" fmla="*/ 60 w 60"/>
                <a:gd name="T15" fmla="*/ 8 h 107"/>
                <a:gd name="T16" fmla="*/ 52 w 60"/>
                <a:gd name="T17" fmla="*/ 0 h 107"/>
                <a:gd name="T18" fmla="*/ 30 w 60"/>
                <a:gd name="T19" fmla="*/ 99 h 107"/>
                <a:gd name="T20" fmla="*/ 25 w 60"/>
                <a:gd name="T21" fmla="*/ 94 h 107"/>
                <a:gd name="T22" fmla="*/ 30 w 60"/>
                <a:gd name="T23" fmla="*/ 89 h 107"/>
                <a:gd name="T24" fmla="*/ 35 w 60"/>
                <a:gd name="T25" fmla="*/ 94 h 107"/>
                <a:gd name="T26" fmla="*/ 30 w 60"/>
                <a:gd name="T27" fmla="*/ 99 h 107"/>
                <a:gd name="T28" fmla="*/ 54 w 60"/>
                <a:gd name="T29" fmla="*/ 82 h 107"/>
                <a:gd name="T30" fmla="*/ 6 w 60"/>
                <a:gd name="T31" fmla="*/ 82 h 107"/>
                <a:gd name="T32" fmla="*/ 6 w 60"/>
                <a:gd name="T33" fmla="*/ 13 h 107"/>
                <a:gd name="T34" fmla="*/ 54 w 60"/>
                <a:gd name="T35" fmla="*/ 13 h 107"/>
                <a:gd name="T36" fmla="*/ 54 w 60"/>
                <a:gd name="T37" fmla="*/ 82 h 107"/>
                <a:gd name="T38" fmla="*/ 54 w 60"/>
                <a:gd name="T39" fmla="*/ 82 h 107"/>
                <a:gd name="T40" fmla="*/ 41 w 60"/>
                <a:gd name="T41" fmla="*/ 8 h 107"/>
                <a:gd name="T42" fmla="*/ 19 w 60"/>
                <a:gd name="T43" fmla="*/ 8 h 107"/>
                <a:gd name="T44" fmla="*/ 19 w 60"/>
                <a:gd name="T45" fmla="*/ 6 h 107"/>
                <a:gd name="T46" fmla="*/ 41 w 60"/>
                <a:gd name="T47" fmla="*/ 6 h 107"/>
                <a:gd name="T48" fmla="*/ 41 w 60"/>
                <a:gd name="T49" fmla="*/ 8 h 107"/>
                <a:gd name="T50" fmla="*/ 41 w 60"/>
                <a:gd name="T51" fmla="*/ 8 h 107"/>
                <a:gd name="T52" fmla="*/ 49 w 60"/>
                <a:gd name="T53" fmla="*/ 7 h 107"/>
                <a:gd name="T54" fmla="*/ 47 w 60"/>
                <a:gd name="T55" fmla="*/ 9 h 107"/>
                <a:gd name="T56" fmla="*/ 45 w 60"/>
                <a:gd name="T57" fmla="*/ 7 h 107"/>
                <a:gd name="T58" fmla="*/ 47 w 60"/>
                <a:gd name="T59" fmla="*/ 5 h 107"/>
                <a:gd name="T60" fmla="*/ 49 w 60"/>
                <a:gd name="T61" fmla="*/ 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 h="107">
                  <a:moveTo>
                    <a:pt x="52" y="0"/>
                  </a:moveTo>
                  <a:cubicBezTo>
                    <a:pt x="8" y="0"/>
                    <a:pt x="8" y="0"/>
                    <a:pt x="8" y="0"/>
                  </a:cubicBezTo>
                  <a:cubicBezTo>
                    <a:pt x="4" y="0"/>
                    <a:pt x="0" y="3"/>
                    <a:pt x="0" y="8"/>
                  </a:cubicBezTo>
                  <a:cubicBezTo>
                    <a:pt x="0" y="99"/>
                    <a:pt x="0" y="99"/>
                    <a:pt x="0" y="99"/>
                  </a:cubicBezTo>
                  <a:cubicBezTo>
                    <a:pt x="0" y="103"/>
                    <a:pt x="4" y="107"/>
                    <a:pt x="8" y="107"/>
                  </a:cubicBezTo>
                  <a:cubicBezTo>
                    <a:pt x="52" y="107"/>
                    <a:pt x="52" y="107"/>
                    <a:pt x="52" y="107"/>
                  </a:cubicBezTo>
                  <a:cubicBezTo>
                    <a:pt x="56" y="107"/>
                    <a:pt x="60" y="103"/>
                    <a:pt x="60" y="99"/>
                  </a:cubicBezTo>
                  <a:cubicBezTo>
                    <a:pt x="60" y="8"/>
                    <a:pt x="60" y="8"/>
                    <a:pt x="60" y="8"/>
                  </a:cubicBezTo>
                  <a:cubicBezTo>
                    <a:pt x="60" y="3"/>
                    <a:pt x="56" y="0"/>
                    <a:pt x="52" y="0"/>
                  </a:cubicBezTo>
                  <a:close/>
                  <a:moveTo>
                    <a:pt x="30" y="99"/>
                  </a:moveTo>
                  <a:cubicBezTo>
                    <a:pt x="27" y="99"/>
                    <a:pt x="25" y="97"/>
                    <a:pt x="25" y="94"/>
                  </a:cubicBezTo>
                  <a:cubicBezTo>
                    <a:pt x="25" y="91"/>
                    <a:pt x="27" y="89"/>
                    <a:pt x="30" y="89"/>
                  </a:cubicBezTo>
                  <a:cubicBezTo>
                    <a:pt x="32" y="89"/>
                    <a:pt x="35" y="91"/>
                    <a:pt x="35" y="94"/>
                  </a:cubicBezTo>
                  <a:cubicBezTo>
                    <a:pt x="35" y="97"/>
                    <a:pt x="32" y="99"/>
                    <a:pt x="30" y="99"/>
                  </a:cubicBezTo>
                  <a:close/>
                  <a:moveTo>
                    <a:pt x="54" y="82"/>
                  </a:moveTo>
                  <a:cubicBezTo>
                    <a:pt x="6" y="82"/>
                    <a:pt x="6" y="82"/>
                    <a:pt x="6" y="82"/>
                  </a:cubicBezTo>
                  <a:cubicBezTo>
                    <a:pt x="6" y="13"/>
                    <a:pt x="6" y="13"/>
                    <a:pt x="6" y="13"/>
                  </a:cubicBezTo>
                  <a:cubicBezTo>
                    <a:pt x="54" y="13"/>
                    <a:pt x="54" y="13"/>
                    <a:pt x="54" y="13"/>
                  </a:cubicBezTo>
                  <a:cubicBezTo>
                    <a:pt x="54" y="82"/>
                    <a:pt x="54" y="82"/>
                    <a:pt x="54" y="82"/>
                  </a:cubicBezTo>
                  <a:cubicBezTo>
                    <a:pt x="54" y="82"/>
                    <a:pt x="54" y="82"/>
                    <a:pt x="54" y="82"/>
                  </a:cubicBezTo>
                  <a:close/>
                  <a:moveTo>
                    <a:pt x="41" y="8"/>
                  </a:moveTo>
                  <a:cubicBezTo>
                    <a:pt x="19" y="8"/>
                    <a:pt x="19" y="8"/>
                    <a:pt x="19" y="8"/>
                  </a:cubicBezTo>
                  <a:cubicBezTo>
                    <a:pt x="19" y="6"/>
                    <a:pt x="19" y="6"/>
                    <a:pt x="19" y="6"/>
                  </a:cubicBezTo>
                  <a:cubicBezTo>
                    <a:pt x="41" y="6"/>
                    <a:pt x="41" y="6"/>
                    <a:pt x="41" y="6"/>
                  </a:cubicBezTo>
                  <a:cubicBezTo>
                    <a:pt x="41" y="8"/>
                    <a:pt x="41" y="8"/>
                    <a:pt x="41" y="8"/>
                  </a:cubicBezTo>
                  <a:cubicBezTo>
                    <a:pt x="41" y="8"/>
                    <a:pt x="41" y="8"/>
                    <a:pt x="41" y="8"/>
                  </a:cubicBezTo>
                  <a:close/>
                  <a:moveTo>
                    <a:pt x="49" y="7"/>
                  </a:moveTo>
                  <a:cubicBezTo>
                    <a:pt x="49" y="8"/>
                    <a:pt x="48" y="9"/>
                    <a:pt x="47" y="9"/>
                  </a:cubicBezTo>
                  <a:cubicBezTo>
                    <a:pt x="47" y="9"/>
                    <a:pt x="45" y="8"/>
                    <a:pt x="45" y="7"/>
                  </a:cubicBezTo>
                  <a:cubicBezTo>
                    <a:pt x="45" y="6"/>
                    <a:pt x="47" y="5"/>
                    <a:pt x="47" y="5"/>
                  </a:cubicBezTo>
                  <a:cubicBezTo>
                    <a:pt x="48" y="5"/>
                    <a:pt x="49" y="6"/>
                    <a:pt x="49" y="7"/>
                  </a:cubicBezTo>
                  <a:close/>
                </a:path>
              </a:pathLst>
            </a:custGeom>
            <a:solidFill>
              <a:srgbClr val="94B64E"/>
            </a:soli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grpSp>
    </p:spTree>
    <p:extLst>
      <p:ext uri="{BB962C8B-B14F-4D97-AF65-F5344CB8AC3E}">
        <p14:creationId xmlns:p14="http://schemas.microsoft.com/office/powerpoint/2010/main" val="5295224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50812" y="1620275"/>
            <a:ext cx="3485668" cy="4979525"/>
            <a:chOff x="950812" y="1620275"/>
            <a:chExt cx="3485668" cy="4979525"/>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2707" y="2152650"/>
              <a:ext cx="2236808" cy="3976547"/>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812" y="1620275"/>
              <a:ext cx="3485668" cy="4979525"/>
            </a:xfrm>
            <a:prstGeom prst="rect">
              <a:avLst/>
            </a:prstGeom>
          </p:spPr>
        </p:pic>
      </p:grpSp>
      <p:grpSp>
        <p:nvGrpSpPr>
          <p:cNvPr id="2" name="Group 1"/>
          <p:cNvGrpSpPr/>
          <p:nvPr/>
        </p:nvGrpSpPr>
        <p:grpSpPr>
          <a:xfrm>
            <a:off x="4273550" y="2247303"/>
            <a:ext cx="4413250" cy="3320058"/>
            <a:chOff x="4273550" y="2247303"/>
            <a:chExt cx="4413250" cy="3320058"/>
          </a:xfrm>
        </p:grpSpPr>
        <p:sp>
          <p:nvSpPr>
            <p:cNvPr id="15" name="Rectangle 14"/>
            <p:cNvSpPr>
              <a:spLocks noChangeArrowheads="1"/>
            </p:cNvSpPr>
            <p:nvPr/>
          </p:nvSpPr>
          <p:spPr bwMode="auto">
            <a:xfrm>
              <a:off x="4273550" y="3967630"/>
              <a:ext cx="4413250" cy="1599731"/>
            </a:xfrm>
            <a:prstGeom prst="rect">
              <a:avLst/>
            </a:prstGeom>
            <a:solidFill>
              <a:srgbClr val="2980B9"/>
            </a:soli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7" name="Text Box 10"/>
            <p:cNvSpPr txBox="1">
              <a:spLocks noChangeArrowheads="1"/>
            </p:cNvSpPr>
            <p:nvPr/>
          </p:nvSpPr>
          <p:spPr bwMode="auto">
            <a:xfrm>
              <a:off x="5346521" y="4323394"/>
              <a:ext cx="3102154" cy="86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algn="just"/>
              <a:r>
                <a:rPr lang="en-US" smtClean="0">
                  <a:solidFill>
                    <a:schemeClr val="bg1"/>
                  </a:solidFill>
                </a:rPr>
                <a:t>Bác sĩ chủ động trong việc hẹn lấy mẫu cho khách hàng sử dụng dịch vụ tại phòng khám</a:t>
              </a:r>
              <a:endParaRPr lang="en-US">
                <a:solidFill>
                  <a:schemeClr val="bg1"/>
                </a:solidFill>
              </a:endParaRPr>
            </a:p>
          </p:txBody>
        </p:sp>
        <p:grpSp>
          <p:nvGrpSpPr>
            <p:cNvPr id="20" name="Group 33"/>
            <p:cNvGrpSpPr>
              <a:grpSpLocks/>
            </p:cNvGrpSpPr>
            <p:nvPr/>
          </p:nvGrpSpPr>
          <p:grpSpPr bwMode="auto">
            <a:xfrm>
              <a:off x="4445449" y="4530243"/>
              <a:ext cx="580289" cy="580289"/>
              <a:chOff x="7646645" y="4941410"/>
              <a:chExt cx="715628" cy="715628"/>
            </a:xfrm>
          </p:grpSpPr>
          <p:sp>
            <p:nvSpPr>
              <p:cNvPr id="21" name="Rounded Rectangle 20"/>
              <p:cNvSpPr/>
              <p:nvPr/>
            </p:nvSpPr>
            <p:spPr>
              <a:xfrm>
                <a:off x="7646978" y="4941987"/>
                <a:ext cx="715961" cy="7143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2" name="Freeform 37"/>
              <p:cNvSpPr>
                <a:spLocks noEditPoints="1"/>
              </p:cNvSpPr>
              <p:nvPr/>
            </p:nvSpPr>
            <p:spPr bwMode="auto">
              <a:xfrm>
                <a:off x="7804140" y="5097562"/>
                <a:ext cx="401637" cy="403225"/>
              </a:xfrm>
              <a:custGeom>
                <a:avLst/>
                <a:gdLst>
                  <a:gd name="T0" fmla="*/ 62 w 62"/>
                  <a:gd name="T1" fmla="*/ 62 h 62"/>
                  <a:gd name="T2" fmla="*/ 57 w 62"/>
                  <a:gd name="T3" fmla="*/ 46 h 62"/>
                  <a:gd name="T4" fmla="*/ 57 w 62"/>
                  <a:gd name="T5" fmla="*/ 46 h 62"/>
                  <a:gd name="T6" fmla="*/ 15 w 62"/>
                  <a:gd name="T7" fmla="*/ 5 h 62"/>
                  <a:gd name="T8" fmla="*/ 15 w 62"/>
                  <a:gd name="T9" fmla="*/ 5 h 62"/>
                  <a:gd name="T10" fmla="*/ 15 w 62"/>
                  <a:gd name="T11" fmla="*/ 4 h 62"/>
                  <a:gd name="T12" fmla="*/ 3 w 62"/>
                  <a:gd name="T13" fmla="*/ 3 h 62"/>
                  <a:gd name="T14" fmla="*/ 5 w 62"/>
                  <a:gd name="T15" fmla="*/ 15 h 62"/>
                  <a:gd name="T16" fmla="*/ 5 w 62"/>
                  <a:gd name="T17" fmla="*/ 15 h 62"/>
                  <a:gd name="T18" fmla="*/ 5 w 62"/>
                  <a:gd name="T19" fmla="*/ 15 h 62"/>
                  <a:gd name="T20" fmla="*/ 47 w 62"/>
                  <a:gd name="T21" fmla="*/ 57 h 62"/>
                  <a:gd name="T22" fmla="*/ 47 w 62"/>
                  <a:gd name="T23" fmla="*/ 57 h 62"/>
                  <a:gd name="T24" fmla="*/ 62 w 62"/>
                  <a:gd name="T25" fmla="*/ 62 h 62"/>
                  <a:gd name="T26" fmla="*/ 56 w 62"/>
                  <a:gd name="T27" fmla="*/ 48 h 62"/>
                  <a:gd name="T28" fmla="*/ 58 w 62"/>
                  <a:gd name="T29" fmla="*/ 54 h 62"/>
                  <a:gd name="T30" fmla="*/ 54 w 62"/>
                  <a:gd name="T31" fmla="*/ 58 h 62"/>
                  <a:gd name="T32" fmla="*/ 49 w 62"/>
                  <a:gd name="T33" fmla="*/ 56 h 62"/>
                  <a:gd name="T34" fmla="*/ 56 w 62"/>
                  <a:gd name="T35" fmla="*/ 48 h 62"/>
                  <a:gd name="T36" fmla="*/ 54 w 62"/>
                  <a:gd name="T37" fmla="*/ 46 h 62"/>
                  <a:gd name="T38" fmla="*/ 51 w 62"/>
                  <a:gd name="T39" fmla="*/ 49 h 62"/>
                  <a:gd name="T40" fmla="*/ 12 w 62"/>
                  <a:gd name="T41" fmla="*/ 10 h 62"/>
                  <a:gd name="T42" fmla="*/ 15 w 62"/>
                  <a:gd name="T43" fmla="*/ 7 h 62"/>
                  <a:gd name="T44" fmla="*/ 54 w 62"/>
                  <a:gd name="T45" fmla="*/ 46 h 62"/>
                  <a:gd name="T46" fmla="*/ 7 w 62"/>
                  <a:gd name="T47" fmla="*/ 15 h 62"/>
                  <a:gd name="T48" fmla="*/ 10 w 62"/>
                  <a:gd name="T49" fmla="*/ 12 h 62"/>
                  <a:gd name="T50" fmla="*/ 50 w 62"/>
                  <a:gd name="T51" fmla="*/ 51 h 62"/>
                  <a:gd name="T52" fmla="*/ 47 w 62"/>
                  <a:gd name="T53" fmla="*/ 54 h 62"/>
                  <a:gd name="T54" fmla="*/ 7 w 62"/>
                  <a:gd name="T55" fmla="*/ 1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62">
                    <a:moveTo>
                      <a:pt x="62" y="62"/>
                    </a:moveTo>
                    <a:cubicBezTo>
                      <a:pt x="57" y="46"/>
                      <a:pt x="57" y="46"/>
                      <a:pt x="57" y="46"/>
                    </a:cubicBezTo>
                    <a:cubicBezTo>
                      <a:pt x="57" y="46"/>
                      <a:pt x="57" y="46"/>
                      <a:pt x="57" y="46"/>
                    </a:cubicBezTo>
                    <a:cubicBezTo>
                      <a:pt x="15" y="5"/>
                      <a:pt x="15" y="5"/>
                      <a:pt x="15" y="5"/>
                    </a:cubicBezTo>
                    <a:cubicBezTo>
                      <a:pt x="15" y="5"/>
                      <a:pt x="15" y="5"/>
                      <a:pt x="15" y="5"/>
                    </a:cubicBezTo>
                    <a:cubicBezTo>
                      <a:pt x="15" y="4"/>
                      <a:pt x="15" y="4"/>
                      <a:pt x="15" y="4"/>
                    </a:cubicBezTo>
                    <a:cubicBezTo>
                      <a:pt x="11" y="1"/>
                      <a:pt x="6" y="0"/>
                      <a:pt x="3" y="3"/>
                    </a:cubicBezTo>
                    <a:cubicBezTo>
                      <a:pt x="0" y="6"/>
                      <a:pt x="1" y="11"/>
                      <a:pt x="5" y="15"/>
                    </a:cubicBezTo>
                    <a:cubicBezTo>
                      <a:pt x="5" y="15"/>
                      <a:pt x="5" y="15"/>
                      <a:pt x="5" y="15"/>
                    </a:cubicBezTo>
                    <a:cubicBezTo>
                      <a:pt x="5" y="15"/>
                      <a:pt x="5" y="15"/>
                      <a:pt x="5" y="15"/>
                    </a:cubicBezTo>
                    <a:cubicBezTo>
                      <a:pt x="47" y="57"/>
                      <a:pt x="47" y="57"/>
                      <a:pt x="47" y="57"/>
                    </a:cubicBezTo>
                    <a:cubicBezTo>
                      <a:pt x="47" y="57"/>
                      <a:pt x="47" y="57"/>
                      <a:pt x="47" y="57"/>
                    </a:cubicBezTo>
                    <a:lnTo>
                      <a:pt x="62" y="62"/>
                    </a:lnTo>
                    <a:close/>
                    <a:moveTo>
                      <a:pt x="56" y="48"/>
                    </a:moveTo>
                    <a:cubicBezTo>
                      <a:pt x="57" y="49"/>
                      <a:pt x="57" y="51"/>
                      <a:pt x="58" y="54"/>
                    </a:cubicBezTo>
                    <a:cubicBezTo>
                      <a:pt x="54" y="58"/>
                      <a:pt x="54" y="58"/>
                      <a:pt x="54" y="58"/>
                    </a:cubicBezTo>
                    <a:cubicBezTo>
                      <a:pt x="51" y="57"/>
                      <a:pt x="49" y="56"/>
                      <a:pt x="49" y="56"/>
                    </a:cubicBezTo>
                    <a:cubicBezTo>
                      <a:pt x="49" y="55"/>
                      <a:pt x="56" y="49"/>
                      <a:pt x="56" y="48"/>
                    </a:cubicBezTo>
                    <a:close/>
                    <a:moveTo>
                      <a:pt x="54" y="46"/>
                    </a:moveTo>
                    <a:cubicBezTo>
                      <a:pt x="54" y="47"/>
                      <a:pt x="53" y="48"/>
                      <a:pt x="51" y="49"/>
                    </a:cubicBezTo>
                    <a:cubicBezTo>
                      <a:pt x="12" y="10"/>
                      <a:pt x="12" y="10"/>
                      <a:pt x="12" y="10"/>
                    </a:cubicBezTo>
                    <a:cubicBezTo>
                      <a:pt x="14" y="9"/>
                      <a:pt x="15" y="8"/>
                      <a:pt x="15" y="7"/>
                    </a:cubicBezTo>
                    <a:cubicBezTo>
                      <a:pt x="16" y="8"/>
                      <a:pt x="53" y="45"/>
                      <a:pt x="54" y="46"/>
                    </a:cubicBezTo>
                    <a:close/>
                    <a:moveTo>
                      <a:pt x="7" y="15"/>
                    </a:moveTo>
                    <a:cubicBezTo>
                      <a:pt x="8" y="15"/>
                      <a:pt x="9" y="13"/>
                      <a:pt x="10" y="12"/>
                    </a:cubicBezTo>
                    <a:cubicBezTo>
                      <a:pt x="50" y="51"/>
                      <a:pt x="50" y="51"/>
                      <a:pt x="50" y="51"/>
                    </a:cubicBezTo>
                    <a:cubicBezTo>
                      <a:pt x="48" y="52"/>
                      <a:pt x="47" y="54"/>
                      <a:pt x="47" y="54"/>
                    </a:cubicBezTo>
                    <a:cubicBezTo>
                      <a:pt x="45" y="53"/>
                      <a:pt x="9" y="16"/>
                      <a:pt x="7" y="15"/>
                    </a:cubicBezTo>
                    <a:close/>
                  </a:path>
                </a:pathLst>
              </a:custGeom>
              <a:solidFill>
                <a:srgbClr val="2980B9"/>
              </a:soli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grpSp>
        <p:sp>
          <p:nvSpPr>
            <p:cNvPr id="24" name="Rectangle 7"/>
            <p:cNvSpPr>
              <a:spLocks noChangeArrowheads="1"/>
            </p:cNvSpPr>
            <p:nvPr/>
          </p:nvSpPr>
          <p:spPr bwMode="auto">
            <a:xfrm>
              <a:off x="4273550" y="2247303"/>
              <a:ext cx="4413250" cy="1721213"/>
            </a:xfrm>
            <a:prstGeom prst="rect">
              <a:avLst/>
            </a:prstGeom>
            <a:solidFill>
              <a:srgbClr val="94B64E"/>
            </a:soli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25" name="Isosceles Triangle 24"/>
            <p:cNvSpPr/>
            <p:nvPr/>
          </p:nvSpPr>
          <p:spPr bwMode="auto">
            <a:xfrm rot="10800000">
              <a:off x="4745522" y="3967631"/>
              <a:ext cx="143278" cy="106500"/>
            </a:xfrm>
            <a:prstGeom prst="triangle">
              <a:avLst/>
            </a:prstGeom>
            <a:solidFill>
              <a:srgbClr val="94B6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6" name="Text Box 10"/>
            <p:cNvSpPr txBox="1">
              <a:spLocks noChangeArrowheads="1"/>
            </p:cNvSpPr>
            <p:nvPr/>
          </p:nvSpPr>
          <p:spPr bwMode="auto">
            <a:xfrm>
              <a:off x="5346521" y="2791309"/>
              <a:ext cx="3102154" cy="58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algn="just"/>
              <a:r>
                <a:rPr lang="en-US" smtClean="0">
                  <a:solidFill>
                    <a:schemeClr val="bg1"/>
                  </a:solidFill>
                </a:rPr>
                <a:t>Dễ dàng đặt lịch khám, lấy mẫu với MEDLATEC</a:t>
              </a:r>
              <a:endParaRPr lang="en-US">
                <a:solidFill>
                  <a:schemeClr val="bg1"/>
                </a:solidFill>
              </a:endParaRPr>
            </a:p>
          </p:txBody>
        </p:sp>
        <p:sp>
          <p:nvSpPr>
            <p:cNvPr id="28" name="Rounded Rectangle 27"/>
            <p:cNvSpPr/>
            <p:nvPr/>
          </p:nvSpPr>
          <p:spPr bwMode="auto">
            <a:xfrm>
              <a:off x="4436480" y="2809030"/>
              <a:ext cx="598229" cy="5982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9" name="Freeform 84"/>
            <p:cNvSpPr>
              <a:spLocks noEditPoints="1"/>
            </p:cNvSpPr>
            <p:nvPr/>
          </p:nvSpPr>
          <p:spPr bwMode="auto">
            <a:xfrm>
              <a:off x="4622184" y="2880659"/>
              <a:ext cx="249373" cy="445687"/>
            </a:xfrm>
            <a:custGeom>
              <a:avLst/>
              <a:gdLst>
                <a:gd name="T0" fmla="*/ 52 w 60"/>
                <a:gd name="T1" fmla="*/ 0 h 107"/>
                <a:gd name="T2" fmla="*/ 8 w 60"/>
                <a:gd name="T3" fmla="*/ 0 h 107"/>
                <a:gd name="T4" fmla="*/ 0 w 60"/>
                <a:gd name="T5" fmla="*/ 8 h 107"/>
                <a:gd name="T6" fmla="*/ 0 w 60"/>
                <a:gd name="T7" fmla="*/ 99 h 107"/>
                <a:gd name="T8" fmla="*/ 8 w 60"/>
                <a:gd name="T9" fmla="*/ 107 h 107"/>
                <a:gd name="T10" fmla="*/ 52 w 60"/>
                <a:gd name="T11" fmla="*/ 107 h 107"/>
                <a:gd name="T12" fmla="*/ 60 w 60"/>
                <a:gd name="T13" fmla="*/ 99 h 107"/>
                <a:gd name="T14" fmla="*/ 60 w 60"/>
                <a:gd name="T15" fmla="*/ 8 h 107"/>
                <a:gd name="T16" fmla="*/ 52 w 60"/>
                <a:gd name="T17" fmla="*/ 0 h 107"/>
                <a:gd name="T18" fmla="*/ 30 w 60"/>
                <a:gd name="T19" fmla="*/ 99 h 107"/>
                <a:gd name="T20" fmla="*/ 25 w 60"/>
                <a:gd name="T21" fmla="*/ 94 h 107"/>
                <a:gd name="T22" fmla="*/ 30 w 60"/>
                <a:gd name="T23" fmla="*/ 89 h 107"/>
                <a:gd name="T24" fmla="*/ 35 w 60"/>
                <a:gd name="T25" fmla="*/ 94 h 107"/>
                <a:gd name="T26" fmla="*/ 30 w 60"/>
                <a:gd name="T27" fmla="*/ 99 h 107"/>
                <a:gd name="T28" fmla="*/ 54 w 60"/>
                <a:gd name="T29" fmla="*/ 82 h 107"/>
                <a:gd name="T30" fmla="*/ 6 w 60"/>
                <a:gd name="T31" fmla="*/ 82 h 107"/>
                <a:gd name="T32" fmla="*/ 6 w 60"/>
                <a:gd name="T33" fmla="*/ 13 h 107"/>
                <a:gd name="T34" fmla="*/ 54 w 60"/>
                <a:gd name="T35" fmla="*/ 13 h 107"/>
                <a:gd name="T36" fmla="*/ 54 w 60"/>
                <a:gd name="T37" fmla="*/ 82 h 107"/>
                <a:gd name="T38" fmla="*/ 54 w 60"/>
                <a:gd name="T39" fmla="*/ 82 h 107"/>
                <a:gd name="T40" fmla="*/ 41 w 60"/>
                <a:gd name="T41" fmla="*/ 8 h 107"/>
                <a:gd name="T42" fmla="*/ 19 w 60"/>
                <a:gd name="T43" fmla="*/ 8 h 107"/>
                <a:gd name="T44" fmla="*/ 19 w 60"/>
                <a:gd name="T45" fmla="*/ 6 h 107"/>
                <a:gd name="T46" fmla="*/ 41 w 60"/>
                <a:gd name="T47" fmla="*/ 6 h 107"/>
                <a:gd name="T48" fmla="*/ 41 w 60"/>
                <a:gd name="T49" fmla="*/ 8 h 107"/>
                <a:gd name="T50" fmla="*/ 41 w 60"/>
                <a:gd name="T51" fmla="*/ 8 h 107"/>
                <a:gd name="T52" fmla="*/ 49 w 60"/>
                <a:gd name="T53" fmla="*/ 7 h 107"/>
                <a:gd name="T54" fmla="*/ 47 w 60"/>
                <a:gd name="T55" fmla="*/ 9 h 107"/>
                <a:gd name="T56" fmla="*/ 45 w 60"/>
                <a:gd name="T57" fmla="*/ 7 h 107"/>
                <a:gd name="T58" fmla="*/ 47 w 60"/>
                <a:gd name="T59" fmla="*/ 5 h 107"/>
                <a:gd name="T60" fmla="*/ 49 w 60"/>
                <a:gd name="T61" fmla="*/ 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 h="107">
                  <a:moveTo>
                    <a:pt x="52" y="0"/>
                  </a:moveTo>
                  <a:cubicBezTo>
                    <a:pt x="8" y="0"/>
                    <a:pt x="8" y="0"/>
                    <a:pt x="8" y="0"/>
                  </a:cubicBezTo>
                  <a:cubicBezTo>
                    <a:pt x="4" y="0"/>
                    <a:pt x="0" y="3"/>
                    <a:pt x="0" y="8"/>
                  </a:cubicBezTo>
                  <a:cubicBezTo>
                    <a:pt x="0" y="99"/>
                    <a:pt x="0" y="99"/>
                    <a:pt x="0" y="99"/>
                  </a:cubicBezTo>
                  <a:cubicBezTo>
                    <a:pt x="0" y="103"/>
                    <a:pt x="4" y="107"/>
                    <a:pt x="8" y="107"/>
                  </a:cubicBezTo>
                  <a:cubicBezTo>
                    <a:pt x="52" y="107"/>
                    <a:pt x="52" y="107"/>
                    <a:pt x="52" y="107"/>
                  </a:cubicBezTo>
                  <a:cubicBezTo>
                    <a:pt x="56" y="107"/>
                    <a:pt x="60" y="103"/>
                    <a:pt x="60" y="99"/>
                  </a:cubicBezTo>
                  <a:cubicBezTo>
                    <a:pt x="60" y="8"/>
                    <a:pt x="60" y="8"/>
                    <a:pt x="60" y="8"/>
                  </a:cubicBezTo>
                  <a:cubicBezTo>
                    <a:pt x="60" y="3"/>
                    <a:pt x="56" y="0"/>
                    <a:pt x="52" y="0"/>
                  </a:cubicBezTo>
                  <a:close/>
                  <a:moveTo>
                    <a:pt x="30" y="99"/>
                  </a:moveTo>
                  <a:cubicBezTo>
                    <a:pt x="27" y="99"/>
                    <a:pt x="25" y="97"/>
                    <a:pt x="25" y="94"/>
                  </a:cubicBezTo>
                  <a:cubicBezTo>
                    <a:pt x="25" y="91"/>
                    <a:pt x="27" y="89"/>
                    <a:pt x="30" y="89"/>
                  </a:cubicBezTo>
                  <a:cubicBezTo>
                    <a:pt x="32" y="89"/>
                    <a:pt x="35" y="91"/>
                    <a:pt x="35" y="94"/>
                  </a:cubicBezTo>
                  <a:cubicBezTo>
                    <a:pt x="35" y="97"/>
                    <a:pt x="32" y="99"/>
                    <a:pt x="30" y="99"/>
                  </a:cubicBezTo>
                  <a:close/>
                  <a:moveTo>
                    <a:pt x="54" y="82"/>
                  </a:moveTo>
                  <a:cubicBezTo>
                    <a:pt x="6" y="82"/>
                    <a:pt x="6" y="82"/>
                    <a:pt x="6" y="82"/>
                  </a:cubicBezTo>
                  <a:cubicBezTo>
                    <a:pt x="6" y="13"/>
                    <a:pt x="6" y="13"/>
                    <a:pt x="6" y="13"/>
                  </a:cubicBezTo>
                  <a:cubicBezTo>
                    <a:pt x="54" y="13"/>
                    <a:pt x="54" y="13"/>
                    <a:pt x="54" y="13"/>
                  </a:cubicBezTo>
                  <a:cubicBezTo>
                    <a:pt x="54" y="82"/>
                    <a:pt x="54" y="82"/>
                    <a:pt x="54" y="82"/>
                  </a:cubicBezTo>
                  <a:cubicBezTo>
                    <a:pt x="54" y="82"/>
                    <a:pt x="54" y="82"/>
                    <a:pt x="54" y="82"/>
                  </a:cubicBezTo>
                  <a:close/>
                  <a:moveTo>
                    <a:pt x="41" y="8"/>
                  </a:moveTo>
                  <a:cubicBezTo>
                    <a:pt x="19" y="8"/>
                    <a:pt x="19" y="8"/>
                    <a:pt x="19" y="8"/>
                  </a:cubicBezTo>
                  <a:cubicBezTo>
                    <a:pt x="19" y="6"/>
                    <a:pt x="19" y="6"/>
                    <a:pt x="19" y="6"/>
                  </a:cubicBezTo>
                  <a:cubicBezTo>
                    <a:pt x="41" y="6"/>
                    <a:pt x="41" y="6"/>
                    <a:pt x="41" y="6"/>
                  </a:cubicBezTo>
                  <a:cubicBezTo>
                    <a:pt x="41" y="8"/>
                    <a:pt x="41" y="8"/>
                    <a:pt x="41" y="8"/>
                  </a:cubicBezTo>
                  <a:cubicBezTo>
                    <a:pt x="41" y="8"/>
                    <a:pt x="41" y="8"/>
                    <a:pt x="41" y="8"/>
                  </a:cubicBezTo>
                  <a:close/>
                  <a:moveTo>
                    <a:pt x="49" y="7"/>
                  </a:moveTo>
                  <a:cubicBezTo>
                    <a:pt x="49" y="8"/>
                    <a:pt x="48" y="9"/>
                    <a:pt x="47" y="9"/>
                  </a:cubicBezTo>
                  <a:cubicBezTo>
                    <a:pt x="47" y="9"/>
                    <a:pt x="45" y="8"/>
                    <a:pt x="45" y="7"/>
                  </a:cubicBezTo>
                  <a:cubicBezTo>
                    <a:pt x="45" y="6"/>
                    <a:pt x="47" y="5"/>
                    <a:pt x="47" y="5"/>
                  </a:cubicBezTo>
                  <a:cubicBezTo>
                    <a:pt x="48" y="5"/>
                    <a:pt x="49" y="6"/>
                    <a:pt x="49" y="7"/>
                  </a:cubicBezTo>
                  <a:close/>
                </a:path>
              </a:pathLst>
            </a:custGeom>
            <a:solidFill>
              <a:srgbClr val="94B64E"/>
            </a:soli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grpSp>
      <p:grpSp>
        <p:nvGrpSpPr>
          <p:cNvPr id="23" name="Group 22"/>
          <p:cNvGrpSpPr/>
          <p:nvPr/>
        </p:nvGrpSpPr>
        <p:grpSpPr>
          <a:xfrm>
            <a:off x="3276600" y="-136288"/>
            <a:ext cx="4800296" cy="896399"/>
            <a:chOff x="3877945" y="2493724"/>
            <a:chExt cx="4800296" cy="896399"/>
          </a:xfrm>
        </p:grpSpPr>
        <p:sp>
          <p:nvSpPr>
            <p:cNvPr id="27" name="Text Box 10"/>
            <p:cNvSpPr txBox="1">
              <a:spLocks noChangeArrowheads="1"/>
            </p:cNvSpPr>
            <p:nvPr/>
          </p:nvSpPr>
          <p:spPr bwMode="auto">
            <a:xfrm>
              <a:off x="4530407" y="2493724"/>
              <a:ext cx="4147834" cy="89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lnSpc>
                  <a:spcPct val="200000"/>
                </a:lnSpc>
              </a:pPr>
              <a:r>
                <a:rPr lang="en-US" altLang="en-US" sz="2800" b="1" err="1" smtClean="0">
                  <a:solidFill>
                    <a:schemeClr val="bg1"/>
                  </a:solidFill>
                  <a:latin typeface="Open Sans" panose="020B0606030504020204" pitchFamily="34" charset="0"/>
                  <a:cs typeface="Open Sans" panose="020B0606030504020204" pitchFamily="34" charset="0"/>
                </a:rPr>
                <a:t>Đặt</a:t>
              </a:r>
              <a:r>
                <a:rPr lang="en-US" altLang="en-US" sz="2800" b="1" smtClean="0">
                  <a:solidFill>
                    <a:schemeClr val="bg1"/>
                  </a:solidFill>
                  <a:latin typeface="Open Sans" panose="020B0606030504020204" pitchFamily="34" charset="0"/>
                  <a:cs typeface="Open Sans" panose="020B0606030504020204" pitchFamily="34" charset="0"/>
                </a:rPr>
                <a:t> </a:t>
              </a:r>
              <a:r>
                <a:rPr lang="en-US" altLang="en-US" sz="2800" b="1" err="1" smtClean="0">
                  <a:solidFill>
                    <a:schemeClr val="bg1"/>
                  </a:solidFill>
                  <a:latin typeface="Open Sans" panose="020B0606030504020204" pitchFamily="34" charset="0"/>
                  <a:cs typeface="Open Sans" panose="020B0606030504020204" pitchFamily="34" charset="0"/>
                </a:rPr>
                <a:t>lịch</a:t>
              </a:r>
              <a:r>
                <a:rPr lang="en-US" altLang="en-US" sz="2800" b="1" smtClean="0">
                  <a:solidFill>
                    <a:schemeClr val="bg1"/>
                  </a:solidFill>
                  <a:latin typeface="Open Sans" panose="020B0606030504020204" pitchFamily="34" charset="0"/>
                  <a:cs typeface="Open Sans" panose="020B0606030504020204" pitchFamily="34" charset="0"/>
                </a:rPr>
                <a:t> </a:t>
              </a:r>
              <a:r>
                <a:rPr lang="en-US" altLang="en-US" sz="2800" b="1" err="1" smtClean="0">
                  <a:solidFill>
                    <a:schemeClr val="bg1"/>
                  </a:solidFill>
                  <a:latin typeface="Open Sans" panose="020B0606030504020204" pitchFamily="34" charset="0"/>
                  <a:cs typeface="Open Sans" panose="020B0606030504020204" pitchFamily="34" charset="0"/>
                </a:rPr>
                <a:t>khám</a:t>
              </a:r>
              <a:r>
                <a:rPr lang="en-US" altLang="en-US" sz="2800" b="1" smtClean="0">
                  <a:solidFill>
                    <a:schemeClr val="bg1"/>
                  </a:solidFill>
                  <a:latin typeface="Open Sans" panose="020B0606030504020204" pitchFamily="34" charset="0"/>
                  <a:cs typeface="Open Sans" panose="020B0606030504020204" pitchFamily="34" charset="0"/>
                </a:rPr>
                <a:t>, </a:t>
              </a:r>
              <a:r>
                <a:rPr lang="en-US" altLang="en-US" sz="2800" b="1" err="1" smtClean="0">
                  <a:solidFill>
                    <a:schemeClr val="bg1"/>
                  </a:solidFill>
                  <a:latin typeface="Open Sans" panose="020B0606030504020204" pitchFamily="34" charset="0"/>
                  <a:cs typeface="Open Sans" panose="020B0606030504020204" pitchFamily="34" charset="0"/>
                </a:rPr>
                <a:t>lấy</a:t>
              </a:r>
              <a:r>
                <a:rPr lang="en-US" altLang="en-US" sz="2800" b="1" smtClean="0">
                  <a:solidFill>
                    <a:schemeClr val="bg1"/>
                  </a:solidFill>
                  <a:latin typeface="Open Sans" panose="020B0606030504020204" pitchFamily="34" charset="0"/>
                  <a:cs typeface="Open Sans" panose="020B0606030504020204" pitchFamily="34" charset="0"/>
                </a:rPr>
                <a:t> </a:t>
              </a:r>
              <a:r>
                <a:rPr lang="en-US" altLang="en-US" sz="2800" b="1" err="1" smtClean="0">
                  <a:solidFill>
                    <a:schemeClr val="bg1"/>
                  </a:solidFill>
                  <a:latin typeface="Open Sans" panose="020B0606030504020204" pitchFamily="34" charset="0"/>
                  <a:cs typeface="Open Sans" panose="020B0606030504020204" pitchFamily="34" charset="0"/>
                </a:rPr>
                <a:t>mẫu</a:t>
              </a:r>
              <a:endParaRPr lang="en-US" altLang="en-US" sz="2800" b="1">
                <a:solidFill>
                  <a:schemeClr val="bg1"/>
                </a:solidFill>
                <a:latin typeface="Open Sans" panose="020B0606030504020204" pitchFamily="34" charset="0"/>
                <a:cs typeface="Open Sans" panose="020B0606030504020204" pitchFamily="34" charset="0"/>
              </a:endParaRPr>
            </a:p>
          </p:txBody>
        </p:sp>
        <p:sp>
          <p:nvSpPr>
            <p:cNvPr id="30" name="Rounded Rectangle 29"/>
            <p:cNvSpPr/>
            <p:nvPr/>
          </p:nvSpPr>
          <p:spPr bwMode="auto">
            <a:xfrm>
              <a:off x="3877945" y="2767040"/>
              <a:ext cx="539750" cy="539750"/>
            </a:xfrm>
            <a:prstGeom prst="roundRect">
              <a:avLst/>
            </a:prstGeom>
            <a:solidFill>
              <a:srgbClr val="94B6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31" name="Freeform 94"/>
            <p:cNvSpPr>
              <a:spLocks/>
            </p:cNvSpPr>
            <p:nvPr/>
          </p:nvSpPr>
          <p:spPr bwMode="auto">
            <a:xfrm>
              <a:off x="3964850" y="2868639"/>
              <a:ext cx="375683" cy="345887"/>
            </a:xfrm>
            <a:custGeom>
              <a:avLst/>
              <a:gdLst>
                <a:gd name="T0" fmla="*/ 97 w 99"/>
                <a:gd name="T1" fmla="*/ 10 h 91"/>
                <a:gd name="T2" fmla="*/ 75 w 99"/>
                <a:gd name="T3" fmla="*/ 14 h 91"/>
                <a:gd name="T4" fmla="*/ 53 w 99"/>
                <a:gd name="T5" fmla="*/ 29 h 91"/>
                <a:gd name="T6" fmla="*/ 37 w 99"/>
                <a:gd name="T7" fmla="*/ 15 h 91"/>
                <a:gd name="T8" fmla="*/ 41 w 99"/>
                <a:gd name="T9" fmla="*/ 12 h 91"/>
                <a:gd name="T10" fmla="*/ 41 w 99"/>
                <a:gd name="T11" fmla="*/ 11 h 91"/>
                <a:gd name="T12" fmla="*/ 40 w 99"/>
                <a:gd name="T13" fmla="*/ 10 h 91"/>
                <a:gd name="T14" fmla="*/ 35 w 99"/>
                <a:gd name="T15" fmla="*/ 14 h 91"/>
                <a:gd name="T16" fmla="*/ 25 w 99"/>
                <a:gd name="T17" fmla="*/ 5 h 91"/>
                <a:gd name="T18" fmla="*/ 15 w 99"/>
                <a:gd name="T19" fmla="*/ 3 h 91"/>
                <a:gd name="T20" fmla="*/ 11 w 99"/>
                <a:gd name="T21" fmla="*/ 5 h 91"/>
                <a:gd name="T22" fmla="*/ 26 w 99"/>
                <a:gd name="T23" fmla="*/ 19 h 91"/>
                <a:gd name="T24" fmla="*/ 19 w 99"/>
                <a:gd name="T25" fmla="*/ 24 h 91"/>
                <a:gd name="T26" fmla="*/ 20 w 99"/>
                <a:gd name="T27" fmla="*/ 25 h 91"/>
                <a:gd name="T28" fmla="*/ 21 w 99"/>
                <a:gd name="T29" fmla="*/ 26 h 91"/>
                <a:gd name="T30" fmla="*/ 28 w 99"/>
                <a:gd name="T31" fmla="*/ 21 h 91"/>
                <a:gd name="T32" fmla="*/ 42 w 99"/>
                <a:gd name="T33" fmla="*/ 36 h 91"/>
                <a:gd name="T34" fmla="*/ 13 w 99"/>
                <a:gd name="T35" fmla="*/ 55 h 91"/>
                <a:gd name="T36" fmla="*/ 2 w 99"/>
                <a:gd name="T37" fmla="*/ 48 h 91"/>
                <a:gd name="T38" fmla="*/ 0 w 99"/>
                <a:gd name="T39" fmla="*/ 48 h 91"/>
                <a:gd name="T40" fmla="*/ 5 w 99"/>
                <a:gd name="T41" fmla="*/ 56 h 91"/>
                <a:gd name="T42" fmla="*/ 8 w 99"/>
                <a:gd name="T43" fmla="*/ 60 h 91"/>
                <a:gd name="T44" fmla="*/ 8 w 99"/>
                <a:gd name="T45" fmla="*/ 60 h 91"/>
                <a:gd name="T46" fmla="*/ 9 w 99"/>
                <a:gd name="T47" fmla="*/ 62 h 91"/>
                <a:gd name="T48" fmla="*/ 11 w 99"/>
                <a:gd name="T49" fmla="*/ 64 h 91"/>
                <a:gd name="T50" fmla="*/ 11 w 99"/>
                <a:gd name="T51" fmla="*/ 64 h 91"/>
                <a:gd name="T52" fmla="*/ 14 w 99"/>
                <a:gd name="T53" fmla="*/ 70 h 91"/>
                <a:gd name="T54" fmla="*/ 17 w 99"/>
                <a:gd name="T55" fmla="*/ 74 h 91"/>
                <a:gd name="T56" fmla="*/ 24 w 99"/>
                <a:gd name="T57" fmla="*/ 85 h 91"/>
                <a:gd name="T58" fmla="*/ 25 w 99"/>
                <a:gd name="T59" fmla="*/ 82 h 91"/>
                <a:gd name="T60" fmla="*/ 22 w 99"/>
                <a:gd name="T61" fmla="*/ 69 h 91"/>
                <a:gd name="T62" fmla="*/ 52 w 99"/>
                <a:gd name="T63" fmla="*/ 50 h 91"/>
                <a:gd name="T64" fmla="*/ 59 w 99"/>
                <a:gd name="T65" fmla="*/ 69 h 91"/>
                <a:gd name="T66" fmla="*/ 52 w 99"/>
                <a:gd name="T67" fmla="*/ 73 h 91"/>
                <a:gd name="T68" fmla="*/ 52 w 99"/>
                <a:gd name="T69" fmla="*/ 75 h 91"/>
                <a:gd name="T70" fmla="*/ 53 w 99"/>
                <a:gd name="T71" fmla="*/ 75 h 91"/>
                <a:gd name="T72" fmla="*/ 60 w 99"/>
                <a:gd name="T73" fmla="*/ 71 h 91"/>
                <a:gd name="T74" fmla="*/ 68 w 99"/>
                <a:gd name="T75" fmla="*/ 91 h 91"/>
                <a:gd name="T76" fmla="*/ 71 w 99"/>
                <a:gd name="T77" fmla="*/ 89 h 91"/>
                <a:gd name="T78" fmla="*/ 73 w 99"/>
                <a:gd name="T79" fmla="*/ 79 h 91"/>
                <a:gd name="T80" fmla="*/ 69 w 99"/>
                <a:gd name="T81" fmla="*/ 65 h 91"/>
                <a:gd name="T82" fmla="*/ 74 w 99"/>
                <a:gd name="T83" fmla="*/ 62 h 91"/>
                <a:gd name="T84" fmla="*/ 74 w 99"/>
                <a:gd name="T85" fmla="*/ 61 h 91"/>
                <a:gd name="T86" fmla="*/ 72 w 99"/>
                <a:gd name="T87" fmla="*/ 60 h 91"/>
                <a:gd name="T88" fmla="*/ 68 w 99"/>
                <a:gd name="T89" fmla="*/ 63 h 91"/>
                <a:gd name="T90" fmla="*/ 63 w 99"/>
                <a:gd name="T91" fmla="*/ 43 h 91"/>
                <a:gd name="T92" fmla="*/ 85 w 99"/>
                <a:gd name="T93" fmla="*/ 29 h 91"/>
                <a:gd name="T94" fmla="*/ 97 w 99"/>
                <a:gd name="T95" fmla="*/ 1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9" h="91">
                  <a:moveTo>
                    <a:pt x="97" y="10"/>
                  </a:moveTo>
                  <a:cubicBezTo>
                    <a:pt x="97" y="10"/>
                    <a:pt x="90" y="5"/>
                    <a:pt x="75" y="14"/>
                  </a:cubicBezTo>
                  <a:cubicBezTo>
                    <a:pt x="61" y="24"/>
                    <a:pt x="53" y="29"/>
                    <a:pt x="53" y="29"/>
                  </a:cubicBezTo>
                  <a:cubicBezTo>
                    <a:pt x="37" y="15"/>
                    <a:pt x="37" y="15"/>
                    <a:pt x="37" y="15"/>
                  </a:cubicBezTo>
                  <a:cubicBezTo>
                    <a:pt x="41" y="12"/>
                    <a:pt x="41" y="12"/>
                    <a:pt x="41" y="12"/>
                  </a:cubicBezTo>
                  <a:cubicBezTo>
                    <a:pt x="41" y="12"/>
                    <a:pt x="41" y="12"/>
                    <a:pt x="41" y="11"/>
                  </a:cubicBezTo>
                  <a:cubicBezTo>
                    <a:pt x="41" y="10"/>
                    <a:pt x="40" y="10"/>
                    <a:pt x="40" y="10"/>
                  </a:cubicBezTo>
                  <a:cubicBezTo>
                    <a:pt x="35" y="14"/>
                    <a:pt x="35" y="14"/>
                    <a:pt x="35" y="14"/>
                  </a:cubicBezTo>
                  <a:cubicBezTo>
                    <a:pt x="25" y="5"/>
                    <a:pt x="25" y="5"/>
                    <a:pt x="25" y="5"/>
                  </a:cubicBezTo>
                  <a:cubicBezTo>
                    <a:pt x="25" y="5"/>
                    <a:pt x="19" y="0"/>
                    <a:pt x="15" y="3"/>
                  </a:cubicBezTo>
                  <a:cubicBezTo>
                    <a:pt x="11" y="5"/>
                    <a:pt x="11" y="5"/>
                    <a:pt x="11" y="5"/>
                  </a:cubicBezTo>
                  <a:cubicBezTo>
                    <a:pt x="26" y="19"/>
                    <a:pt x="26" y="19"/>
                    <a:pt x="26" y="19"/>
                  </a:cubicBezTo>
                  <a:cubicBezTo>
                    <a:pt x="19" y="24"/>
                    <a:pt x="19" y="24"/>
                    <a:pt x="19" y="24"/>
                  </a:cubicBezTo>
                  <a:cubicBezTo>
                    <a:pt x="19" y="24"/>
                    <a:pt x="19" y="24"/>
                    <a:pt x="20" y="25"/>
                  </a:cubicBezTo>
                  <a:cubicBezTo>
                    <a:pt x="20" y="26"/>
                    <a:pt x="20" y="26"/>
                    <a:pt x="21" y="26"/>
                  </a:cubicBezTo>
                  <a:cubicBezTo>
                    <a:pt x="28" y="21"/>
                    <a:pt x="28" y="21"/>
                    <a:pt x="28" y="21"/>
                  </a:cubicBezTo>
                  <a:cubicBezTo>
                    <a:pt x="42" y="36"/>
                    <a:pt x="42" y="36"/>
                    <a:pt x="42" y="36"/>
                  </a:cubicBezTo>
                  <a:cubicBezTo>
                    <a:pt x="13" y="55"/>
                    <a:pt x="13" y="55"/>
                    <a:pt x="13" y="55"/>
                  </a:cubicBezTo>
                  <a:cubicBezTo>
                    <a:pt x="2" y="48"/>
                    <a:pt x="2" y="48"/>
                    <a:pt x="2" y="48"/>
                  </a:cubicBezTo>
                  <a:cubicBezTo>
                    <a:pt x="2" y="48"/>
                    <a:pt x="1" y="48"/>
                    <a:pt x="0" y="48"/>
                  </a:cubicBezTo>
                  <a:cubicBezTo>
                    <a:pt x="5" y="56"/>
                    <a:pt x="5" y="56"/>
                    <a:pt x="5" y="56"/>
                  </a:cubicBezTo>
                  <a:cubicBezTo>
                    <a:pt x="8" y="60"/>
                    <a:pt x="8" y="60"/>
                    <a:pt x="8" y="60"/>
                  </a:cubicBezTo>
                  <a:cubicBezTo>
                    <a:pt x="8" y="60"/>
                    <a:pt x="8" y="60"/>
                    <a:pt x="8" y="60"/>
                  </a:cubicBezTo>
                  <a:cubicBezTo>
                    <a:pt x="9" y="62"/>
                    <a:pt x="9" y="62"/>
                    <a:pt x="9" y="62"/>
                  </a:cubicBezTo>
                  <a:cubicBezTo>
                    <a:pt x="11" y="64"/>
                    <a:pt x="11" y="64"/>
                    <a:pt x="11" y="64"/>
                  </a:cubicBezTo>
                  <a:cubicBezTo>
                    <a:pt x="11" y="64"/>
                    <a:pt x="11" y="64"/>
                    <a:pt x="11" y="64"/>
                  </a:cubicBezTo>
                  <a:cubicBezTo>
                    <a:pt x="14" y="70"/>
                    <a:pt x="14" y="70"/>
                    <a:pt x="14" y="70"/>
                  </a:cubicBezTo>
                  <a:cubicBezTo>
                    <a:pt x="17" y="74"/>
                    <a:pt x="17" y="74"/>
                    <a:pt x="17" y="74"/>
                  </a:cubicBezTo>
                  <a:cubicBezTo>
                    <a:pt x="24" y="85"/>
                    <a:pt x="24" y="85"/>
                    <a:pt x="24" y="85"/>
                  </a:cubicBezTo>
                  <a:cubicBezTo>
                    <a:pt x="24" y="83"/>
                    <a:pt x="25" y="82"/>
                    <a:pt x="25" y="82"/>
                  </a:cubicBezTo>
                  <a:cubicBezTo>
                    <a:pt x="22" y="69"/>
                    <a:pt x="22" y="69"/>
                    <a:pt x="22" y="69"/>
                  </a:cubicBezTo>
                  <a:cubicBezTo>
                    <a:pt x="52" y="50"/>
                    <a:pt x="52" y="50"/>
                    <a:pt x="52" y="50"/>
                  </a:cubicBezTo>
                  <a:cubicBezTo>
                    <a:pt x="59" y="69"/>
                    <a:pt x="59" y="69"/>
                    <a:pt x="59" y="69"/>
                  </a:cubicBezTo>
                  <a:cubicBezTo>
                    <a:pt x="52" y="73"/>
                    <a:pt x="52" y="73"/>
                    <a:pt x="52" y="73"/>
                  </a:cubicBezTo>
                  <a:cubicBezTo>
                    <a:pt x="52" y="74"/>
                    <a:pt x="52" y="74"/>
                    <a:pt x="52" y="75"/>
                  </a:cubicBezTo>
                  <a:cubicBezTo>
                    <a:pt x="52" y="75"/>
                    <a:pt x="53" y="76"/>
                    <a:pt x="53" y="75"/>
                  </a:cubicBezTo>
                  <a:cubicBezTo>
                    <a:pt x="60" y="71"/>
                    <a:pt x="60" y="71"/>
                    <a:pt x="60" y="71"/>
                  </a:cubicBezTo>
                  <a:cubicBezTo>
                    <a:pt x="68" y="91"/>
                    <a:pt x="68" y="91"/>
                    <a:pt x="68" y="91"/>
                  </a:cubicBezTo>
                  <a:cubicBezTo>
                    <a:pt x="71" y="89"/>
                    <a:pt x="71" y="89"/>
                    <a:pt x="71" y="89"/>
                  </a:cubicBezTo>
                  <a:cubicBezTo>
                    <a:pt x="75" y="86"/>
                    <a:pt x="73" y="79"/>
                    <a:pt x="73" y="79"/>
                  </a:cubicBezTo>
                  <a:cubicBezTo>
                    <a:pt x="69" y="65"/>
                    <a:pt x="69" y="65"/>
                    <a:pt x="69" y="65"/>
                  </a:cubicBezTo>
                  <a:cubicBezTo>
                    <a:pt x="74" y="62"/>
                    <a:pt x="74" y="62"/>
                    <a:pt x="74" y="62"/>
                  </a:cubicBezTo>
                  <a:cubicBezTo>
                    <a:pt x="74" y="62"/>
                    <a:pt x="74" y="61"/>
                    <a:pt x="74" y="61"/>
                  </a:cubicBezTo>
                  <a:cubicBezTo>
                    <a:pt x="73" y="60"/>
                    <a:pt x="73" y="60"/>
                    <a:pt x="72" y="60"/>
                  </a:cubicBezTo>
                  <a:cubicBezTo>
                    <a:pt x="68" y="63"/>
                    <a:pt x="68" y="63"/>
                    <a:pt x="68" y="63"/>
                  </a:cubicBezTo>
                  <a:cubicBezTo>
                    <a:pt x="63" y="43"/>
                    <a:pt x="63" y="43"/>
                    <a:pt x="63" y="43"/>
                  </a:cubicBezTo>
                  <a:cubicBezTo>
                    <a:pt x="63" y="43"/>
                    <a:pt x="70" y="38"/>
                    <a:pt x="85" y="29"/>
                  </a:cubicBezTo>
                  <a:cubicBezTo>
                    <a:pt x="99" y="19"/>
                    <a:pt x="97" y="10"/>
                    <a:pt x="97" y="10"/>
                  </a:cubicBezTo>
                  <a:close/>
                </a:path>
              </a:pathLst>
            </a:custGeom>
            <a:solidFill>
              <a:schemeClr val="bg1"/>
            </a:soli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grpSp>
    </p:spTree>
    <p:extLst>
      <p:ext uri="{BB962C8B-B14F-4D97-AF65-F5344CB8AC3E}">
        <p14:creationId xmlns:p14="http://schemas.microsoft.com/office/powerpoint/2010/main" val="13745610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64311" y="1620275"/>
            <a:ext cx="3485668" cy="4979525"/>
            <a:chOff x="964311" y="1620275"/>
            <a:chExt cx="3485668" cy="4979525"/>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2707" y="2152650"/>
              <a:ext cx="2236808" cy="3976547"/>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311" y="1620275"/>
              <a:ext cx="3485668" cy="4979525"/>
            </a:xfrm>
            <a:prstGeom prst="rect">
              <a:avLst/>
            </a:prstGeom>
          </p:spPr>
        </p:pic>
      </p:grpSp>
      <p:grpSp>
        <p:nvGrpSpPr>
          <p:cNvPr id="2" name="Group 1"/>
          <p:cNvGrpSpPr/>
          <p:nvPr/>
        </p:nvGrpSpPr>
        <p:grpSpPr>
          <a:xfrm>
            <a:off x="4273550" y="2247303"/>
            <a:ext cx="4413250" cy="3320058"/>
            <a:chOff x="4273550" y="2247303"/>
            <a:chExt cx="4413250" cy="3320058"/>
          </a:xfrm>
        </p:grpSpPr>
        <p:sp>
          <p:nvSpPr>
            <p:cNvPr id="15" name="Rectangle 14"/>
            <p:cNvSpPr>
              <a:spLocks noChangeArrowheads="1"/>
            </p:cNvSpPr>
            <p:nvPr/>
          </p:nvSpPr>
          <p:spPr bwMode="auto">
            <a:xfrm>
              <a:off x="4273550" y="3967630"/>
              <a:ext cx="4413250" cy="1599731"/>
            </a:xfrm>
            <a:prstGeom prst="rect">
              <a:avLst/>
            </a:prstGeom>
            <a:solidFill>
              <a:srgbClr val="2980B9"/>
            </a:soli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7" name="Text Box 10"/>
            <p:cNvSpPr txBox="1">
              <a:spLocks noChangeArrowheads="1"/>
            </p:cNvSpPr>
            <p:nvPr/>
          </p:nvSpPr>
          <p:spPr bwMode="auto">
            <a:xfrm>
              <a:off x="5346521" y="4323394"/>
              <a:ext cx="3102154" cy="86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algn="just"/>
              <a:r>
                <a:rPr lang="en-US" smtClean="0">
                  <a:solidFill>
                    <a:schemeClr val="bg1"/>
                  </a:solidFill>
                </a:rPr>
                <a:t>Bác sĩ được tiếp cận với hơn 50.000 khách hàng trong cơ sở dữ liệu của MEDLATEC</a:t>
              </a:r>
              <a:endParaRPr lang="en-US">
                <a:solidFill>
                  <a:schemeClr val="bg1"/>
                </a:solidFill>
              </a:endParaRPr>
            </a:p>
          </p:txBody>
        </p:sp>
        <p:grpSp>
          <p:nvGrpSpPr>
            <p:cNvPr id="20" name="Group 33"/>
            <p:cNvGrpSpPr>
              <a:grpSpLocks/>
            </p:cNvGrpSpPr>
            <p:nvPr/>
          </p:nvGrpSpPr>
          <p:grpSpPr bwMode="auto">
            <a:xfrm>
              <a:off x="4445449" y="4530243"/>
              <a:ext cx="580289" cy="580289"/>
              <a:chOff x="7646645" y="4941410"/>
              <a:chExt cx="715628" cy="715628"/>
            </a:xfrm>
          </p:grpSpPr>
          <p:sp>
            <p:nvSpPr>
              <p:cNvPr id="21" name="Rounded Rectangle 20"/>
              <p:cNvSpPr/>
              <p:nvPr/>
            </p:nvSpPr>
            <p:spPr>
              <a:xfrm>
                <a:off x="7646978" y="4941987"/>
                <a:ext cx="715961" cy="7143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2" name="Freeform 37"/>
              <p:cNvSpPr>
                <a:spLocks noEditPoints="1"/>
              </p:cNvSpPr>
              <p:nvPr/>
            </p:nvSpPr>
            <p:spPr bwMode="auto">
              <a:xfrm>
                <a:off x="7804140" y="5097562"/>
                <a:ext cx="401637" cy="403225"/>
              </a:xfrm>
              <a:custGeom>
                <a:avLst/>
                <a:gdLst>
                  <a:gd name="T0" fmla="*/ 62 w 62"/>
                  <a:gd name="T1" fmla="*/ 62 h 62"/>
                  <a:gd name="T2" fmla="*/ 57 w 62"/>
                  <a:gd name="T3" fmla="*/ 46 h 62"/>
                  <a:gd name="T4" fmla="*/ 57 w 62"/>
                  <a:gd name="T5" fmla="*/ 46 h 62"/>
                  <a:gd name="T6" fmla="*/ 15 w 62"/>
                  <a:gd name="T7" fmla="*/ 5 h 62"/>
                  <a:gd name="T8" fmla="*/ 15 w 62"/>
                  <a:gd name="T9" fmla="*/ 5 h 62"/>
                  <a:gd name="T10" fmla="*/ 15 w 62"/>
                  <a:gd name="T11" fmla="*/ 4 h 62"/>
                  <a:gd name="T12" fmla="*/ 3 w 62"/>
                  <a:gd name="T13" fmla="*/ 3 h 62"/>
                  <a:gd name="T14" fmla="*/ 5 w 62"/>
                  <a:gd name="T15" fmla="*/ 15 h 62"/>
                  <a:gd name="T16" fmla="*/ 5 w 62"/>
                  <a:gd name="T17" fmla="*/ 15 h 62"/>
                  <a:gd name="T18" fmla="*/ 5 w 62"/>
                  <a:gd name="T19" fmla="*/ 15 h 62"/>
                  <a:gd name="T20" fmla="*/ 47 w 62"/>
                  <a:gd name="T21" fmla="*/ 57 h 62"/>
                  <a:gd name="T22" fmla="*/ 47 w 62"/>
                  <a:gd name="T23" fmla="*/ 57 h 62"/>
                  <a:gd name="T24" fmla="*/ 62 w 62"/>
                  <a:gd name="T25" fmla="*/ 62 h 62"/>
                  <a:gd name="T26" fmla="*/ 56 w 62"/>
                  <a:gd name="T27" fmla="*/ 48 h 62"/>
                  <a:gd name="T28" fmla="*/ 58 w 62"/>
                  <a:gd name="T29" fmla="*/ 54 h 62"/>
                  <a:gd name="T30" fmla="*/ 54 w 62"/>
                  <a:gd name="T31" fmla="*/ 58 h 62"/>
                  <a:gd name="T32" fmla="*/ 49 w 62"/>
                  <a:gd name="T33" fmla="*/ 56 h 62"/>
                  <a:gd name="T34" fmla="*/ 56 w 62"/>
                  <a:gd name="T35" fmla="*/ 48 h 62"/>
                  <a:gd name="T36" fmla="*/ 54 w 62"/>
                  <a:gd name="T37" fmla="*/ 46 h 62"/>
                  <a:gd name="T38" fmla="*/ 51 w 62"/>
                  <a:gd name="T39" fmla="*/ 49 h 62"/>
                  <a:gd name="T40" fmla="*/ 12 w 62"/>
                  <a:gd name="T41" fmla="*/ 10 h 62"/>
                  <a:gd name="T42" fmla="*/ 15 w 62"/>
                  <a:gd name="T43" fmla="*/ 7 h 62"/>
                  <a:gd name="T44" fmla="*/ 54 w 62"/>
                  <a:gd name="T45" fmla="*/ 46 h 62"/>
                  <a:gd name="T46" fmla="*/ 7 w 62"/>
                  <a:gd name="T47" fmla="*/ 15 h 62"/>
                  <a:gd name="T48" fmla="*/ 10 w 62"/>
                  <a:gd name="T49" fmla="*/ 12 h 62"/>
                  <a:gd name="T50" fmla="*/ 50 w 62"/>
                  <a:gd name="T51" fmla="*/ 51 h 62"/>
                  <a:gd name="T52" fmla="*/ 47 w 62"/>
                  <a:gd name="T53" fmla="*/ 54 h 62"/>
                  <a:gd name="T54" fmla="*/ 7 w 62"/>
                  <a:gd name="T55" fmla="*/ 1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62">
                    <a:moveTo>
                      <a:pt x="62" y="62"/>
                    </a:moveTo>
                    <a:cubicBezTo>
                      <a:pt x="57" y="46"/>
                      <a:pt x="57" y="46"/>
                      <a:pt x="57" y="46"/>
                    </a:cubicBezTo>
                    <a:cubicBezTo>
                      <a:pt x="57" y="46"/>
                      <a:pt x="57" y="46"/>
                      <a:pt x="57" y="46"/>
                    </a:cubicBezTo>
                    <a:cubicBezTo>
                      <a:pt x="15" y="5"/>
                      <a:pt x="15" y="5"/>
                      <a:pt x="15" y="5"/>
                    </a:cubicBezTo>
                    <a:cubicBezTo>
                      <a:pt x="15" y="5"/>
                      <a:pt x="15" y="5"/>
                      <a:pt x="15" y="5"/>
                    </a:cubicBezTo>
                    <a:cubicBezTo>
                      <a:pt x="15" y="4"/>
                      <a:pt x="15" y="4"/>
                      <a:pt x="15" y="4"/>
                    </a:cubicBezTo>
                    <a:cubicBezTo>
                      <a:pt x="11" y="1"/>
                      <a:pt x="6" y="0"/>
                      <a:pt x="3" y="3"/>
                    </a:cubicBezTo>
                    <a:cubicBezTo>
                      <a:pt x="0" y="6"/>
                      <a:pt x="1" y="11"/>
                      <a:pt x="5" y="15"/>
                    </a:cubicBezTo>
                    <a:cubicBezTo>
                      <a:pt x="5" y="15"/>
                      <a:pt x="5" y="15"/>
                      <a:pt x="5" y="15"/>
                    </a:cubicBezTo>
                    <a:cubicBezTo>
                      <a:pt x="5" y="15"/>
                      <a:pt x="5" y="15"/>
                      <a:pt x="5" y="15"/>
                    </a:cubicBezTo>
                    <a:cubicBezTo>
                      <a:pt x="47" y="57"/>
                      <a:pt x="47" y="57"/>
                      <a:pt x="47" y="57"/>
                    </a:cubicBezTo>
                    <a:cubicBezTo>
                      <a:pt x="47" y="57"/>
                      <a:pt x="47" y="57"/>
                      <a:pt x="47" y="57"/>
                    </a:cubicBezTo>
                    <a:lnTo>
                      <a:pt x="62" y="62"/>
                    </a:lnTo>
                    <a:close/>
                    <a:moveTo>
                      <a:pt x="56" y="48"/>
                    </a:moveTo>
                    <a:cubicBezTo>
                      <a:pt x="57" y="49"/>
                      <a:pt x="57" y="51"/>
                      <a:pt x="58" y="54"/>
                    </a:cubicBezTo>
                    <a:cubicBezTo>
                      <a:pt x="54" y="58"/>
                      <a:pt x="54" y="58"/>
                      <a:pt x="54" y="58"/>
                    </a:cubicBezTo>
                    <a:cubicBezTo>
                      <a:pt x="51" y="57"/>
                      <a:pt x="49" y="56"/>
                      <a:pt x="49" y="56"/>
                    </a:cubicBezTo>
                    <a:cubicBezTo>
                      <a:pt x="49" y="55"/>
                      <a:pt x="56" y="49"/>
                      <a:pt x="56" y="48"/>
                    </a:cubicBezTo>
                    <a:close/>
                    <a:moveTo>
                      <a:pt x="54" y="46"/>
                    </a:moveTo>
                    <a:cubicBezTo>
                      <a:pt x="54" y="47"/>
                      <a:pt x="53" y="48"/>
                      <a:pt x="51" y="49"/>
                    </a:cubicBezTo>
                    <a:cubicBezTo>
                      <a:pt x="12" y="10"/>
                      <a:pt x="12" y="10"/>
                      <a:pt x="12" y="10"/>
                    </a:cubicBezTo>
                    <a:cubicBezTo>
                      <a:pt x="14" y="9"/>
                      <a:pt x="15" y="8"/>
                      <a:pt x="15" y="7"/>
                    </a:cubicBezTo>
                    <a:cubicBezTo>
                      <a:pt x="16" y="8"/>
                      <a:pt x="53" y="45"/>
                      <a:pt x="54" y="46"/>
                    </a:cubicBezTo>
                    <a:close/>
                    <a:moveTo>
                      <a:pt x="7" y="15"/>
                    </a:moveTo>
                    <a:cubicBezTo>
                      <a:pt x="8" y="15"/>
                      <a:pt x="9" y="13"/>
                      <a:pt x="10" y="12"/>
                    </a:cubicBezTo>
                    <a:cubicBezTo>
                      <a:pt x="50" y="51"/>
                      <a:pt x="50" y="51"/>
                      <a:pt x="50" y="51"/>
                    </a:cubicBezTo>
                    <a:cubicBezTo>
                      <a:pt x="48" y="52"/>
                      <a:pt x="47" y="54"/>
                      <a:pt x="47" y="54"/>
                    </a:cubicBezTo>
                    <a:cubicBezTo>
                      <a:pt x="45" y="53"/>
                      <a:pt x="9" y="16"/>
                      <a:pt x="7" y="15"/>
                    </a:cubicBezTo>
                    <a:close/>
                  </a:path>
                </a:pathLst>
              </a:custGeom>
              <a:solidFill>
                <a:srgbClr val="2980B9"/>
              </a:soli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grpSp>
        <p:sp>
          <p:nvSpPr>
            <p:cNvPr id="24" name="Rectangle 7"/>
            <p:cNvSpPr>
              <a:spLocks noChangeArrowheads="1"/>
            </p:cNvSpPr>
            <p:nvPr/>
          </p:nvSpPr>
          <p:spPr bwMode="auto">
            <a:xfrm>
              <a:off x="4273550" y="2247303"/>
              <a:ext cx="4413250" cy="1721213"/>
            </a:xfrm>
            <a:prstGeom prst="rect">
              <a:avLst/>
            </a:prstGeom>
            <a:solidFill>
              <a:srgbClr val="94B64E"/>
            </a:soli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25" name="Isosceles Triangle 24"/>
            <p:cNvSpPr/>
            <p:nvPr/>
          </p:nvSpPr>
          <p:spPr bwMode="auto">
            <a:xfrm rot="10800000">
              <a:off x="4745522" y="3967631"/>
              <a:ext cx="143278" cy="106500"/>
            </a:xfrm>
            <a:prstGeom prst="triangle">
              <a:avLst/>
            </a:prstGeom>
            <a:solidFill>
              <a:srgbClr val="94B6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6" name="Text Box 10"/>
            <p:cNvSpPr txBox="1">
              <a:spLocks noChangeArrowheads="1"/>
            </p:cNvSpPr>
            <p:nvPr/>
          </p:nvSpPr>
          <p:spPr bwMode="auto">
            <a:xfrm>
              <a:off x="5346521" y="2387448"/>
              <a:ext cx="3102154" cy="141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algn="just"/>
              <a:r>
                <a:rPr lang="en-US" smtClean="0">
                  <a:solidFill>
                    <a:schemeClr val="bg1"/>
                  </a:solidFill>
                </a:rPr>
                <a:t>Định vị toàn bộ các địa điểm y tế, bao gồm:</a:t>
              </a:r>
            </a:p>
            <a:p>
              <a:pPr marL="285750" indent="-285750" algn="just">
                <a:buFontTx/>
                <a:buChar char="-"/>
              </a:pPr>
              <a:r>
                <a:rPr lang="en-US" smtClean="0">
                  <a:solidFill>
                    <a:schemeClr val="bg1"/>
                  </a:solidFill>
                </a:rPr>
                <a:t>Phòng khám bác sĩ,</a:t>
              </a:r>
            </a:p>
            <a:p>
              <a:pPr marL="285750" indent="-285750" algn="just">
                <a:buFontTx/>
                <a:buChar char="-"/>
              </a:pPr>
              <a:r>
                <a:rPr lang="en-US" smtClean="0">
                  <a:solidFill>
                    <a:schemeClr val="bg1"/>
                  </a:solidFill>
                </a:rPr>
                <a:t>Cơ sở y tế,</a:t>
              </a:r>
            </a:p>
            <a:p>
              <a:pPr marL="285750" indent="-285750" algn="just">
                <a:buFontTx/>
                <a:buChar char="-"/>
              </a:pPr>
              <a:r>
                <a:rPr lang="en-US" smtClean="0">
                  <a:solidFill>
                    <a:schemeClr val="bg1"/>
                  </a:solidFill>
                </a:rPr>
                <a:t>Nhà thuốc</a:t>
              </a:r>
              <a:endParaRPr lang="en-US">
                <a:solidFill>
                  <a:schemeClr val="bg1"/>
                </a:solidFill>
              </a:endParaRPr>
            </a:p>
          </p:txBody>
        </p:sp>
        <p:sp>
          <p:nvSpPr>
            <p:cNvPr id="28" name="Rounded Rectangle 27"/>
            <p:cNvSpPr/>
            <p:nvPr/>
          </p:nvSpPr>
          <p:spPr bwMode="auto">
            <a:xfrm>
              <a:off x="4436480" y="2809030"/>
              <a:ext cx="598229" cy="5982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9" name="Freeform 84"/>
            <p:cNvSpPr>
              <a:spLocks noEditPoints="1"/>
            </p:cNvSpPr>
            <p:nvPr/>
          </p:nvSpPr>
          <p:spPr bwMode="auto">
            <a:xfrm>
              <a:off x="4622184" y="2880659"/>
              <a:ext cx="249373" cy="445687"/>
            </a:xfrm>
            <a:custGeom>
              <a:avLst/>
              <a:gdLst>
                <a:gd name="T0" fmla="*/ 52 w 60"/>
                <a:gd name="T1" fmla="*/ 0 h 107"/>
                <a:gd name="T2" fmla="*/ 8 w 60"/>
                <a:gd name="T3" fmla="*/ 0 h 107"/>
                <a:gd name="T4" fmla="*/ 0 w 60"/>
                <a:gd name="T5" fmla="*/ 8 h 107"/>
                <a:gd name="T6" fmla="*/ 0 w 60"/>
                <a:gd name="T7" fmla="*/ 99 h 107"/>
                <a:gd name="T8" fmla="*/ 8 w 60"/>
                <a:gd name="T9" fmla="*/ 107 h 107"/>
                <a:gd name="T10" fmla="*/ 52 w 60"/>
                <a:gd name="T11" fmla="*/ 107 h 107"/>
                <a:gd name="T12" fmla="*/ 60 w 60"/>
                <a:gd name="T13" fmla="*/ 99 h 107"/>
                <a:gd name="T14" fmla="*/ 60 w 60"/>
                <a:gd name="T15" fmla="*/ 8 h 107"/>
                <a:gd name="T16" fmla="*/ 52 w 60"/>
                <a:gd name="T17" fmla="*/ 0 h 107"/>
                <a:gd name="T18" fmla="*/ 30 w 60"/>
                <a:gd name="T19" fmla="*/ 99 h 107"/>
                <a:gd name="T20" fmla="*/ 25 w 60"/>
                <a:gd name="T21" fmla="*/ 94 h 107"/>
                <a:gd name="T22" fmla="*/ 30 w 60"/>
                <a:gd name="T23" fmla="*/ 89 h 107"/>
                <a:gd name="T24" fmla="*/ 35 w 60"/>
                <a:gd name="T25" fmla="*/ 94 h 107"/>
                <a:gd name="T26" fmla="*/ 30 w 60"/>
                <a:gd name="T27" fmla="*/ 99 h 107"/>
                <a:gd name="T28" fmla="*/ 54 w 60"/>
                <a:gd name="T29" fmla="*/ 82 h 107"/>
                <a:gd name="T30" fmla="*/ 6 w 60"/>
                <a:gd name="T31" fmla="*/ 82 h 107"/>
                <a:gd name="T32" fmla="*/ 6 w 60"/>
                <a:gd name="T33" fmla="*/ 13 h 107"/>
                <a:gd name="T34" fmla="*/ 54 w 60"/>
                <a:gd name="T35" fmla="*/ 13 h 107"/>
                <a:gd name="T36" fmla="*/ 54 w 60"/>
                <a:gd name="T37" fmla="*/ 82 h 107"/>
                <a:gd name="T38" fmla="*/ 54 w 60"/>
                <a:gd name="T39" fmla="*/ 82 h 107"/>
                <a:gd name="T40" fmla="*/ 41 w 60"/>
                <a:gd name="T41" fmla="*/ 8 h 107"/>
                <a:gd name="T42" fmla="*/ 19 w 60"/>
                <a:gd name="T43" fmla="*/ 8 h 107"/>
                <a:gd name="T44" fmla="*/ 19 w 60"/>
                <a:gd name="T45" fmla="*/ 6 h 107"/>
                <a:gd name="T46" fmla="*/ 41 w 60"/>
                <a:gd name="T47" fmla="*/ 6 h 107"/>
                <a:gd name="T48" fmla="*/ 41 w 60"/>
                <a:gd name="T49" fmla="*/ 8 h 107"/>
                <a:gd name="T50" fmla="*/ 41 w 60"/>
                <a:gd name="T51" fmla="*/ 8 h 107"/>
                <a:gd name="T52" fmla="*/ 49 w 60"/>
                <a:gd name="T53" fmla="*/ 7 h 107"/>
                <a:gd name="T54" fmla="*/ 47 w 60"/>
                <a:gd name="T55" fmla="*/ 9 h 107"/>
                <a:gd name="T56" fmla="*/ 45 w 60"/>
                <a:gd name="T57" fmla="*/ 7 h 107"/>
                <a:gd name="T58" fmla="*/ 47 w 60"/>
                <a:gd name="T59" fmla="*/ 5 h 107"/>
                <a:gd name="T60" fmla="*/ 49 w 60"/>
                <a:gd name="T61" fmla="*/ 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 h="107">
                  <a:moveTo>
                    <a:pt x="52" y="0"/>
                  </a:moveTo>
                  <a:cubicBezTo>
                    <a:pt x="8" y="0"/>
                    <a:pt x="8" y="0"/>
                    <a:pt x="8" y="0"/>
                  </a:cubicBezTo>
                  <a:cubicBezTo>
                    <a:pt x="4" y="0"/>
                    <a:pt x="0" y="3"/>
                    <a:pt x="0" y="8"/>
                  </a:cubicBezTo>
                  <a:cubicBezTo>
                    <a:pt x="0" y="99"/>
                    <a:pt x="0" y="99"/>
                    <a:pt x="0" y="99"/>
                  </a:cubicBezTo>
                  <a:cubicBezTo>
                    <a:pt x="0" y="103"/>
                    <a:pt x="4" y="107"/>
                    <a:pt x="8" y="107"/>
                  </a:cubicBezTo>
                  <a:cubicBezTo>
                    <a:pt x="52" y="107"/>
                    <a:pt x="52" y="107"/>
                    <a:pt x="52" y="107"/>
                  </a:cubicBezTo>
                  <a:cubicBezTo>
                    <a:pt x="56" y="107"/>
                    <a:pt x="60" y="103"/>
                    <a:pt x="60" y="99"/>
                  </a:cubicBezTo>
                  <a:cubicBezTo>
                    <a:pt x="60" y="8"/>
                    <a:pt x="60" y="8"/>
                    <a:pt x="60" y="8"/>
                  </a:cubicBezTo>
                  <a:cubicBezTo>
                    <a:pt x="60" y="3"/>
                    <a:pt x="56" y="0"/>
                    <a:pt x="52" y="0"/>
                  </a:cubicBezTo>
                  <a:close/>
                  <a:moveTo>
                    <a:pt x="30" y="99"/>
                  </a:moveTo>
                  <a:cubicBezTo>
                    <a:pt x="27" y="99"/>
                    <a:pt x="25" y="97"/>
                    <a:pt x="25" y="94"/>
                  </a:cubicBezTo>
                  <a:cubicBezTo>
                    <a:pt x="25" y="91"/>
                    <a:pt x="27" y="89"/>
                    <a:pt x="30" y="89"/>
                  </a:cubicBezTo>
                  <a:cubicBezTo>
                    <a:pt x="32" y="89"/>
                    <a:pt x="35" y="91"/>
                    <a:pt x="35" y="94"/>
                  </a:cubicBezTo>
                  <a:cubicBezTo>
                    <a:pt x="35" y="97"/>
                    <a:pt x="32" y="99"/>
                    <a:pt x="30" y="99"/>
                  </a:cubicBezTo>
                  <a:close/>
                  <a:moveTo>
                    <a:pt x="54" y="82"/>
                  </a:moveTo>
                  <a:cubicBezTo>
                    <a:pt x="6" y="82"/>
                    <a:pt x="6" y="82"/>
                    <a:pt x="6" y="82"/>
                  </a:cubicBezTo>
                  <a:cubicBezTo>
                    <a:pt x="6" y="13"/>
                    <a:pt x="6" y="13"/>
                    <a:pt x="6" y="13"/>
                  </a:cubicBezTo>
                  <a:cubicBezTo>
                    <a:pt x="54" y="13"/>
                    <a:pt x="54" y="13"/>
                    <a:pt x="54" y="13"/>
                  </a:cubicBezTo>
                  <a:cubicBezTo>
                    <a:pt x="54" y="82"/>
                    <a:pt x="54" y="82"/>
                    <a:pt x="54" y="82"/>
                  </a:cubicBezTo>
                  <a:cubicBezTo>
                    <a:pt x="54" y="82"/>
                    <a:pt x="54" y="82"/>
                    <a:pt x="54" y="82"/>
                  </a:cubicBezTo>
                  <a:close/>
                  <a:moveTo>
                    <a:pt x="41" y="8"/>
                  </a:moveTo>
                  <a:cubicBezTo>
                    <a:pt x="19" y="8"/>
                    <a:pt x="19" y="8"/>
                    <a:pt x="19" y="8"/>
                  </a:cubicBezTo>
                  <a:cubicBezTo>
                    <a:pt x="19" y="6"/>
                    <a:pt x="19" y="6"/>
                    <a:pt x="19" y="6"/>
                  </a:cubicBezTo>
                  <a:cubicBezTo>
                    <a:pt x="41" y="6"/>
                    <a:pt x="41" y="6"/>
                    <a:pt x="41" y="6"/>
                  </a:cubicBezTo>
                  <a:cubicBezTo>
                    <a:pt x="41" y="8"/>
                    <a:pt x="41" y="8"/>
                    <a:pt x="41" y="8"/>
                  </a:cubicBezTo>
                  <a:cubicBezTo>
                    <a:pt x="41" y="8"/>
                    <a:pt x="41" y="8"/>
                    <a:pt x="41" y="8"/>
                  </a:cubicBezTo>
                  <a:close/>
                  <a:moveTo>
                    <a:pt x="49" y="7"/>
                  </a:moveTo>
                  <a:cubicBezTo>
                    <a:pt x="49" y="8"/>
                    <a:pt x="48" y="9"/>
                    <a:pt x="47" y="9"/>
                  </a:cubicBezTo>
                  <a:cubicBezTo>
                    <a:pt x="47" y="9"/>
                    <a:pt x="45" y="8"/>
                    <a:pt x="45" y="7"/>
                  </a:cubicBezTo>
                  <a:cubicBezTo>
                    <a:pt x="45" y="6"/>
                    <a:pt x="47" y="5"/>
                    <a:pt x="47" y="5"/>
                  </a:cubicBezTo>
                  <a:cubicBezTo>
                    <a:pt x="48" y="5"/>
                    <a:pt x="49" y="6"/>
                    <a:pt x="49" y="7"/>
                  </a:cubicBezTo>
                  <a:close/>
                </a:path>
              </a:pathLst>
            </a:custGeom>
            <a:solidFill>
              <a:srgbClr val="94B64E"/>
            </a:soli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grpSp>
      <p:grpSp>
        <p:nvGrpSpPr>
          <p:cNvPr id="23" name="Group 22"/>
          <p:cNvGrpSpPr/>
          <p:nvPr/>
        </p:nvGrpSpPr>
        <p:grpSpPr>
          <a:xfrm>
            <a:off x="2971800" y="-52112"/>
            <a:ext cx="5180543" cy="896399"/>
            <a:chOff x="3877937" y="3524540"/>
            <a:chExt cx="5180543" cy="896399"/>
          </a:xfrm>
        </p:grpSpPr>
        <p:sp>
          <p:nvSpPr>
            <p:cNvPr id="27" name="Text Box 10"/>
            <p:cNvSpPr txBox="1">
              <a:spLocks noChangeArrowheads="1"/>
            </p:cNvSpPr>
            <p:nvPr/>
          </p:nvSpPr>
          <p:spPr bwMode="auto">
            <a:xfrm>
              <a:off x="4530407" y="3524540"/>
              <a:ext cx="4528073" cy="89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lnSpc>
                  <a:spcPct val="200000"/>
                </a:lnSpc>
              </a:pPr>
              <a:r>
                <a:rPr lang="en-US" altLang="en-US" sz="2800" b="1" smtClean="0">
                  <a:solidFill>
                    <a:schemeClr val="bg1"/>
                  </a:solidFill>
                  <a:latin typeface="Open Sans" panose="020B0606030504020204" pitchFamily="34" charset="0"/>
                  <a:cs typeface="Open Sans" panose="020B0606030504020204" pitchFamily="34" charset="0"/>
                </a:rPr>
                <a:t>Tìm </a:t>
              </a:r>
              <a:r>
                <a:rPr lang="en-US" altLang="en-US" sz="2800" b="1" err="1" smtClean="0">
                  <a:solidFill>
                    <a:schemeClr val="bg1"/>
                  </a:solidFill>
                  <a:latin typeface="Open Sans" panose="020B0606030504020204" pitchFamily="34" charset="0"/>
                  <a:cs typeface="Open Sans" panose="020B0606030504020204" pitchFamily="34" charset="0"/>
                </a:rPr>
                <a:t>kiếm</a:t>
              </a:r>
              <a:r>
                <a:rPr lang="en-US" altLang="en-US" sz="2800" b="1" smtClean="0">
                  <a:solidFill>
                    <a:schemeClr val="bg1"/>
                  </a:solidFill>
                  <a:latin typeface="Open Sans" panose="020B0606030504020204" pitchFamily="34" charset="0"/>
                  <a:cs typeface="Open Sans" panose="020B0606030504020204" pitchFamily="34" charset="0"/>
                </a:rPr>
                <a:t> </a:t>
              </a:r>
              <a:r>
                <a:rPr lang="en-US" altLang="en-US" sz="2800" b="1" err="1" smtClean="0">
                  <a:solidFill>
                    <a:schemeClr val="bg1"/>
                  </a:solidFill>
                  <a:latin typeface="Open Sans" panose="020B0606030504020204" pitchFamily="34" charset="0"/>
                  <a:cs typeface="Open Sans" panose="020B0606030504020204" pitchFamily="34" charset="0"/>
                </a:rPr>
                <a:t>địa</a:t>
              </a:r>
              <a:r>
                <a:rPr lang="en-US" altLang="en-US" sz="2800" b="1" smtClean="0">
                  <a:solidFill>
                    <a:schemeClr val="bg1"/>
                  </a:solidFill>
                  <a:latin typeface="Open Sans" panose="020B0606030504020204" pitchFamily="34" charset="0"/>
                  <a:cs typeface="Open Sans" panose="020B0606030504020204" pitchFamily="34" charset="0"/>
                </a:rPr>
                <a:t> </a:t>
              </a:r>
              <a:r>
                <a:rPr lang="en-US" altLang="en-US" sz="2800" b="1" err="1" smtClean="0">
                  <a:solidFill>
                    <a:schemeClr val="bg1"/>
                  </a:solidFill>
                  <a:latin typeface="Open Sans" panose="020B0606030504020204" pitchFamily="34" charset="0"/>
                  <a:cs typeface="Open Sans" panose="020B0606030504020204" pitchFamily="34" charset="0"/>
                </a:rPr>
                <a:t>điểm</a:t>
              </a:r>
              <a:r>
                <a:rPr lang="en-US" altLang="en-US" sz="2800" b="1" smtClean="0">
                  <a:solidFill>
                    <a:schemeClr val="bg1"/>
                  </a:solidFill>
                  <a:latin typeface="Open Sans" panose="020B0606030504020204" pitchFamily="34" charset="0"/>
                  <a:cs typeface="Open Sans" panose="020B0606030504020204" pitchFamily="34" charset="0"/>
                </a:rPr>
                <a:t> y </a:t>
              </a:r>
              <a:r>
                <a:rPr lang="en-US" altLang="en-US" sz="2800" b="1" err="1" smtClean="0">
                  <a:solidFill>
                    <a:schemeClr val="bg1"/>
                  </a:solidFill>
                  <a:latin typeface="Open Sans" panose="020B0606030504020204" pitchFamily="34" charset="0"/>
                  <a:cs typeface="Open Sans" panose="020B0606030504020204" pitchFamily="34" charset="0"/>
                </a:rPr>
                <a:t>tế</a:t>
              </a:r>
              <a:endParaRPr lang="en-US" altLang="en-US" sz="2800" b="1">
                <a:solidFill>
                  <a:schemeClr val="bg1"/>
                </a:solidFill>
                <a:latin typeface="Open Sans" panose="020B0606030504020204" pitchFamily="34" charset="0"/>
                <a:cs typeface="Open Sans" panose="020B0606030504020204" pitchFamily="34" charset="0"/>
              </a:endParaRPr>
            </a:p>
          </p:txBody>
        </p:sp>
        <p:sp>
          <p:nvSpPr>
            <p:cNvPr id="30" name="Rounded Rectangle 29"/>
            <p:cNvSpPr/>
            <p:nvPr/>
          </p:nvSpPr>
          <p:spPr bwMode="auto">
            <a:xfrm>
              <a:off x="3877937" y="3806853"/>
              <a:ext cx="539749" cy="541337"/>
            </a:xfrm>
            <a:prstGeom prst="round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nvGrpSpPr>
            <p:cNvPr id="31" name="Group 30"/>
            <p:cNvGrpSpPr/>
            <p:nvPr/>
          </p:nvGrpSpPr>
          <p:grpSpPr bwMode="auto">
            <a:xfrm>
              <a:off x="3963113" y="3903837"/>
              <a:ext cx="369395" cy="309226"/>
              <a:chOff x="5099051" y="3930651"/>
              <a:chExt cx="390525" cy="327025"/>
            </a:xfrm>
            <a:solidFill>
              <a:schemeClr val="bg1"/>
            </a:solidFill>
          </p:grpSpPr>
          <p:sp>
            <p:nvSpPr>
              <p:cNvPr id="32" name="Freeform 103"/>
              <p:cNvSpPr>
                <a:spLocks/>
              </p:cNvSpPr>
              <p:nvPr/>
            </p:nvSpPr>
            <p:spPr bwMode="auto">
              <a:xfrm>
                <a:off x="5165726" y="4027488"/>
                <a:ext cx="255588" cy="230188"/>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33" name="Freeform 104"/>
              <p:cNvSpPr>
                <a:spLocks/>
              </p:cNvSpPr>
              <p:nvPr/>
            </p:nvSpPr>
            <p:spPr bwMode="auto">
              <a:xfrm>
                <a:off x="5099051" y="3930651"/>
                <a:ext cx="390525" cy="195263"/>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grpSp>
      </p:grpSp>
    </p:spTree>
    <p:extLst>
      <p:ext uri="{BB962C8B-B14F-4D97-AF65-F5344CB8AC3E}">
        <p14:creationId xmlns:p14="http://schemas.microsoft.com/office/powerpoint/2010/main" val="23748835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60051" y="1620275"/>
            <a:ext cx="3485668" cy="4979525"/>
            <a:chOff x="960051" y="1620275"/>
            <a:chExt cx="3485668" cy="4979525"/>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2707" y="2152650"/>
              <a:ext cx="2236808" cy="3976547"/>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051" y="1620275"/>
              <a:ext cx="3485668" cy="4979525"/>
            </a:xfrm>
            <a:prstGeom prst="rect">
              <a:avLst/>
            </a:prstGeom>
          </p:spPr>
        </p:pic>
      </p:grpSp>
      <p:grpSp>
        <p:nvGrpSpPr>
          <p:cNvPr id="2" name="Group 1"/>
          <p:cNvGrpSpPr/>
          <p:nvPr/>
        </p:nvGrpSpPr>
        <p:grpSpPr>
          <a:xfrm>
            <a:off x="4273550" y="2247303"/>
            <a:ext cx="4413250" cy="3320058"/>
            <a:chOff x="4273550" y="2247303"/>
            <a:chExt cx="4413250" cy="3320058"/>
          </a:xfrm>
        </p:grpSpPr>
        <p:sp>
          <p:nvSpPr>
            <p:cNvPr id="15" name="Rectangle 14"/>
            <p:cNvSpPr>
              <a:spLocks noChangeArrowheads="1"/>
            </p:cNvSpPr>
            <p:nvPr/>
          </p:nvSpPr>
          <p:spPr bwMode="auto">
            <a:xfrm>
              <a:off x="4273550" y="3967630"/>
              <a:ext cx="4413250" cy="1599731"/>
            </a:xfrm>
            <a:prstGeom prst="rect">
              <a:avLst/>
            </a:prstGeom>
            <a:solidFill>
              <a:srgbClr val="2980B9"/>
            </a:soli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7" name="Text Box 10"/>
            <p:cNvSpPr txBox="1">
              <a:spLocks noChangeArrowheads="1"/>
            </p:cNvSpPr>
            <p:nvPr/>
          </p:nvSpPr>
          <p:spPr bwMode="auto">
            <a:xfrm>
              <a:off x="5346521" y="4323394"/>
              <a:ext cx="3102154" cy="86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algn="just"/>
              <a:r>
                <a:rPr lang="en-US" smtClean="0">
                  <a:solidFill>
                    <a:schemeClr val="bg1"/>
                  </a:solidFill>
                </a:rPr>
                <a:t>Bác sĩ rèn luyện, trau dồi trình độ chuyên môn thông qua quá trình trả lời, giải đáp các câu hỏi</a:t>
              </a:r>
              <a:endParaRPr lang="en-US">
                <a:solidFill>
                  <a:schemeClr val="bg1"/>
                </a:solidFill>
              </a:endParaRPr>
            </a:p>
          </p:txBody>
        </p:sp>
        <p:grpSp>
          <p:nvGrpSpPr>
            <p:cNvPr id="20" name="Group 33"/>
            <p:cNvGrpSpPr>
              <a:grpSpLocks/>
            </p:cNvGrpSpPr>
            <p:nvPr/>
          </p:nvGrpSpPr>
          <p:grpSpPr bwMode="auto">
            <a:xfrm>
              <a:off x="4445449" y="4530243"/>
              <a:ext cx="580289" cy="580289"/>
              <a:chOff x="7646645" y="4941410"/>
              <a:chExt cx="715628" cy="715628"/>
            </a:xfrm>
          </p:grpSpPr>
          <p:sp>
            <p:nvSpPr>
              <p:cNvPr id="21" name="Rounded Rectangle 20"/>
              <p:cNvSpPr/>
              <p:nvPr/>
            </p:nvSpPr>
            <p:spPr>
              <a:xfrm>
                <a:off x="7646978" y="4941987"/>
                <a:ext cx="715961" cy="7143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2" name="Freeform 37"/>
              <p:cNvSpPr>
                <a:spLocks noEditPoints="1"/>
              </p:cNvSpPr>
              <p:nvPr/>
            </p:nvSpPr>
            <p:spPr bwMode="auto">
              <a:xfrm>
                <a:off x="7804140" y="5097562"/>
                <a:ext cx="401637" cy="403225"/>
              </a:xfrm>
              <a:custGeom>
                <a:avLst/>
                <a:gdLst>
                  <a:gd name="T0" fmla="*/ 62 w 62"/>
                  <a:gd name="T1" fmla="*/ 62 h 62"/>
                  <a:gd name="T2" fmla="*/ 57 w 62"/>
                  <a:gd name="T3" fmla="*/ 46 h 62"/>
                  <a:gd name="T4" fmla="*/ 57 w 62"/>
                  <a:gd name="T5" fmla="*/ 46 h 62"/>
                  <a:gd name="T6" fmla="*/ 15 w 62"/>
                  <a:gd name="T7" fmla="*/ 5 h 62"/>
                  <a:gd name="T8" fmla="*/ 15 w 62"/>
                  <a:gd name="T9" fmla="*/ 5 h 62"/>
                  <a:gd name="T10" fmla="*/ 15 w 62"/>
                  <a:gd name="T11" fmla="*/ 4 h 62"/>
                  <a:gd name="T12" fmla="*/ 3 w 62"/>
                  <a:gd name="T13" fmla="*/ 3 h 62"/>
                  <a:gd name="T14" fmla="*/ 5 w 62"/>
                  <a:gd name="T15" fmla="*/ 15 h 62"/>
                  <a:gd name="T16" fmla="*/ 5 w 62"/>
                  <a:gd name="T17" fmla="*/ 15 h 62"/>
                  <a:gd name="T18" fmla="*/ 5 w 62"/>
                  <a:gd name="T19" fmla="*/ 15 h 62"/>
                  <a:gd name="T20" fmla="*/ 47 w 62"/>
                  <a:gd name="T21" fmla="*/ 57 h 62"/>
                  <a:gd name="T22" fmla="*/ 47 w 62"/>
                  <a:gd name="T23" fmla="*/ 57 h 62"/>
                  <a:gd name="T24" fmla="*/ 62 w 62"/>
                  <a:gd name="T25" fmla="*/ 62 h 62"/>
                  <a:gd name="T26" fmla="*/ 56 w 62"/>
                  <a:gd name="T27" fmla="*/ 48 h 62"/>
                  <a:gd name="T28" fmla="*/ 58 w 62"/>
                  <a:gd name="T29" fmla="*/ 54 h 62"/>
                  <a:gd name="T30" fmla="*/ 54 w 62"/>
                  <a:gd name="T31" fmla="*/ 58 h 62"/>
                  <a:gd name="T32" fmla="*/ 49 w 62"/>
                  <a:gd name="T33" fmla="*/ 56 h 62"/>
                  <a:gd name="T34" fmla="*/ 56 w 62"/>
                  <a:gd name="T35" fmla="*/ 48 h 62"/>
                  <a:gd name="T36" fmla="*/ 54 w 62"/>
                  <a:gd name="T37" fmla="*/ 46 h 62"/>
                  <a:gd name="T38" fmla="*/ 51 w 62"/>
                  <a:gd name="T39" fmla="*/ 49 h 62"/>
                  <a:gd name="T40" fmla="*/ 12 w 62"/>
                  <a:gd name="T41" fmla="*/ 10 h 62"/>
                  <a:gd name="T42" fmla="*/ 15 w 62"/>
                  <a:gd name="T43" fmla="*/ 7 h 62"/>
                  <a:gd name="T44" fmla="*/ 54 w 62"/>
                  <a:gd name="T45" fmla="*/ 46 h 62"/>
                  <a:gd name="T46" fmla="*/ 7 w 62"/>
                  <a:gd name="T47" fmla="*/ 15 h 62"/>
                  <a:gd name="T48" fmla="*/ 10 w 62"/>
                  <a:gd name="T49" fmla="*/ 12 h 62"/>
                  <a:gd name="T50" fmla="*/ 50 w 62"/>
                  <a:gd name="T51" fmla="*/ 51 h 62"/>
                  <a:gd name="T52" fmla="*/ 47 w 62"/>
                  <a:gd name="T53" fmla="*/ 54 h 62"/>
                  <a:gd name="T54" fmla="*/ 7 w 62"/>
                  <a:gd name="T55" fmla="*/ 1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62">
                    <a:moveTo>
                      <a:pt x="62" y="62"/>
                    </a:moveTo>
                    <a:cubicBezTo>
                      <a:pt x="57" y="46"/>
                      <a:pt x="57" y="46"/>
                      <a:pt x="57" y="46"/>
                    </a:cubicBezTo>
                    <a:cubicBezTo>
                      <a:pt x="57" y="46"/>
                      <a:pt x="57" y="46"/>
                      <a:pt x="57" y="46"/>
                    </a:cubicBezTo>
                    <a:cubicBezTo>
                      <a:pt x="15" y="5"/>
                      <a:pt x="15" y="5"/>
                      <a:pt x="15" y="5"/>
                    </a:cubicBezTo>
                    <a:cubicBezTo>
                      <a:pt x="15" y="5"/>
                      <a:pt x="15" y="5"/>
                      <a:pt x="15" y="5"/>
                    </a:cubicBezTo>
                    <a:cubicBezTo>
                      <a:pt x="15" y="4"/>
                      <a:pt x="15" y="4"/>
                      <a:pt x="15" y="4"/>
                    </a:cubicBezTo>
                    <a:cubicBezTo>
                      <a:pt x="11" y="1"/>
                      <a:pt x="6" y="0"/>
                      <a:pt x="3" y="3"/>
                    </a:cubicBezTo>
                    <a:cubicBezTo>
                      <a:pt x="0" y="6"/>
                      <a:pt x="1" y="11"/>
                      <a:pt x="5" y="15"/>
                    </a:cubicBezTo>
                    <a:cubicBezTo>
                      <a:pt x="5" y="15"/>
                      <a:pt x="5" y="15"/>
                      <a:pt x="5" y="15"/>
                    </a:cubicBezTo>
                    <a:cubicBezTo>
                      <a:pt x="5" y="15"/>
                      <a:pt x="5" y="15"/>
                      <a:pt x="5" y="15"/>
                    </a:cubicBezTo>
                    <a:cubicBezTo>
                      <a:pt x="47" y="57"/>
                      <a:pt x="47" y="57"/>
                      <a:pt x="47" y="57"/>
                    </a:cubicBezTo>
                    <a:cubicBezTo>
                      <a:pt x="47" y="57"/>
                      <a:pt x="47" y="57"/>
                      <a:pt x="47" y="57"/>
                    </a:cubicBezTo>
                    <a:lnTo>
                      <a:pt x="62" y="62"/>
                    </a:lnTo>
                    <a:close/>
                    <a:moveTo>
                      <a:pt x="56" y="48"/>
                    </a:moveTo>
                    <a:cubicBezTo>
                      <a:pt x="57" y="49"/>
                      <a:pt x="57" y="51"/>
                      <a:pt x="58" y="54"/>
                    </a:cubicBezTo>
                    <a:cubicBezTo>
                      <a:pt x="54" y="58"/>
                      <a:pt x="54" y="58"/>
                      <a:pt x="54" y="58"/>
                    </a:cubicBezTo>
                    <a:cubicBezTo>
                      <a:pt x="51" y="57"/>
                      <a:pt x="49" y="56"/>
                      <a:pt x="49" y="56"/>
                    </a:cubicBezTo>
                    <a:cubicBezTo>
                      <a:pt x="49" y="55"/>
                      <a:pt x="56" y="49"/>
                      <a:pt x="56" y="48"/>
                    </a:cubicBezTo>
                    <a:close/>
                    <a:moveTo>
                      <a:pt x="54" y="46"/>
                    </a:moveTo>
                    <a:cubicBezTo>
                      <a:pt x="54" y="47"/>
                      <a:pt x="53" y="48"/>
                      <a:pt x="51" y="49"/>
                    </a:cubicBezTo>
                    <a:cubicBezTo>
                      <a:pt x="12" y="10"/>
                      <a:pt x="12" y="10"/>
                      <a:pt x="12" y="10"/>
                    </a:cubicBezTo>
                    <a:cubicBezTo>
                      <a:pt x="14" y="9"/>
                      <a:pt x="15" y="8"/>
                      <a:pt x="15" y="7"/>
                    </a:cubicBezTo>
                    <a:cubicBezTo>
                      <a:pt x="16" y="8"/>
                      <a:pt x="53" y="45"/>
                      <a:pt x="54" y="46"/>
                    </a:cubicBezTo>
                    <a:close/>
                    <a:moveTo>
                      <a:pt x="7" y="15"/>
                    </a:moveTo>
                    <a:cubicBezTo>
                      <a:pt x="8" y="15"/>
                      <a:pt x="9" y="13"/>
                      <a:pt x="10" y="12"/>
                    </a:cubicBezTo>
                    <a:cubicBezTo>
                      <a:pt x="50" y="51"/>
                      <a:pt x="50" y="51"/>
                      <a:pt x="50" y="51"/>
                    </a:cubicBezTo>
                    <a:cubicBezTo>
                      <a:pt x="48" y="52"/>
                      <a:pt x="47" y="54"/>
                      <a:pt x="47" y="54"/>
                    </a:cubicBezTo>
                    <a:cubicBezTo>
                      <a:pt x="45" y="53"/>
                      <a:pt x="9" y="16"/>
                      <a:pt x="7" y="15"/>
                    </a:cubicBezTo>
                    <a:close/>
                  </a:path>
                </a:pathLst>
              </a:custGeom>
              <a:solidFill>
                <a:srgbClr val="2980B9"/>
              </a:soli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grpSp>
        <p:sp>
          <p:nvSpPr>
            <p:cNvPr id="24" name="Rectangle 7"/>
            <p:cNvSpPr>
              <a:spLocks noChangeArrowheads="1"/>
            </p:cNvSpPr>
            <p:nvPr/>
          </p:nvSpPr>
          <p:spPr bwMode="auto">
            <a:xfrm>
              <a:off x="4273550" y="2247303"/>
              <a:ext cx="4413250" cy="1721213"/>
            </a:xfrm>
            <a:prstGeom prst="rect">
              <a:avLst/>
            </a:prstGeom>
            <a:solidFill>
              <a:srgbClr val="94B64E"/>
            </a:soli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25" name="Isosceles Triangle 24"/>
            <p:cNvSpPr/>
            <p:nvPr/>
          </p:nvSpPr>
          <p:spPr bwMode="auto">
            <a:xfrm rot="10800000">
              <a:off x="4745522" y="3967631"/>
              <a:ext cx="143278" cy="106500"/>
            </a:xfrm>
            <a:prstGeom prst="triangle">
              <a:avLst/>
            </a:prstGeom>
            <a:solidFill>
              <a:srgbClr val="94B6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6" name="Text Box 10"/>
            <p:cNvSpPr txBox="1">
              <a:spLocks noChangeArrowheads="1"/>
            </p:cNvSpPr>
            <p:nvPr/>
          </p:nvSpPr>
          <p:spPr bwMode="auto">
            <a:xfrm>
              <a:off x="5346521" y="2674656"/>
              <a:ext cx="3102154" cy="86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algn="just"/>
              <a:r>
                <a:rPr lang="en-US" smtClean="0">
                  <a:solidFill>
                    <a:schemeClr val="bg1"/>
                  </a:solidFill>
                </a:rPr>
                <a:t>Hệ thống giải đáp hơn 5.000 câu hỏi hàng tháng của khách hàng trên địa bàn cả nước</a:t>
              </a:r>
              <a:endParaRPr lang="en-US">
                <a:solidFill>
                  <a:schemeClr val="bg1"/>
                </a:solidFill>
              </a:endParaRPr>
            </a:p>
          </p:txBody>
        </p:sp>
        <p:sp>
          <p:nvSpPr>
            <p:cNvPr id="28" name="Rounded Rectangle 27"/>
            <p:cNvSpPr/>
            <p:nvPr/>
          </p:nvSpPr>
          <p:spPr bwMode="auto">
            <a:xfrm>
              <a:off x="4436480" y="2809030"/>
              <a:ext cx="598229" cy="5982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9" name="Freeform 84"/>
            <p:cNvSpPr>
              <a:spLocks noEditPoints="1"/>
            </p:cNvSpPr>
            <p:nvPr/>
          </p:nvSpPr>
          <p:spPr bwMode="auto">
            <a:xfrm>
              <a:off x="4622184" y="2880659"/>
              <a:ext cx="249373" cy="445687"/>
            </a:xfrm>
            <a:custGeom>
              <a:avLst/>
              <a:gdLst>
                <a:gd name="T0" fmla="*/ 52 w 60"/>
                <a:gd name="T1" fmla="*/ 0 h 107"/>
                <a:gd name="T2" fmla="*/ 8 w 60"/>
                <a:gd name="T3" fmla="*/ 0 h 107"/>
                <a:gd name="T4" fmla="*/ 0 w 60"/>
                <a:gd name="T5" fmla="*/ 8 h 107"/>
                <a:gd name="T6" fmla="*/ 0 w 60"/>
                <a:gd name="T7" fmla="*/ 99 h 107"/>
                <a:gd name="T8" fmla="*/ 8 w 60"/>
                <a:gd name="T9" fmla="*/ 107 h 107"/>
                <a:gd name="T10" fmla="*/ 52 w 60"/>
                <a:gd name="T11" fmla="*/ 107 h 107"/>
                <a:gd name="T12" fmla="*/ 60 w 60"/>
                <a:gd name="T13" fmla="*/ 99 h 107"/>
                <a:gd name="T14" fmla="*/ 60 w 60"/>
                <a:gd name="T15" fmla="*/ 8 h 107"/>
                <a:gd name="T16" fmla="*/ 52 w 60"/>
                <a:gd name="T17" fmla="*/ 0 h 107"/>
                <a:gd name="T18" fmla="*/ 30 w 60"/>
                <a:gd name="T19" fmla="*/ 99 h 107"/>
                <a:gd name="T20" fmla="*/ 25 w 60"/>
                <a:gd name="T21" fmla="*/ 94 h 107"/>
                <a:gd name="T22" fmla="*/ 30 w 60"/>
                <a:gd name="T23" fmla="*/ 89 h 107"/>
                <a:gd name="T24" fmla="*/ 35 w 60"/>
                <a:gd name="T25" fmla="*/ 94 h 107"/>
                <a:gd name="T26" fmla="*/ 30 w 60"/>
                <a:gd name="T27" fmla="*/ 99 h 107"/>
                <a:gd name="T28" fmla="*/ 54 w 60"/>
                <a:gd name="T29" fmla="*/ 82 h 107"/>
                <a:gd name="T30" fmla="*/ 6 w 60"/>
                <a:gd name="T31" fmla="*/ 82 h 107"/>
                <a:gd name="T32" fmla="*/ 6 w 60"/>
                <a:gd name="T33" fmla="*/ 13 h 107"/>
                <a:gd name="T34" fmla="*/ 54 w 60"/>
                <a:gd name="T35" fmla="*/ 13 h 107"/>
                <a:gd name="T36" fmla="*/ 54 w 60"/>
                <a:gd name="T37" fmla="*/ 82 h 107"/>
                <a:gd name="T38" fmla="*/ 54 w 60"/>
                <a:gd name="T39" fmla="*/ 82 h 107"/>
                <a:gd name="T40" fmla="*/ 41 w 60"/>
                <a:gd name="T41" fmla="*/ 8 h 107"/>
                <a:gd name="T42" fmla="*/ 19 w 60"/>
                <a:gd name="T43" fmla="*/ 8 h 107"/>
                <a:gd name="T44" fmla="*/ 19 w 60"/>
                <a:gd name="T45" fmla="*/ 6 h 107"/>
                <a:gd name="T46" fmla="*/ 41 w 60"/>
                <a:gd name="T47" fmla="*/ 6 h 107"/>
                <a:gd name="T48" fmla="*/ 41 w 60"/>
                <a:gd name="T49" fmla="*/ 8 h 107"/>
                <a:gd name="T50" fmla="*/ 41 w 60"/>
                <a:gd name="T51" fmla="*/ 8 h 107"/>
                <a:gd name="T52" fmla="*/ 49 w 60"/>
                <a:gd name="T53" fmla="*/ 7 h 107"/>
                <a:gd name="T54" fmla="*/ 47 w 60"/>
                <a:gd name="T55" fmla="*/ 9 h 107"/>
                <a:gd name="T56" fmla="*/ 45 w 60"/>
                <a:gd name="T57" fmla="*/ 7 h 107"/>
                <a:gd name="T58" fmla="*/ 47 w 60"/>
                <a:gd name="T59" fmla="*/ 5 h 107"/>
                <a:gd name="T60" fmla="*/ 49 w 60"/>
                <a:gd name="T61" fmla="*/ 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 h="107">
                  <a:moveTo>
                    <a:pt x="52" y="0"/>
                  </a:moveTo>
                  <a:cubicBezTo>
                    <a:pt x="8" y="0"/>
                    <a:pt x="8" y="0"/>
                    <a:pt x="8" y="0"/>
                  </a:cubicBezTo>
                  <a:cubicBezTo>
                    <a:pt x="4" y="0"/>
                    <a:pt x="0" y="3"/>
                    <a:pt x="0" y="8"/>
                  </a:cubicBezTo>
                  <a:cubicBezTo>
                    <a:pt x="0" y="99"/>
                    <a:pt x="0" y="99"/>
                    <a:pt x="0" y="99"/>
                  </a:cubicBezTo>
                  <a:cubicBezTo>
                    <a:pt x="0" y="103"/>
                    <a:pt x="4" y="107"/>
                    <a:pt x="8" y="107"/>
                  </a:cubicBezTo>
                  <a:cubicBezTo>
                    <a:pt x="52" y="107"/>
                    <a:pt x="52" y="107"/>
                    <a:pt x="52" y="107"/>
                  </a:cubicBezTo>
                  <a:cubicBezTo>
                    <a:pt x="56" y="107"/>
                    <a:pt x="60" y="103"/>
                    <a:pt x="60" y="99"/>
                  </a:cubicBezTo>
                  <a:cubicBezTo>
                    <a:pt x="60" y="8"/>
                    <a:pt x="60" y="8"/>
                    <a:pt x="60" y="8"/>
                  </a:cubicBezTo>
                  <a:cubicBezTo>
                    <a:pt x="60" y="3"/>
                    <a:pt x="56" y="0"/>
                    <a:pt x="52" y="0"/>
                  </a:cubicBezTo>
                  <a:close/>
                  <a:moveTo>
                    <a:pt x="30" y="99"/>
                  </a:moveTo>
                  <a:cubicBezTo>
                    <a:pt x="27" y="99"/>
                    <a:pt x="25" y="97"/>
                    <a:pt x="25" y="94"/>
                  </a:cubicBezTo>
                  <a:cubicBezTo>
                    <a:pt x="25" y="91"/>
                    <a:pt x="27" y="89"/>
                    <a:pt x="30" y="89"/>
                  </a:cubicBezTo>
                  <a:cubicBezTo>
                    <a:pt x="32" y="89"/>
                    <a:pt x="35" y="91"/>
                    <a:pt x="35" y="94"/>
                  </a:cubicBezTo>
                  <a:cubicBezTo>
                    <a:pt x="35" y="97"/>
                    <a:pt x="32" y="99"/>
                    <a:pt x="30" y="99"/>
                  </a:cubicBezTo>
                  <a:close/>
                  <a:moveTo>
                    <a:pt x="54" y="82"/>
                  </a:moveTo>
                  <a:cubicBezTo>
                    <a:pt x="6" y="82"/>
                    <a:pt x="6" y="82"/>
                    <a:pt x="6" y="82"/>
                  </a:cubicBezTo>
                  <a:cubicBezTo>
                    <a:pt x="6" y="13"/>
                    <a:pt x="6" y="13"/>
                    <a:pt x="6" y="13"/>
                  </a:cubicBezTo>
                  <a:cubicBezTo>
                    <a:pt x="54" y="13"/>
                    <a:pt x="54" y="13"/>
                    <a:pt x="54" y="13"/>
                  </a:cubicBezTo>
                  <a:cubicBezTo>
                    <a:pt x="54" y="82"/>
                    <a:pt x="54" y="82"/>
                    <a:pt x="54" y="82"/>
                  </a:cubicBezTo>
                  <a:cubicBezTo>
                    <a:pt x="54" y="82"/>
                    <a:pt x="54" y="82"/>
                    <a:pt x="54" y="82"/>
                  </a:cubicBezTo>
                  <a:close/>
                  <a:moveTo>
                    <a:pt x="41" y="8"/>
                  </a:moveTo>
                  <a:cubicBezTo>
                    <a:pt x="19" y="8"/>
                    <a:pt x="19" y="8"/>
                    <a:pt x="19" y="8"/>
                  </a:cubicBezTo>
                  <a:cubicBezTo>
                    <a:pt x="19" y="6"/>
                    <a:pt x="19" y="6"/>
                    <a:pt x="19" y="6"/>
                  </a:cubicBezTo>
                  <a:cubicBezTo>
                    <a:pt x="41" y="6"/>
                    <a:pt x="41" y="6"/>
                    <a:pt x="41" y="6"/>
                  </a:cubicBezTo>
                  <a:cubicBezTo>
                    <a:pt x="41" y="8"/>
                    <a:pt x="41" y="8"/>
                    <a:pt x="41" y="8"/>
                  </a:cubicBezTo>
                  <a:cubicBezTo>
                    <a:pt x="41" y="8"/>
                    <a:pt x="41" y="8"/>
                    <a:pt x="41" y="8"/>
                  </a:cubicBezTo>
                  <a:close/>
                  <a:moveTo>
                    <a:pt x="49" y="7"/>
                  </a:moveTo>
                  <a:cubicBezTo>
                    <a:pt x="49" y="8"/>
                    <a:pt x="48" y="9"/>
                    <a:pt x="47" y="9"/>
                  </a:cubicBezTo>
                  <a:cubicBezTo>
                    <a:pt x="47" y="9"/>
                    <a:pt x="45" y="8"/>
                    <a:pt x="45" y="7"/>
                  </a:cubicBezTo>
                  <a:cubicBezTo>
                    <a:pt x="45" y="6"/>
                    <a:pt x="47" y="5"/>
                    <a:pt x="47" y="5"/>
                  </a:cubicBezTo>
                  <a:cubicBezTo>
                    <a:pt x="48" y="5"/>
                    <a:pt x="49" y="6"/>
                    <a:pt x="49" y="7"/>
                  </a:cubicBezTo>
                  <a:close/>
                </a:path>
              </a:pathLst>
            </a:custGeom>
            <a:solidFill>
              <a:srgbClr val="94B64E"/>
            </a:soli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grpSp>
      <p:grpSp>
        <p:nvGrpSpPr>
          <p:cNvPr id="23" name="Group 22"/>
          <p:cNvGrpSpPr/>
          <p:nvPr/>
        </p:nvGrpSpPr>
        <p:grpSpPr>
          <a:xfrm>
            <a:off x="3857712" y="-100978"/>
            <a:ext cx="2287959" cy="815371"/>
            <a:chOff x="3877937" y="4294898"/>
            <a:chExt cx="2287959" cy="815371"/>
          </a:xfrm>
        </p:grpSpPr>
        <p:sp>
          <p:nvSpPr>
            <p:cNvPr id="27" name="Text Box 10"/>
            <p:cNvSpPr txBox="1">
              <a:spLocks noChangeArrowheads="1"/>
            </p:cNvSpPr>
            <p:nvPr/>
          </p:nvSpPr>
          <p:spPr bwMode="auto">
            <a:xfrm>
              <a:off x="4516484" y="4294898"/>
              <a:ext cx="1649412" cy="77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lnSpc>
                  <a:spcPct val="200000"/>
                </a:lnSpc>
              </a:pPr>
              <a:r>
                <a:rPr lang="en-US" altLang="en-US" sz="2800" b="1" dirty="0" err="1" smtClean="0">
                  <a:solidFill>
                    <a:schemeClr val="bg1"/>
                  </a:solidFill>
                  <a:latin typeface="Open Sans" panose="020B0606030504020204" pitchFamily="34" charset="0"/>
                  <a:cs typeface="Open Sans" panose="020B0606030504020204" pitchFamily="34" charset="0"/>
                </a:rPr>
                <a:t>Hỏi</a:t>
              </a:r>
              <a:r>
                <a:rPr lang="en-US" altLang="en-US" sz="2800" b="1" dirty="0" smtClean="0">
                  <a:solidFill>
                    <a:schemeClr val="bg1"/>
                  </a:solidFill>
                  <a:latin typeface="Open Sans" panose="020B0606030504020204" pitchFamily="34" charset="0"/>
                  <a:cs typeface="Open Sans" panose="020B0606030504020204" pitchFamily="34" charset="0"/>
                </a:rPr>
                <a:t> </a:t>
              </a:r>
              <a:r>
                <a:rPr lang="en-US" altLang="en-US" sz="2800" b="1" dirty="0" err="1" smtClean="0">
                  <a:solidFill>
                    <a:schemeClr val="bg1"/>
                  </a:solidFill>
                  <a:latin typeface="Open Sans" panose="020B0606030504020204" pitchFamily="34" charset="0"/>
                  <a:cs typeface="Open Sans" panose="020B0606030504020204" pitchFamily="34" charset="0"/>
                </a:rPr>
                <a:t>đáp</a:t>
              </a:r>
              <a:endParaRPr lang="en-US" altLang="en-US" sz="2800" b="1" dirty="0">
                <a:solidFill>
                  <a:schemeClr val="bg1"/>
                </a:solidFill>
                <a:latin typeface="Open Sans" panose="020B0606030504020204" pitchFamily="34" charset="0"/>
                <a:cs typeface="Open Sans" panose="020B0606030504020204" pitchFamily="34" charset="0"/>
              </a:endParaRPr>
            </a:p>
          </p:txBody>
        </p:sp>
        <p:sp>
          <p:nvSpPr>
            <p:cNvPr id="30" name="Rounded Rectangle 29"/>
            <p:cNvSpPr/>
            <p:nvPr/>
          </p:nvSpPr>
          <p:spPr bwMode="auto">
            <a:xfrm>
              <a:off x="3877937" y="4568931"/>
              <a:ext cx="541337" cy="541338"/>
            </a:xfrm>
            <a:prstGeom prst="roundRect">
              <a:avLst/>
            </a:prstGeom>
            <a:solidFill>
              <a:srgbClr val="F39C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nvGrpSpPr>
            <p:cNvPr id="31" name="Group 30"/>
            <p:cNvGrpSpPr/>
            <p:nvPr/>
          </p:nvGrpSpPr>
          <p:grpSpPr bwMode="auto">
            <a:xfrm>
              <a:off x="3967761" y="4675917"/>
              <a:ext cx="376672" cy="312262"/>
              <a:chOff x="7964488" y="4356101"/>
              <a:chExt cx="398463" cy="330200"/>
            </a:xfrm>
            <a:solidFill>
              <a:schemeClr val="bg1"/>
            </a:solidFill>
          </p:grpSpPr>
          <p:sp>
            <p:nvSpPr>
              <p:cNvPr id="32" name="Freeform 95"/>
              <p:cNvSpPr>
                <a:spLocks/>
              </p:cNvSpPr>
              <p:nvPr/>
            </p:nvSpPr>
            <p:spPr bwMode="auto">
              <a:xfrm>
                <a:off x="8085138" y="4356101"/>
                <a:ext cx="277813" cy="307975"/>
              </a:xfrm>
              <a:custGeom>
                <a:avLst/>
                <a:gdLst>
                  <a:gd name="T0" fmla="*/ 33 w 74"/>
                  <a:gd name="T1" fmla="*/ 0 h 82"/>
                  <a:gd name="T2" fmla="*/ 0 w 74"/>
                  <a:gd name="T3" fmla="*/ 14 h 82"/>
                  <a:gd name="T4" fmla="*/ 3 w 74"/>
                  <a:gd name="T5" fmla="*/ 14 h 82"/>
                  <a:gd name="T6" fmla="*/ 6 w 74"/>
                  <a:gd name="T7" fmla="*/ 14 h 82"/>
                  <a:gd name="T8" fmla="*/ 33 w 74"/>
                  <a:gd name="T9" fmla="*/ 4 h 82"/>
                  <a:gd name="T10" fmla="*/ 69 w 74"/>
                  <a:gd name="T11" fmla="*/ 32 h 82"/>
                  <a:gd name="T12" fmla="*/ 43 w 74"/>
                  <a:gd name="T13" fmla="*/ 60 h 82"/>
                  <a:gd name="T14" fmla="*/ 40 w 74"/>
                  <a:gd name="T15" fmla="*/ 64 h 82"/>
                  <a:gd name="T16" fmla="*/ 47 w 74"/>
                  <a:gd name="T17" fmla="*/ 63 h 82"/>
                  <a:gd name="T18" fmla="*/ 55 w 74"/>
                  <a:gd name="T19" fmla="*/ 82 h 82"/>
                  <a:gd name="T20" fmla="*/ 59 w 74"/>
                  <a:gd name="T21" fmla="*/ 82 h 82"/>
                  <a:gd name="T22" fmla="*/ 59 w 74"/>
                  <a:gd name="T23" fmla="*/ 58 h 82"/>
                  <a:gd name="T24" fmla="*/ 74 w 74"/>
                  <a:gd name="T25" fmla="*/ 32 h 82"/>
                  <a:gd name="T26" fmla="*/ 33 w 74"/>
                  <a:gd name="T2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82">
                    <a:moveTo>
                      <a:pt x="33" y="0"/>
                    </a:moveTo>
                    <a:cubicBezTo>
                      <a:pt x="19" y="0"/>
                      <a:pt x="7" y="6"/>
                      <a:pt x="0" y="14"/>
                    </a:cubicBezTo>
                    <a:cubicBezTo>
                      <a:pt x="1" y="14"/>
                      <a:pt x="2" y="14"/>
                      <a:pt x="3" y="14"/>
                    </a:cubicBezTo>
                    <a:cubicBezTo>
                      <a:pt x="4" y="14"/>
                      <a:pt x="5" y="14"/>
                      <a:pt x="6" y="14"/>
                    </a:cubicBezTo>
                    <a:cubicBezTo>
                      <a:pt x="13" y="8"/>
                      <a:pt x="22" y="4"/>
                      <a:pt x="33" y="4"/>
                    </a:cubicBezTo>
                    <a:cubicBezTo>
                      <a:pt x="53" y="4"/>
                      <a:pt x="69" y="17"/>
                      <a:pt x="69" y="32"/>
                    </a:cubicBezTo>
                    <a:cubicBezTo>
                      <a:pt x="69" y="46"/>
                      <a:pt x="58" y="57"/>
                      <a:pt x="43" y="60"/>
                    </a:cubicBezTo>
                    <a:cubicBezTo>
                      <a:pt x="42" y="61"/>
                      <a:pt x="41" y="63"/>
                      <a:pt x="40" y="64"/>
                    </a:cubicBezTo>
                    <a:cubicBezTo>
                      <a:pt x="42" y="64"/>
                      <a:pt x="45" y="64"/>
                      <a:pt x="47" y="63"/>
                    </a:cubicBezTo>
                    <a:cubicBezTo>
                      <a:pt x="55" y="82"/>
                      <a:pt x="55" y="82"/>
                      <a:pt x="55" y="82"/>
                    </a:cubicBezTo>
                    <a:cubicBezTo>
                      <a:pt x="59" y="82"/>
                      <a:pt x="59" y="82"/>
                      <a:pt x="59" y="82"/>
                    </a:cubicBezTo>
                    <a:cubicBezTo>
                      <a:pt x="59" y="58"/>
                      <a:pt x="59" y="58"/>
                      <a:pt x="59" y="58"/>
                    </a:cubicBezTo>
                    <a:cubicBezTo>
                      <a:pt x="68" y="52"/>
                      <a:pt x="74" y="43"/>
                      <a:pt x="74" y="32"/>
                    </a:cubicBezTo>
                    <a:cubicBezTo>
                      <a:pt x="74" y="15"/>
                      <a:pt x="56"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33" name="Freeform 96"/>
              <p:cNvSpPr>
                <a:spLocks/>
              </p:cNvSpPr>
              <p:nvPr/>
            </p:nvSpPr>
            <p:spPr bwMode="auto">
              <a:xfrm>
                <a:off x="7964488" y="4427538"/>
                <a:ext cx="271463" cy="258763"/>
              </a:xfrm>
              <a:custGeom>
                <a:avLst/>
                <a:gdLst>
                  <a:gd name="T0" fmla="*/ 36 w 72"/>
                  <a:gd name="T1" fmla="*/ 0 h 69"/>
                  <a:gd name="T2" fmla="*/ 0 w 72"/>
                  <a:gd name="T3" fmla="*/ 28 h 69"/>
                  <a:gd name="T4" fmla="*/ 12 w 72"/>
                  <a:gd name="T5" fmla="*/ 50 h 69"/>
                  <a:gd name="T6" fmla="*/ 9 w 72"/>
                  <a:gd name="T7" fmla="*/ 69 h 69"/>
                  <a:gd name="T8" fmla="*/ 12 w 72"/>
                  <a:gd name="T9" fmla="*/ 69 h 69"/>
                  <a:gd name="T10" fmla="*/ 23 w 72"/>
                  <a:gd name="T11" fmla="*/ 55 h 69"/>
                  <a:gd name="T12" fmla="*/ 36 w 72"/>
                  <a:gd name="T13" fmla="*/ 57 h 69"/>
                  <a:gd name="T14" fmla="*/ 72 w 72"/>
                  <a:gd name="T15" fmla="*/ 28 h 69"/>
                  <a:gd name="T16" fmla="*/ 36 w 72"/>
                  <a:gd name="T1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69">
                    <a:moveTo>
                      <a:pt x="36" y="0"/>
                    </a:moveTo>
                    <a:cubicBezTo>
                      <a:pt x="16" y="0"/>
                      <a:pt x="0" y="13"/>
                      <a:pt x="0" y="28"/>
                    </a:cubicBezTo>
                    <a:cubicBezTo>
                      <a:pt x="0" y="37"/>
                      <a:pt x="5" y="45"/>
                      <a:pt x="12" y="50"/>
                    </a:cubicBezTo>
                    <a:cubicBezTo>
                      <a:pt x="9" y="69"/>
                      <a:pt x="9" y="69"/>
                      <a:pt x="9" y="69"/>
                    </a:cubicBezTo>
                    <a:cubicBezTo>
                      <a:pt x="12" y="69"/>
                      <a:pt x="12" y="69"/>
                      <a:pt x="12" y="69"/>
                    </a:cubicBezTo>
                    <a:cubicBezTo>
                      <a:pt x="23" y="55"/>
                      <a:pt x="23" y="55"/>
                      <a:pt x="23" y="55"/>
                    </a:cubicBezTo>
                    <a:cubicBezTo>
                      <a:pt x="27" y="57"/>
                      <a:pt x="31" y="57"/>
                      <a:pt x="36" y="57"/>
                    </a:cubicBezTo>
                    <a:cubicBezTo>
                      <a:pt x="56" y="57"/>
                      <a:pt x="72" y="44"/>
                      <a:pt x="72" y="28"/>
                    </a:cubicBezTo>
                    <a:cubicBezTo>
                      <a:pt x="72" y="13"/>
                      <a:pt x="56" y="0"/>
                      <a:pt x="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grpSp>
      </p:grpSp>
    </p:spTree>
    <p:extLst>
      <p:ext uri="{BB962C8B-B14F-4D97-AF65-F5344CB8AC3E}">
        <p14:creationId xmlns:p14="http://schemas.microsoft.com/office/powerpoint/2010/main" val="15548123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bwMode="auto">
          <a:xfrm>
            <a:off x="914400" y="108000"/>
            <a:ext cx="8915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smtClean="0">
                <a:solidFill>
                  <a:schemeClr val="bg1"/>
                </a:solidFill>
                <a:latin typeface="Times New Roman" pitchFamily="18" charset="0"/>
              </a:rPr>
              <a:t>Ý NGHĨA ỨNG DỤNG </a:t>
            </a:r>
            <a:r>
              <a:rPr lang="en-US" sz="2400" b="1" dirty="0" err="1" smtClean="0">
                <a:solidFill>
                  <a:schemeClr val="bg1"/>
                </a:solidFill>
                <a:latin typeface="Times New Roman" pitchFamily="18" charset="0"/>
              </a:rPr>
              <a:t>iCNM</a:t>
            </a:r>
            <a:endParaRPr lang="en-US" sz="1600" b="1" dirty="0" smtClean="0">
              <a:solidFill>
                <a:schemeClr val="bg1"/>
              </a:solidFill>
              <a:latin typeface="Times New Roman" pitchFamily="18" charset="0"/>
              <a:cs typeface="Times New Roman" pitchFamily="18" charset="0"/>
            </a:endParaRPr>
          </a:p>
        </p:txBody>
      </p:sp>
      <p:sp>
        <p:nvSpPr>
          <p:cNvPr id="2" name="TextBox 1"/>
          <p:cNvSpPr txBox="1"/>
          <p:nvPr/>
        </p:nvSpPr>
        <p:spPr>
          <a:xfrm>
            <a:off x="533400" y="968974"/>
            <a:ext cx="8305800" cy="1015663"/>
          </a:xfrm>
          <a:prstGeom prst="rect">
            <a:avLst/>
          </a:prstGeom>
          <a:noFill/>
        </p:spPr>
        <p:txBody>
          <a:bodyPr wrap="square" rtlCol="0">
            <a:spAutoFit/>
          </a:bodyPr>
          <a:lstStyle/>
          <a:p>
            <a:r>
              <a:rPr lang="en-US" sz="2000" b="1" dirty="0" err="1">
                <a:solidFill>
                  <a:schemeClr val="bg1"/>
                </a:solidFill>
              </a:rPr>
              <a:t>Ứng</a:t>
            </a:r>
            <a:r>
              <a:rPr lang="en-US" sz="2000" b="1" dirty="0">
                <a:solidFill>
                  <a:schemeClr val="bg1"/>
                </a:solidFill>
              </a:rPr>
              <a:t> </a:t>
            </a:r>
            <a:r>
              <a:rPr lang="en-US" sz="2000" b="1" dirty="0" err="1">
                <a:solidFill>
                  <a:schemeClr val="bg1"/>
                </a:solidFill>
              </a:rPr>
              <a:t>dụng</a:t>
            </a:r>
            <a:r>
              <a:rPr lang="en-US" sz="2000" b="1" dirty="0">
                <a:solidFill>
                  <a:schemeClr val="bg1"/>
                </a:solidFill>
              </a:rPr>
              <a:t> </a:t>
            </a:r>
            <a:r>
              <a:rPr lang="en-US" sz="2000" b="1" dirty="0" err="1">
                <a:solidFill>
                  <a:schemeClr val="bg1"/>
                </a:solidFill>
              </a:rPr>
              <a:t>iCNM</a:t>
            </a:r>
            <a:r>
              <a:rPr lang="en-US" sz="2000" b="1" dirty="0">
                <a:solidFill>
                  <a:schemeClr val="bg1"/>
                </a:solidFill>
              </a:rPr>
              <a:t> </a:t>
            </a:r>
            <a:r>
              <a:rPr lang="en-US" sz="2000" b="1" dirty="0" err="1">
                <a:solidFill>
                  <a:schemeClr val="bg1"/>
                </a:solidFill>
              </a:rPr>
              <a:t>ra</a:t>
            </a:r>
            <a:r>
              <a:rPr lang="en-US" sz="2000" b="1" dirty="0">
                <a:solidFill>
                  <a:schemeClr val="bg1"/>
                </a:solidFill>
              </a:rPr>
              <a:t> </a:t>
            </a:r>
            <a:r>
              <a:rPr lang="en-US" sz="2000" b="1" dirty="0" err="1">
                <a:solidFill>
                  <a:schemeClr val="bg1"/>
                </a:solidFill>
              </a:rPr>
              <a:t>đời</a:t>
            </a:r>
            <a:r>
              <a:rPr lang="en-US" sz="2000" b="1" dirty="0">
                <a:solidFill>
                  <a:schemeClr val="bg1"/>
                </a:solidFill>
              </a:rPr>
              <a:t> </a:t>
            </a:r>
            <a:r>
              <a:rPr lang="en-US" sz="2000" b="1" dirty="0" err="1">
                <a:solidFill>
                  <a:schemeClr val="bg1"/>
                </a:solidFill>
              </a:rPr>
              <a:t>nhằm</a:t>
            </a:r>
            <a:r>
              <a:rPr lang="en-US" sz="2000" b="1" dirty="0">
                <a:solidFill>
                  <a:schemeClr val="bg1"/>
                </a:solidFill>
              </a:rPr>
              <a:t> </a:t>
            </a:r>
            <a:r>
              <a:rPr lang="en-US" sz="2000" b="1" dirty="0" err="1">
                <a:solidFill>
                  <a:schemeClr val="bg1"/>
                </a:solidFill>
              </a:rPr>
              <a:t>mục</a:t>
            </a:r>
            <a:r>
              <a:rPr lang="en-US" sz="2000" b="1" dirty="0">
                <a:solidFill>
                  <a:schemeClr val="bg1"/>
                </a:solidFill>
              </a:rPr>
              <a:t> </a:t>
            </a:r>
            <a:r>
              <a:rPr lang="en-US" sz="2000" b="1" dirty="0" err="1">
                <a:solidFill>
                  <a:schemeClr val="bg1"/>
                </a:solidFill>
              </a:rPr>
              <a:t>đích</a:t>
            </a:r>
            <a:r>
              <a:rPr lang="en-US" sz="2000" b="1" dirty="0">
                <a:solidFill>
                  <a:schemeClr val="bg1"/>
                </a:solidFill>
              </a:rPr>
              <a:t> </a:t>
            </a:r>
            <a:r>
              <a:rPr lang="en-US" sz="2000" b="1" dirty="0" err="1">
                <a:solidFill>
                  <a:schemeClr val="bg1"/>
                </a:solidFill>
              </a:rPr>
              <a:t>chính</a:t>
            </a:r>
            <a:r>
              <a:rPr lang="en-US" sz="2000" b="1" dirty="0">
                <a:solidFill>
                  <a:schemeClr val="bg1"/>
                </a:solidFill>
              </a:rPr>
              <a:t> </a:t>
            </a:r>
            <a:r>
              <a:rPr lang="en-US" sz="2000" b="1" dirty="0" err="1">
                <a:solidFill>
                  <a:schemeClr val="bg1"/>
                </a:solidFill>
              </a:rPr>
              <a:t>phục</a:t>
            </a:r>
            <a:r>
              <a:rPr lang="en-US" sz="2000" b="1" dirty="0">
                <a:solidFill>
                  <a:schemeClr val="bg1"/>
                </a:solidFill>
              </a:rPr>
              <a:t> </a:t>
            </a:r>
            <a:r>
              <a:rPr lang="en-US" sz="2000" b="1" dirty="0" err="1">
                <a:solidFill>
                  <a:schemeClr val="bg1"/>
                </a:solidFill>
              </a:rPr>
              <a:t>vụ</a:t>
            </a:r>
            <a:r>
              <a:rPr lang="en-US" sz="2000" b="1" dirty="0">
                <a:solidFill>
                  <a:schemeClr val="bg1"/>
                </a:solidFill>
              </a:rPr>
              <a:t> </a:t>
            </a:r>
            <a:r>
              <a:rPr lang="en-US" sz="2000" b="1" dirty="0" err="1">
                <a:solidFill>
                  <a:schemeClr val="bg1"/>
                </a:solidFill>
              </a:rPr>
              <a:t>nhu</a:t>
            </a:r>
            <a:r>
              <a:rPr lang="en-US" sz="2000" b="1" dirty="0">
                <a:solidFill>
                  <a:schemeClr val="bg1"/>
                </a:solidFill>
              </a:rPr>
              <a:t> </a:t>
            </a:r>
            <a:r>
              <a:rPr lang="en-US" sz="2000" b="1" dirty="0" err="1">
                <a:solidFill>
                  <a:schemeClr val="bg1"/>
                </a:solidFill>
              </a:rPr>
              <a:t>cầu</a:t>
            </a:r>
            <a:r>
              <a:rPr lang="en-US" sz="2000" b="1" dirty="0">
                <a:solidFill>
                  <a:schemeClr val="bg1"/>
                </a:solidFill>
              </a:rPr>
              <a:t> </a:t>
            </a:r>
            <a:r>
              <a:rPr lang="en-US" sz="2000" b="1" dirty="0" err="1">
                <a:solidFill>
                  <a:schemeClr val="bg1"/>
                </a:solidFill>
              </a:rPr>
              <a:t>khám</a:t>
            </a:r>
            <a:r>
              <a:rPr lang="en-US" sz="2000" b="1" dirty="0">
                <a:solidFill>
                  <a:schemeClr val="bg1"/>
                </a:solidFill>
              </a:rPr>
              <a:t> </a:t>
            </a:r>
            <a:r>
              <a:rPr lang="en-US" sz="2000" b="1" dirty="0" err="1">
                <a:solidFill>
                  <a:schemeClr val="bg1"/>
                </a:solidFill>
              </a:rPr>
              <a:t>và</a:t>
            </a:r>
            <a:r>
              <a:rPr lang="en-US" sz="2000" b="1" dirty="0">
                <a:solidFill>
                  <a:schemeClr val="bg1"/>
                </a:solidFill>
              </a:rPr>
              <a:t> </a:t>
            </a:r>
            <a:r>
              <a:rPr lang="en-US" sz="2000" b="1" dirty="0" err="1">
                <a:solidFill>
                  <a:schemeClr val="bg1"/>
                </a:solidFill>
              </a:rPr>
              <a:t>chữa</a:t>
            </a:r>
            <a:r>
              <a:rPr lang="en-US" sz="2000" b="1" dirty="0">
                <a:solidFill>
                  <a:schemeClr val="bg1"/>
                </a:solidFill>
              </a:rPr>
              <a:t> </a:t>
            </a:r>
            <a:r>
              <a:rPr lang="en-US" sz="2000" b="1" dirty="0" err="1">
                <a:solidFill>
                  <a:schemeClr val="bg1"/>
                </a:solidFill>
              </a:rPr>
              <a:t>bệnh</a:t>
            </a:r>
            <a:r>
              <a:rPr lang="en-US" sz="2000" b="1" dirty="0">
                <a:solidFill>
                  <a:schemeClr val="bg1"/>
                </a:solidFill>
              </a:rPr>
              <a:t> </a:t>
            </a:r>
            <a:r>
              <a:rPr lang="en-US" sz="2000" b="1" dirty="0" err="1">
                <a:solidFill>
                  <a:schemeClr val="bg1"/>
                </a:solidFill>
              </a:rPr>
              <a:t>của</a:t>
            </a:r>
            <a:r>
              <a:rPr lang="en-US" sz="2000" b="1" dirty="0">
                <a:solidFill>
                  <a:schemeClr val="bg1"/>
                </a:solidFill>
              </a:rPr>
              <a:t> </a:t>
            </a:r>
            <a:r>
              <a:rPr lang="en-US" sz="2000" b="1" dirty="0" err="1">
                <a:solidFill>
                  <a:schemeClr val="bg1"/>
                </a:solidFill>
              </a:rPr>
              <a:t>khách</a:t>
            </a:r>
            <a:r>
              <a:rPr lang="en-US" sz="2000" b="1" dirty="0">
                <a:solidFill>
                  <a:schemeClr val="bg1"/>
                </a:solidFill>
              </a:rPr>
              <a:t> </a:t>
            </a:r>
            <a:r>
              <a:rPr lang="en-US" sz="2000" b="1" dirty="0" err="1">
                <a:solidFill>
                  <a:schemeClr val="bg1"/>
                </a:solidFill>
              </a:rPr>
              <a:t>hàng</a:t>
            </a:r>
            <a:r>
              <a:rPr lang="en-US" sz="2000" b="1" dirty="0">
                <a:solidFill>
                  <a:schemeClr val="bg1"/>
                </a:solidFill>
              </a:rPr>
              <a:t> </a:t>
            </a:r>
            <a:r>
              <a:rPr lang="en-US" sz="2000" b="1" dirty="0" err="1">
                <a:solidFill>
                  <a:schemeClr val="bg1"/>
                </a:solidFill>
              </a:rPr>
              <a:t>và</a:t>
            </a:r>
            <a:r>
              <a:rPr lang="en-US" sz="2000" b="1" dirty="0">
                <a:solidFill>
                  <a:schemeClr val="bg1"/>
                </a:solidFill>
              </a:rPr>
              <a:t> </a:t>
            </a:r>
            <a:r>
              <a:rPr lang="en-US" sz="2000" b="1" dirty="0" err="1">
                <a:solidFill>
                  <a:schemeClr val="bg1"/>
                </a:solidFill>
              </a:rPr>
              <a:t>bác</a:t>
            </a:r>
            <a:r>
              <a:rPr lang="en-US" sz="2000" b="1" dirty="0">
                <a:solidFill>
                  <a:schemeClr val="bg1"/>
                </a:solidFill>
              </a:rPr>
              <a:t> </a:t>
            </a:r>
            <a:r>
              <a:rPr lang="en-US" sz="2000" b="1" dirty="0" err="1">
                <a:solidFill>
                  <a:schemeClr val="bg1"/>
                </a:solidFill>
              </a:rPr>
              <a:t>sĩ</a:t>
            </a:r>
            <a:r>
              <a:rPr lang="en-US" sz="2000" b="1" dirty="0">
                <a:solidFill>
                  <a:schemeClr val="bg1"/>
                </a:solidFill>
              </a:rPr>
              <a:t> </a:t>
            </a:r>
            <a:r>
              <a:rPr lang="en-US" sz="2000" b="1" dirty="0" err="1">
                <a:solidFill>
                  <a:schemeClr val="bg1"/>
                </a:solidFill>
              </a:rPr>
              <a:t>thông</a:t>
            </a:r>
            <a:r>
              <a:rPr lang="en-US" sz="2000" b="1" dirty="0">
                <a:solidFill>
                  <a:schemeClr val="bg1"/>
                </a:solidFill>
              </a:rPr>
              <a:t> qua </a:t>
            </a:r>
            <a:r>
              <a:rPr lang="en-US" sz="2000" b="1" dirty="0" err="1">
                <a:solidFill>
                  <a:schemeClr val="bg1"/>
                </a:solidFill>
              </a:rPr>
              <a:t>các</a:t>
            </a:r>
            <a:r>
              <a:rPr lang="en-US" sz="2000" b="1" dirty="0">
                <a:solidFill>
                  <a:schemeClr val="bg1"/>
                </a:solidFill>
              </a:rPr>
              <a:t> </a:t>
            </a:r>
            <a:r>
              <a:rPr lang="en-US" sz="2000" b="1" dirty="0" err="1">
                <a:solidFill>
                  <a:schemeClr val="bg1"/>
                </a:solidFill>
              </a:rPr>
              <a:t>tính</a:t>
            </a:r>
            <a:r>
              <a:rPr lang="en-US" sz="2000" b="1" dirty="0">
                <a:solidFill>
                  <a:schemeClr val="bg1"/>
                </a:solidFill>
              </a:rPr>
              <a:t> </a:t>
            </a:r>
            <a:r>
              <a:rPr lang="en-US" sz="2000" b="1" dirty="0" err="1">
                <a:solidFill>
                  <a:schemeClr val="bg1"/>
                </a:solidFill>
              </a:rPr>
              <a:t>năng</a:t>
            </a:r>
            <a:r>
              <a:rPr lang="en-US" sz="2000" b="1" dirty="0">
                <a:solidFill>
                  <a:schemeClr val="bg1"/>
                </a:solidFill>
              </a:rPr>
              <a:t> </a:t>
            </a:r>
            <a:r>
              <a:rPr lang="en-US" sz="2000" b="1" dirty="0" err="1">
                <a:solidFill>
                  <a:schemeClr val="bg1"/>
                </a:solidFill>
              </a:rPr>
              <a:t>được</a:t>
            </a:r>
            <a:r>
              <a:rPr lang="en-US" sz="2000" b="1" dirty="0">
                <a:solidFill>
                  <a:schemeClr val="bg1"/>
                </a:solidFill>
              </a:rPr>
              <a:t> </a:t>
            </a:r>
            <a:r>
              <a:rPr lang="en-US" sz="2000" b="1" dirty="0" err="1">
                <a:solidFill>
                  <a:schemeClr val="bg1"/>
                </a:solidFill>
              </a:rPr>
              <a:t>xây</a:t>
            </a:r>
            <a:r>
              <a:rPr lang="en-US" sz="2000" b="1" dirty="0">
                <a:solidFill>
                  <a:schemeClr val="bg1"/>
                </a:solidFill>
              </a:rPr>
              <a:t> </a:t>
            </a:r>
            <a:r>
              <a:rPr lang="en-US" sz="2000" b="1" dirty="0" err="1">
                <a:solidFill>
                  <a:schemeClr val="bg1"/>
                </a:solidFill>
              </a:rPr>
              <a:t>dựng</a:t>
            </a:r>
            <a:r>
              <a:rPr lang="en-US" sz="2000" b="1" dirty="0">
                <a:solidFill>
                  <a:schemeClr val="bg1"/>
                </a:solidFill>
              </a:rPr>
              <a:t> </a:t>
            </a:r>
            <a:r>
              <a:rPr lang="en-US" sz="2000" b="1" dirty="0" err="1">
                <a:solidFill>
                  <a:schemeClr val="bg1"/>
                </a:solidFill>
              </a:rPr>
              <a:t>chuyên</a:t>
            </a:r>
            <a:r>
              <a:rPr lang="en-US" sz="2000" b="1" dirty="0">
                <a:solidFill>
                  <a:schemeClr val="bg1"/>
                </a:solidFill>
              </a:rPr>
              <a:t> </a:t>
            </a:r>
            <a:r>
              <a:rPr lang="en-US" sz="2000" b="1" dirty="0" err="1">
                <a:solidFill>
                  <a:schemeClr val="bg1"/>
                </a:solidFill>
              </a:rPr>
              <a:t>biệt</a:t>
            </a:r>
            <a:r>
              <a:rPr lang="en-US" sz="2000" b="1" dirty="0">
                <a:solidFill>
                  <a:schemeClr val="bg1"/>
                </a:solidFill>
              </a:rPr>
              <a:t> </a:t>
            </a:r>
            <a:r>
              <a:rPr lang="en-US" sz="2000" b="1" dirty="0" err="1">
                <a:solidFill>
                  <a:schemeClr val="bg1"/>
                </a:solidFill>
              </a:rPr>
              <a:t>về</a:t>
            </a:r>
            <a:r>
              <a:rPr lang="en-US" sz="2000" b="1" dirty="0">
                <a:solidFill>
                  <a:schemeClr val="bg1"/>
                </a:solidFill>
              </a:rPr>
              <a:t> y </a:t>
            </a:r>
            <a:r>
              <a:rPr lang="en-US" sz="2000" b="1" dirty="0" err="1">
                <a:solidFill>
                  <a:schemeClr val="bg1"/>
                </a:solidFill>
              </a:rPr>
              <a:t>tế</a:t>
            </a:r>
            <a:r>
              <a:rPr lang="en-US" sz="2000" b="1" dirty="0">
                <a:solidFill>
                  <a:schemeClr val="bg1"/>
                </a:solidFill>
              </a:rPr>
              <a:t> </a:t>
            </a:r>
            <a:endParaRPr lang="en-US" sz="2000" dirty="0">
              <a:solidFill>
                <a:schemeClr val="bg1"/>
              </a:solidFill>
            </a:endParaRPr>
          </a:p>
        </p:txBody>
      </p:sp>
      <p:sp>
        <p:nvSpPr>
          <p:cNvPr id="5" name="TextBox 4"/>
          <p:cNvSpPr txBox="1"/>
          <p:nvPr/>
        </p:nvSpPr>
        <p:spPr>
          <a:xfrm>
            <a:off x="631633" y="2163862"/>
            <a:ext cx="8424101" cy="523220"/>
          </a:xfrm>
          <a:prstGeom prst="rect">
            <a:avLst/>
          </a:prstGeom>
          <a:noFill/>
        </p:spPr>
        <p:txBody>
          <a:bodyPr wrap="none" rtlCol="0">
            <a:spAutoFit/>
          </a:bodyPr>
          <a:lstStyle/>
          <a:p>
            <a:pPr marL="285750" lvl="0" indent="-285750">
              <a:buFont typeface="Arial" pitchFamily="34" charset="0"/>
              <a:buChar char="•"/>
            </a:pPr>
            <a:r>
              <a:rPr lang="en-US" sz="1400" dirty="0" err="1">
                <a:solidFill>
                  <a:schemeClr val="bg1"/>
                </a:solidFill>
              </a:rPr>
              <a:t>Hỗ</a:t>
            </a:r>
            <a:r>
              <a:rPr lang="en-US" sz="1400" dirty="0">
                <a:solidFill>
                  <a:schemeClr val="bg1"/>
                </a:solidFill>
              </a:rPr>
              <a:t> </a:t>
            </a:r>
            <a:r>
              <a:rPr lang="en-US" sz="1400" dirty="0" err="1">
                <a:solidFill>
                  <a:schemeClr val="bg1"/>
                </a:solidFill>
              </a:rPr>
              <a:t>trợ</a:t>
            </a:r>
            <a:r>
              <a:rPr lang="en-US" sz="1400" dirty="0">
                <a:solidFill>
                  <a:schemeClr val="bg1"/>
                </a:solidFill>
              </a:rPr>
              <a:t> </a:t>
            </a:r>
            <a:r>
              <a:rPr lang="en-US" sz="1400" dirty="0" err="1">
                <a:solidFill>
                  <a:schemeClr val="bg1"/>
                </a:solidFill>
              </a:rPr>
              <a:t>nhanh</a:t>
            </a:r>
            <a:r>
              <a:rPr lang="en-US" sz="1400" dirty="0">
                <a:solidFill>
                  <a:schemeClr val="bg1"/>
                </a:solidFill>
              </a:rPr>
              <a:t> </a:t>
            </a:r>
            <a:r>
              <a:rPr lang="en-US" sz="1400" dirty="0" err="1">
                <a:solidFill>
                  <a:schemeClr val="bg1"/>
                </a:solidFill>
              </a:rPr>
              <a:t>các</a:t>
            </a:r>
            <a:r>
              <a:rPr lang="en-US" sz="1400" dirty="0">
                <a:solidFill>
                  <a:schemeClr val="bg1"/>
                </a:solidFill>
              </a:rPr>
              <a:t> </a:t>
            </a:r>
            <a:r>
              <a:rPr lang="en-US" sz="1400" dirty="0" err="1">
                <a:solidFill>
                  <a:schemeClr val="bg1"/>
                </a:solidFill>
              </a:rPr>
              <a:t>giai</a:t>
            </a:r>
            <a:r>
              <a:rPr lang="en-US" sz="1400" dirty="0">
                <a:solidFill>
                  <a:schemeClr val="bg1"/>
                </a:solidFill>
              </a:rPr>
              <a:t> </a:t>
            </a:r>
            <a:r>
              <a:rPr lang="en-US" sz="1400" dirty="0" err="1">
                <a:solidFill>
                  <a:schemeClr val="bg1"/>
                </a:solidFill>
              </a:rPr>
              <a:t>đoạn</a:t>
            </a:r>
            <a:r>
              <a:rPr lang="en-US" sz="1400" dirty="0">
                <a:solidFill>
                  <a:schemeClr val="bg1"/>
                </a:solidFill>
              </a:rPr>
              <a:t>  </a:t>
            </a:r>
            <a:r>
              <a:rPr lang="en-US" sz="1400" dirty="0" err="1">
                <a:solidFill>
                  <a:schemeClr val="bg1"/>
                </a:solidFill>
              </a:rPr>
              <a:t>trong</a:t>
            </a:r>
            <a:r>
              <a:rPr lang="en-US" sz="1400" dirty="0">
                <a:solidFill>
                  <a:schemeClr val="bg1"/>
                </a:solidFill>
              </a:rPr>
              <a:t> </a:t>
            </a:r>
            <a:r>
              <a:rPr lang="en-US" sz="1400" dirty="0" err="1">
                <a:solidFill>
                  <a:schemeClr val="bg1"/>
                </a:solidFill>
              </a:rPr>
              <a:t>quy</a:t>
            </a:r>
            <a:r>
              <a:rPr lang="en-US" sz="1400" dirty="0">
                <a:solidFill>
                  <a:schemeClr val="bg1"/>
                </a:solidFill>
              </a:rPr>
              <a:t> </a:t>
            </a:r>
            <a:r>
              <a:rPr lang="en-US" sz="1400" dirty="0" err="1">
                <a:solidFill>
                  <a:schemeClr val="bg1"/>
                </a:solidFill>
              </a:rPr>
              <a:t>trình</a:t>
            </a:r>
            <a:r>
              <a:rPr lang="en-US" sz="1400" dirty="0">
                <a:solidFill>
                  <a:schemeClr val="bg1"/>
                </a:solidFill>
              </a:rPr>
              <a:t> </a:t>
            </a:r>
            <a:r>
              <a:rPr lang="en-US" sz="1400" dirty="0" err="1">
                <a:solidFill>
                  <a:schemeClr val="bg1"/>
                </a:solidFill>
              </a:rPr>
              <a:t>khám</a:t>
            </a:r>
            <a:r>
              <a:rPr lang="en-US" sz="1400" dirty="0">
                <a:solidFill>
                  <a:schemeClr val="bg1"/>
                </a:solidFill>
              </a:rPr>
              <a:t> </a:t>
            </a:r>
            <a:r>
              <a:rPr lang="en-US" sz="1400" dirty="0" err="1">
                <a:solidFill>
                  <a:schemeClr val="bg1"/>
                </a:solidFill>
              </a:rPr>
              <a:t>và</a:t>
            </a:r>
            <a:r>
              <a:rPr lang="en-US" sz="1400" dirty="0">
                <a:solidFill>
                  <a:schemeClr val="bg1"/>
                </a:solidFill>
              </a:rPr>
              <a:t> </a:t>
            </a:r>
            <a:r>
              <a:rPr lang="en-US" sz="1400" dirty="0" err="1">
                <a:solidFill>
                  <a:schemeClr val="bg1"/>
                </a:solidFill>
              </a:rPr>
              <a:t>chữa</a:t>
            </a:r>
            <a:r>
              <a:rPr lang="en-US" sz="1400" dirty="0">
                <a:solidFill>
                  <a:schemeClr val="bg1"/>
                </a:solidFill>
              </a:rPr>
              <a:t> </a:t>
            </a:r>
            <a:r>
              <a:rPr lang="en-US" sz="1400" dirty="0" err="1">
                <a:solidFill>
                  <a:schemeClr val="bg1"/>
                </a:solidFill>
              </a:rPr>
              <a:t>bệnh</a:t>
            </a:r>
            <a:r>
              <a:rPr lang="en-US" sz="1400" dirty="0">
                <a:solidFill>
                  <a:schemeClr val="bg1"/>
                </a:solidFill>
              </a:rPr>
              <a:t> </a:t>
            </a:r>
            <a:r>
              <a:rPr lang="en-US" sz="1400" dirty="0" err="1">
                <a:solidFill>
                  <a:schemeClr val="bg1"/>
                </a:solidFill>
              </a:rPr>
              <a:t>giúp</a:t>
            </a:r>
            <a:r>
              <a:rPr lang="en-US" sz="1400" dirty="0">
                <a:solidFill>
                  <a:schemeClr val="bg1"/>
                </a:solidFill>
              </a:rPr>
              <a:t> </a:t>
            </a:r>
            <a:r>
              <a:rPr lang="en-US" sz="1400" dirty="0" err="1">
                <a:solidFill>
                  <a:schemeClr val="bg1"/>
                </a:solidFill>
              </a:rPr>
              <a:t>người</a:t>
            </a:r>
            <a:r>
              <a:rPr lang="en-US" sz="1400" dirty="0">
                <a:solidFill>
                  <a:schemeClr val="bg1"/>
                </a:solidFill>
              </a:rPr>
              <a:t> </a:t>
            </a:r>
            <a:r>
              <a:rPr lang="en-US" sz="1400" dirty="0" err="1">
                <a:solidFill>
                  <a:schemeClr val="bg1"/>
                </a:solidFill>
              </a:rPr>
              <a:t>dùng</a:t>
            </a:r>
            <a:r>
              <a:rPr lang="en-US" sz="1400" dirty="0">
                <a:solidFill>
                  <a:schemeClr val="bg1"/>
                </a:solidFill>
              </a:rPr>
              <a:t> </a:t>
            </a:r>
            <a:r>
              <a:rPr lang="en-US" sz="1400" dirty="0" err="1">
                <a:solidFill>
                  <a:schemeClr val="bg1"/>
                </a:solidFill>
              </a:rPr>
              <a:t>tiết</a:t>
            </a:r>
            <a:r>
              <a:rPr lang="en-US" sz="1400" dirty="0">
                <a:solidFill>
                  <a:schemeClr val="bg1"/>
                </a:solidFill>
              </a:rPr>
              <a:t> </a:t>
            </a:r>
            <a:r>
              <a:rPr lang="en-US" sz="1400" dirty="0" err="1">
                <a:solidFill>
                  <a:schemeClr val="bg1"/>
                </a:solidFill>
              </a:rPr>
              <a:t>kiệm</a:t>
            </a:r>
            <a:r>
              <a:rPr lang="en-US" sz="1400" dirty="0">
                <a:solidFill>
                  <a:schemeClr val="bg1"/>
                </a:solidFill>
              </a:rPr>
              <a:t> </a:t>
            </a:r>
            <a:r>
              <a:rPr lang="en-US" sz="1400" dirty="0" err="1">
                <a:solidFill>
                  <a:schemeClr val="bg1"/>
                </a:solidFill>
              </a:rPr>
              <a:t>thời</a:t>
            </a:r>
            <a:r>
              <a:rPr lang="en-US" sz="1400" dirty="0">
                <a:solidFill>
                  <a:schemeClr val="bg1"/>
                </a:solidFill>
              </a:rPr>
              <a:t> </a:t>
            </a:r>
            <a:r>
              <a:rPr lang="en-US" sz="1400" dirty="0" err="1">
                <a:solidFill>
                  <a:schemeClr val="bg1"/>
                </a:solidFill>
              </a:rPr>
              <a:t>gian</a:t>
            </a:r>
            <a:r>
              <a:rPr lang="en-US" sz="1400" dirty="0">
                <a:solidFill>
                  <a:schemeClr val="bg1"/>
                </a:solidFill>
              </a:rPr>
              <a:t> </a:t>
            </a:r>
            <a:r>
              <a:rPr lang="en-US" sz="1400" dirty="0" err="1">
                <a:solidFill>
                  <a:schemeClr val="bg1"/>
                </a:solidFill>
              </a:rPr>
              <a:t>và</a:t>
            </a:r>
            <a:r>
              <a:rPr lang="en-US" sz="1400" dirty="0">
                <a:solidFill>
                  <a:schemeClr val="bg1"/>
                </a:solidFill>
              </a:rPr>
              <a:t> chi </a:t>
            </a:r>
            <a:r>
              <a:rPr lang="en-US" sz="1400" dirty="0" err="1">
                <a:solidFill>
                  <a:schemeClr val="bg1"/>
                </a:solidFill>
              </a:rPr>
              <a:t>phí</a:t>
            </a:r>
            <a:r>
              <a:rPr lang="en-US" sz="1400" dirty="0">
                <a:solidFill>
                  <a:schemeClr val="bg1"/>
                </a:solidFill>
              </a:rPr>
              <a:t> </a:t>
            </a:r>
          </a:p>
          <a:p>
            <a:pPr marL="171450" indent="-171450">
              <a:buFont typeface="Arial" pitchFamily="34" charset="0"/>
              <a:buChar char="•"/>
            </a:pPr>
            <a:endParaRPr lang="en-US" sz="1400" dirty="0">
              <a:solidFill>
                <a:schemeClr val="bg1"/>
              </a:solidFill>
            </a:endParaRPr>
          </a:p>
        </p:txBody>
      </p:sp>
      <p:sp>
        <p:nvSpPr>
          <p:cNvPr id="10" name="TextBox 9"/>
          <p:cNvSpPr txBox="1"/>
          <p:nvPr/>
        </p:nvSpPr>
        <p:spPr>
          <a:xfrm>
            <a:off x="631633" y="2552704"/>
            <a:ext cx="8421954" cy="307777"/>
          </a:xfrm>
          <a:prstGeom prst="rect">
            <a:avLst/>
          </a:prstGeom>
          <a:noFill/>
        </p:spPr>
        <p:txBody>
          <a:bodyPr wrap="square" rtlCol="0">
            <a:spAutoFit/>
          </a:bodyPr>
          <a:lstStyle/>
          <a:p>
            <a:pPr marL="285750" lvl="0" indent="-285750">
              <a:buFont typeface="Arial" pitchFamily="34" charset="0"/>
              <a:buChar char="•"/>
            </a:pPr>
            <a:r>
              <a:rPr lang="en-US" sz="1400" dirty="0" err="1" smtClean="0">
                <a:solidFill>
                  <a:schemeClr val="bg1"/>
                </a:solidFill>
              </a:rPr>
              <a:t>Cung</a:t>
            </a:r>
            <a:r>
              <a:rPr lang="en-US" sz="1400" dirty="0" smtClean="0">
                <a:solidFill>
                  <a:schemeClr val="bg1"/>
                </a:solidFill>
              </a:rPr>
              <a:t> </a:t>
            </a:r>
            <a:r>
              <a:rPr lang="en-US" sz="1400" dirty="0" err="1">
                <a:solidFill>
                  <a:schemeClr val="bg1"/>
                </a:solidFill>
              </a:rPr>
              <a:t>cấp</a:t>
            </a:r>
            <a:r>
              <a:rPr lang="en-US" sz="1400" dirty="0">
                <a:solidFill>
                  <a:schemeClr val="bg1"/>
                </a:solidFill>
              </a:rPr>
              <a:t> </a:t>
            </a:r>
            <a:r>
              <a:rPr lang="en-US" sz="1400" dirty="0" err="1">
                <a:solidFill>
                  <a:schemeClr val="bg1"/>
                </a:solidFill>
              </a:rPr>
              <a:t>nguồn</a:t>
            </a:r>
            <a:r>
              <a:rPr lang="en-US" sz="1400" dirty="0">
                <a:solidFill>
                  <a:schemeClr val="bg1"/>
                </a:solidFill>
              </a:rPr>
              <a:t> </a:t>
            </a:r>
            <a:r>
              <a:rPr lang="en-US" sz="1400" dirty="0" err="1">
                <a:solidFill>
                  <a:schemeClr val="bg1"/>
                </a:solidFill>
              </a:rPr>
              <a:t>kiến</a:t>
            </a:r>
            <a:r>
              <a:rPr lang="en-US" sz="1400" dirty="0">
                <a:solidFill>
                  <a:schemeClr val="bg1"/>
                </a:solidFill>
              </a:rPr>
              <a:t> </a:t>
            </a:r>
            <a:r>
              <a:rPr lang="en-US" sz="1400" dirty="0" err="1">
                <a:solidFill>
                  <a:schemeClr val="bg1"/>
                </a:solidFill>
              </a:rPr>
              <a:t>thức</a:t>
            </a:r>
            <a:r>
              <a:rPr lang="en-US" sz="1400" dirty="0">
                <a:solidFill>
                  <a:schemeClr val="bg1"/>
                </a:solidFill>
              </a:rPr>
              <a:t> </a:t>
            </a:r>
            <a:r>
              <a:rPr lang="en-US" sz="1400" dirty="0" err="1">
                <a:solidFill>
                  <a:schemeClr val="bg1"/>
                </a:solidFill>
              </a:rPr>
              <a:t>đa</a:t>
            </a:r>
            <a:r>
              <a:rPr lang="en-US" sz="1400" dirty="0">
                <a:solidFill>
                  <a:schemeClr val="bg1"/>
                </a:solidFill>
              </a:rPr>
              <a:t> </a:t>
            </a:r>
            <a:r>
              <a:rPr lang="en-US" sz="1400" dirty="0" err="1">
                <a:solidFill>
                  <a:schemeClr val="bg1"/>
                </a:solidFill>
              </a:rPr>
              <a:t>dạng</a:t>
            </a:r>
            <a:r>
              <a:rPr lang="en-US" sz="1400" dirty="0">
                <a:solidFill>
                  <a:schemeClr val="bg1"/>
                </a:solidFill>
              </a:rPr>
              <a:t> </a:t>
            </a:r>
            <a:r>
              <a:rPr lang="en-US" sz="1400" dirty="0" err="1">
                <a:solidFill>
                  <a:schemeClr val="bg1"/>
                </a:solidFill>
              </a:rPr>
              <a:t>phong</a:t>
            </a:r>
            <a:r>
              <a:rPr lang="en-US" sz="1400" dirty="0">
                <a:solidFill>
                  <a:schemeClr val="bg1"/>
                </a:solidFill>
              </a:rPr>
              <a:t> </a:t>
            </a:r>
            <a:r>
              <a:rPr lang="en-US" sz="1400" dirty="0" err="1">
                <a:solidFill>
                  <a:schemeClr val="bg1"/>
                </a:solidFill>
              </a:rPr>
              <a:t>phú</a:t>
            </a:r>
            <a:r>
              <a:rPr lang="en-US" sz="1400" dirty="0">
                <a:solidFill>
                  <a:schemeClr val="bg1"/>
                </a:solidFill>
              </a:rPr>
              <a:t>  </a:t>
            </a:r>
            <a:r>
              <a:rPr lang="en-US" sz="1400" dirty="0" err="1">
                <a:solidFill>
                  <a:schemeClr val="bg1"/>
                </a:solidFill>
              </a:rPr>
              <a:t>về</a:t>
            </a:r>
            <a:r>
              <a:rPr lang="en-US" sz="1400" dirty="0">
                <a:solidFill>
                  <a:schemeClr val="bg1"/>
                </a:solidFill>
              </a:rPr>
              <a:t> y </a:t>
            </a:r>
            <a:r>
              <a:rPr lang="en-US" sz="1400" dirty="0" err="1">
                <a:solidFill>
                  <a:schemeClr val="bg1"/>
                </a:solidFill>
              </a:rPr>
              <a:t>tế</a:t>
            </a:r>
            <a:r>
              <a:rPr lang="en-US" sz="1400" dirty="0">
                <a:solidFill>
                  <a:schemeClr val="bg1"/>
                </a:solidFill>
              </a:rPr>
              <a:t> </a:t>
            </a:r>
            <a:r>
              <a:rPr lang="en-US" sz="1400" dirty="0" err="1">
                <a:solidFill>
                  <a:schemeClr val="bg1"/>
                </a:solidFill>
              </a:rPr>
              <a:t>về</a:t>
            </a:r>
            <a:r>
              <a:rPr lang="en-US" sz="1400" dirty="0">
                <a:solidFill>
                  <a:schemeClr val="bg1"/>
                </a:solidFill>
              </a:rPr>
              <a:t> </a:t>
            </a:r>
            <a:r>
              <a:rPr lang="en-US" sz="1400" dirty="0" err="1">
                <a:solidFill>
                  <a:schemeClr val="bg1"/>
                </a:solidFill>
              </a:rPr>
              <a:t>mặt</a:t>
            </a:r>
            <a:r>
              <a:rPr lang="en-US" sz="1400" dirty="0">
                <a:solidFill>
                  <a:schemeClr val="bg1"/>
                </a:solidFill>
              </a:rPr>
              <a:t> </a:t>
            </a:r>
            <a:r>
              <a:rPr lang="en-US" sz="1400" dirty="0" err="1">
                <a:solidFill>
                  <a:schemeClr val="bg1"/>
                </a:solidFill>
              </a:rPr>
              <a:t>bệnh</a:t>
            </a:r>
            <a:r>
              <a:rPr lang="en-US" sz="1400" dirty="0">
                <a:solidFill>
                  <a:schemeClr val="bg1"/>
                </a:solidFill>
              </a:rPr>
              <a:t> , </a:t>
            </a:r>
            <a:r>
              <a:rPr lang="en-US" sz="1400" dirty="0" err="1">
                <a:solidFill>
                  <a:schemeClr val="bg1"/>
                </a:solidFill>
              </a:rPr>
              <a:t>cách</a:t>
            </a:r>
            <a:r>
              <a:rPr lang="en-US" sz="1400" dirty="0">
                <a:solidFill>
                  <a:schemeClr val="bg1"/>
                </a:solidFill>
              </a:rPr>
              <a:t> </a:t>
            </a:r>
            <a:r>
              <a:rPr lang="en-US" sz="1400" dirty="0" err="1">
                <a:solidFill>
                  <a:schemeClr val="bg1"/>
                </a:solidFill>
              </a:rPr>
              <a:t>chữa</a:t>
            </a:r>
            <a:r>
              <a:rPr lang="en-US" sz="1400" dirty="0">
                <a:solidFill>
                  <a:schemeClr val="bg1"/>
                </a:solidFill>
              </a:rPr>
              <a:t> </a:t>
            </a:r>
            <a:r>
              <a:rPr lang="en-US" sz="1400" dirty="0" err="1">
                <a:solidFill>
                  <a:schemeClr val="bg1"/>
                </a:solidFill>
              </a:rPr>
              <a:t>trị</a:t>
            </a:r>
            <a:r>
              <a:rPr lang="en-US" sz="1400" dirty="0">
                <a:solidFill>
                  <a:schemeClr val="bg1"/>
                </a:solidFill>
              </a:rPr>
              <a:t> …</a:t>
            </a:r>
          </a:p>
        </p:txBody>
      </p:sp>
      <p:sp>
        <p:nvSpPr>
          <p:cNvPr id="11" name="TextBox 10"/>
          <p:cNvSpPr txBox="1"/>
          <p:nvPr/>
        </p:nvSpPr>
        <p:spPr>
          <a:xfrm>
            <a:off x="631633" y="3061903"/>
            <a:ext cx="4107215" cy="523220"/>
          </a:xfrm>
          <a:prstGeom prst="rect">
            <a:avLst/>
          </a:prstGeom>
          <a:noFill/>
        </p:spPr>
        <p:txBody>
          <a:bodyPr wrap="none" rtlCol="0">
            <a:spAutoFit/>
          </a:bodyPr>
          <a:lstStyle/>
          <a:p>
            <a:pPr marL="285750" lvl="0" indent="-285750">
              <a:buFont typeface="Arial" pitchFamily="34" charset="0"/>
              <a:buChar char="•"/>
            </a:pPr>
            <a:r>
              <a:rPr lang="en-US" sz="1400" dirty="0" err="1" smtClean="0">
                <a:solidFill>
                  <a:schemeClr val="bg1"/>
                </a:solidFill>
              </a:rPr>
              <a:t>Giải</a:t>
            </a:r>
            <a:r>
              <a:rPr lang="en-US" sz="1400" dirty="0" smtClean="0">
                <a:solidFill>
                  <a:schemeClr val="bg1"/>
                </a:solidFill>
              </a:rPr>
              <a:t> </a:t>
            </a:r>
            <a:r>
              <a:rPr lang="en-US" sz="1400" dirty="0" err="1">
                <a:solidFill>
                  <a:schemeClr val="bg1"/>
                </a:solidFill>
              </a:rPr>
              <a:t>đáp</a:t>
            </a:r>
            <a:r>
              <a:rPr lang="en-US" sz="1400" dirty="0">
                <a:solidFill>
                  <a:schemeClr val="bg1"/>
                </a:solidFill>
              </a:rPr>
              <a:t> </a:t>
            </a:r>
            <a:r>
              <a:rPr lang="en-US" sz="1400" dirty="0" err="1">
                <a:solidFill>
                  <a:schemeClr val="bg1"/>
                </a:solidFill>
              </a:rPr>
              <a:t>những</a:t>
            </a:r>
            <a:r>
              <a:rPr lang="en-US" sz="1400" dirty="0">
                <a:solidFill>
                  <a:schemeClr val="bg1"/>
                </a:solidFill>
              </a:rPr>
              <a:t> </a:t>
            </a:r>
            <a:r>
              <a:rPr lang="en-US" sz="1400" dirty="0" err="1">
                <a:solidFill>
                  <a:schemeClr val="bg1"/>
                </a:solidFill>
              </a:rPr>
              <a:t>thắc</a:t>
            </a:r>
            <a:r>
              <a:rPr lang="en-US" sz="1400" dirty="0">
                <a:solidFill>
                  <a:schemeClr val="bg1"/>
                </a:solidFill>
              </a:rPr>
              <a:t> </a:t>
            </a:r>
            <a:r>
              <a:rPr lang="en-US" sz="1400" dirty="0" err="1">
                <a:solidFill>
                  <a:schemeClr val="bg1"/>
                </a:solidFill>
              </a:rPr>
              <a:t>mắc</a:t>
            </a:r>
            <a:r>
              <a:rPr lang="en-US" sz="1400" dirty="0">
                <a:solidFill>
                  <a:schemeClr val="bg1"/>
                </a:solidFill>
              </a:rPr>
              <a:t> </a:t>
            </a:r>
            <a:r>
              <a:rPr lang="en-US" sz="1400" dirty="0" err="1">
                <a:solidFill>
                  <a:schemeClr val="bg1"/>
                </a:solidFill>
              </a:rPr>
              <a:t>về</a:t>
            </a:r>
            <a:r>
              <a:rPr lang="en-US" sz="1400" dirty="0">
                <a:solidFill>
                  <a:schemeClr val="bg1"/>
                </a:solidFill>
              </a:rPr>
              <a:t> </a:t>
            </a:r>
            <a:r>
              <a:rPr lang="en-US" sz="1400" dirty="0" err="1">
                <a:solidFill>
                  <a:schemeClr val="bg1"/>
                </a:solidFill>
              </a:rPr>
              <a:t>bệnh</a:t>
            </a:r>
            <a:r>
              <a:rPr lang="en-US" sz="1400" dirty="0">
                <a:solidFill>
                  <a:schemeClr val="bg1"/>
                </a:solidFill>
              </a:rPr>
              <a:t> </a:t>
            </a:r>
            <a:r>
              <a:rPr lang="en-US" sz="1400" dirty="0" err="1">
                <a:solidFill>
                  <a:schemeClr val="bg1"/>
                </a:solidFill>
              </a:rPr>
              <a:t>cho</a:t>
            </a:r>
            <a:r>
              <a:rPr lang="en-US" sz="1400" dirty="0">
                <a:solidFill>
                  <a:schemeClr val="bg1"/>
                </a:solidFill>
              </a:rPr>
              <a:t> </a:t>
            </a:r>
            <a:r>
              <a:rPr lang="en-US" sz="1400" dirty="0" err="1">
                <a:solidFill>
                  <a:schemeClr val="bg1"/>
                </a:solidFill>
              </a:rPr>
              <a:t>người</a:t>
            </a:r>
            <a:r>
              <a:rPr lang="en-US" sz="1400" dirty="0">
                <a:solidFill>
                  <a:schemeClr val="bg1"/>
                </a:solidFill>
              </a:rPr>
              <a:t> </a:t>
            </a:r>
            <a:r>
              <a:rPr lang="en-US" sz="1400" dirty="0" err="1">
                <a:solidFill>
                  <a:schemeClr val="bg1"/>
                </a:solidFill>
              </a:rPr>
              <a:t>dùng</a:t>
            </a:r>
            <a:r>
              <a:rPr lang="en-US" sz="1400" dirty="0">
                <a:solidFill>
                  <a:schemeClr val="bg1"/>
                </a:solidFill>
              </a:rPr>
              <a:t> </a:t>
            </a:r>
          </a:p>
          <a:p>
            <a:pPr marL="171450" indent="-171450">
              <a:buFont typeface="Arial" pitchFamily="34" charset="0"/>
              <a:buChar char="•"/>
            </a:pPr>
            <a:endParaRPr lang="en-US" sz="1400" dirty="0">
              <a:solidFill>
                <a:schemeClr val="bg1"/>
              </a:solidFill>
            </a:endParaRPr>
          </a:p>
        </p:txBody>
      </p:sp>
      <p:sp>
        <p:nvSpPr>
          <p:cNvPr id="12" name="TextBox 11"/>
          <p:cNvSpPr txBox="1"/>
          <p:nvPr/>
        </p:nvSpPr>
        <p:spPr>
          <a:xfrm>
            <a:off x="631633" y="3589242"/>
            <a:ext cx="8421954" cy="307777"/>
          </a:xfrm>
          <a:prstGeom prst="rect">
            <a:avLst/>
          </a:prstGeom>
          <a:noFill/>
        </p:spPr>
        <p:txBody>
          <a:bodyPr wrap="square" rtlCol="0">
            <a:spAutoFit/>
          </a:bodyPr>
          <a:lstStyle/>
          <a:p>
            <a:pPr marL="285750" lvl="0" indent="-285750">
              <a:buFont typeface="Arial" pitchFamily="34" charset="0"/>
              <a:buChar char="•"/>
            </a:pPr>
            <a:r>
              <a:rPr lang="en-US" sz="1400" dirty="0" err="1">
                <a:solidFill>
                  <a:schemeClr val="bg1"/>
                </a:solidFill>
              </a:rPr>
              <a:t>Lưu</a:t>
            </a:r>
            <a:r>
              <a:rPr lang="en-US" sz="1400" dirty="0">
                <a:solidFill>
                  <a:schemeClr val="bg1"/>
                </a:solidFill>
              </a:rPr>
              <a:t> </a:t>
            </a:r>
            <a:r>
              <a:rPr lang="en-US" sz="1400" dirty="0" err="1">
                <a:solidFill>
                  <a:schemeClr val="bg1"/>
                </a:solidFill>
              </a:rPr>
              <a:t>trữ</a:t>
            </a:r>
            <a:r>
              <a:rPr lang="en-US" sz="1400" dirty="0">
                <a:solidFill>
                  <a:schemeClr val="bg1"/>
                </a:solidFill>
              </a:rPr>
              <a:t> </a:t>
            </a:r>
            <a:r>
              <a:rPr lang="en-US" sz="1400" dirty="0" err="1">
                <a:solidFill>
                  <a:schemeClr val="bg1"/>
                </a:solidFill>
              </a:rPr>
              <a:t>và</a:t>
            </a:r>
            <a:r>
              <a:rPr lang="en-US" sz="1400" dirty="0">
                <a:solidFill>
                  <a:schemeClr val="bg1"/>
                </a:solidFill>
              </a:rPr>
              <a:t> </a:t>
            </a:r>
            <a:r>
              <a:rPr lang="en-US" sz="1400" dirty="0" err="1">
                <a:solidFill>
                  <a:schemeClr val="bg1"/>
                </a:solidFill>
              </a:rPr>
              <a:t>tra</a:t>
            </a:r>
            <a:r>
              <a:rPr lang="en-US" sz="1400" dirty="0">
                <a:solidFill>
                  <a:schemeClr val="bg1"/>
                </a:solidFill>
              </a:rPr>
              <a:t> </a:t>
            </a:r>
            <a:r>
              <a:rPr lang="en-US" sz="1400" dirty="0" err="1">
                <a:solidFill>
                  <a:schemeClr val="bg1"/>
                </a:solidFill>
              </a:rPr>
              <a:t>cứu</a:t>
            </a:r>
            <a:r>
              <a:rPr lang="en-US" sz="1400" dirty="0">
                <a:solidFill>
                  <a:schemeClr val="bg1"/>
                </a:solidFill>
              </a:rPr>
              <a:t> </a:t>
            </a:r>
            <a:r>
              <a:rPr lang="en-US" sz="1400" dirty="0" err="1">
                <a:solidFill>
                  <a:schemeClr val="bg1"/>
                </a:solidFill>
              </a:rPr>
              <a:t>dữ</a:t>
            </a:r>
            <a:r>
              <a:rPr lang="en-US" sz="1400" dirty="0">
                <a:solidFill>
                  <a:schemeClr val="bg1"/>
                </a:solidFill>
              </a:rPr>
              <a:t> </a:t>
            </a:r>
            <a:r>
              <a:rPr lang="en-US" sz="1400" dirty="0" err="1">
                <a:solidFill>
                  <a:schemeClr val="bg1"/>
                </a:solidFill>
              </a:rPr>
              <a:t>liệu</a:t>
            </a:r>
            <a:r>
              <a:rPr lang="en-US" sz="1400" dirty="0">
                <a:solidFill>
                  <a:schemeClr val="bg1"/>
                </a:solidFill>
              </a:rPr>
              <a:t> </a:t>
            </a:r>
            <a:r>
              <a:rPr lang="en-US" sz="1400" dirty="0" err="1">
                <a:solidFill>
                  <a:schemeClr val="bg1"/>
                </a:solidFill>
              </a:rPr>
              <a:t>khám</a:t>
            </a:r>
            <a:r>
              <a:rPr lang="en-US" sz="1400" dirty="0">
                <a:solidFill>
                  <a:schemeClr val="bg1"/>
                </a:solidFill>
              </a:rPr>
              <a:t> </a:t>
            </a:r>
            <a:r>
              <a:rPr lang="en-US" sz="1400" dirty="0" err="1">
                <a:solidFill>
                  <a:schemeClr val="bg1"/>
                </a:solidFill>
              </a:rPr>
              <a:t>theo</a:t>
            </a:r>
            <a:r>
              <a:rPr lang="en-US" sz="1400" dirty="0">
                <a:solidFill>
                  <a:schemeClr val="bg1"/>
                </a:solidFill>
              </a:rPr>
              <a:t> </a:t>
            </a:r>
            <a:r>
              <a:rPr lang="en-US" sz="1400" dirty="0" err="1">
                <a:solidFill>
                  <a:schemeClr val="bg1"/>
                </a:solidFill>
              </a:rPr>
              <a:t>thời</a:t>
            </a:r>
            <a:r>
              <a:rPr lang="en-US" sz="1400" dirty="0">
                <a:solidFill>
                  <a:schemeClr val="bg1"/>
                </a:solidFill>
              </a:rPr>
              <a:t> </a:t>
            </a:r>
            <a:r>
              <a:rPr lang="en-US" sz="1400" dirty="0" err="1">
                <a:solidFill>
                  <a:schemeClr val="bg1"/>
                </a:solidFill>
              </a:rPr>
              <a:t>gian</a:t>
            </a:r>
            <a:endParaRPr lang="en-US" sz="1400" dirty="0">
              <a:solidFill>
                <a:schemeClr val="bg1"/>
              </a:solidFill>
            </a:endParaRPr>
          </a:p>
        </p:txBody>
      </p:sp>
      <p:sp>
        <p:nvSpPr>
          <p:cNvPr id="13" name="TextBox 12"/>
          <p:cNvSpPr txBox="1"/>
          <p:nvPr/>
        </p:nvSpPr>
        <p:spPr>
          <a:xfrm>
            <a:off x="615244" y="4114800"/>
            <a:ext cx="4766048" cy="738664"/>
          </a:xfrm>
          <a:prstGeom prst="rect">
            <a:avLst/>
          </a:prstGeom>
          <a:noFill/>
        </p:spPr>
        <p:txBody>
          <a:bodyPr wrap="none" rtlCol="0">
            <a:spAutoFit/>
          </a:bodyPr>
          <a:lstStyle/>
          <a:p>
            <a:pPr marL="285750" lvl="0" indent="-285750">
              <a:buFont typeface="Arial" pitchFamily="34" charset="0"/>
              <a:buChar char="•"/>
            </a:pPr>
            <a:r>
              <a:rPr lang="en-US" sz="1400" dirty="0" err="1">
                <a:solidFill>
                  <a:schemeClr val="bg1"/>
                </a:solidFill>
              </a:rPr>
              <a:t>Tìm</a:t>
            </a:r>
            <a:r>
              <a:rPr lang="en-US" sz="1400" dirty="0">
                <a:solidFill>
                  <a:schemeClr val="bg1"/>
                </a:solidFill>
              </a:rPr>
              <a:t> </a:t>
            </a:r>
            <a:r>
              <a:rPr lang="en-US" sz="1400" dirty="0" err="1">
                <a:solidFill>
                  <a:schemeClr val="bg1"/>
                </a:solidFill>
              </a:rPr>
              <a:t>kiếm</a:t>
            </a:r>
            <a:r>
              <a:rPr lang="en-US" sz="1400" dirty="0">
                <a:solidFill>
                  <a:schemeClr val="bg1"/>
                </a:solidFill>
              </a:rPr>
              <a:t> </a:t>
            </a:r>
            <a:r>
              <a:rPr lang="en-US" sz="1400" dirty="0" err="1">
                <a:solidFill>
                  <a:schemeClr val="bg1"/>
                </a:solidFill>
              </a:rPr>
              <a:t>thông</a:t>
            </a:r>
            <a:r>
              <a:rPr lang="en-US" sz="1400" dirty="0">
                <a:solidFill>
                  <a:schemeClr val="bg1"/>
                </a:solidFill>
              </a:rPr>
              <a:t> tin </a:t>
            </a:r>
            <a:r>
              <a:rPr lang="en-US" sz="1400" dirty="0" err="1">
                <a:solidFill>
                  <a:schemeClr val="bg1"/>
                </a:solidFill>
              </a:rPr>
              <a:t>bác</a:t>
            </a:r>
            <a:r>
              <a:rPr lang="en-US" sz="1400" dirty="0">
                <a:solidFill>
                  <a:schemeClr val="bg1"/>
                </a:solidFill>
              </a:rPr>
              <a:t> </a:t>
            </a:r>
            <a:r>
              <a:rPr lang="en-US" sz="1400" dirty="0" err="1">
                <a:solidFill>
                  <a:schemeClr val="bg1"/>
                </a:solidFill>
              </a:rPr>
              <a:t>sĩ</a:t>
            </a:r>
            <a:r>
              <a:rPr lang="en-US" sz="1400" dirty="0">
                <a:solidFill>
                  <a:schemeClr val="bg1"/>
                </a:solidFill>
              </a:rPr>
              <a:t> , </a:t>
            </a:r>
            <a:r>
              <a:rPr lang="en-US" sz="1400" dirty="0" err="1" smtClean="0">
                <a:solidFill>
                  <a:schemeClr val="bg1"/>
                </a:solidFill>
              </a:rPr>
              <a:t>phòng</a:t>
            </a:r>
            <a:r>
              <a:rPr lang="en-US" sz="1400" dirty="0" smtClean="0">
                <a:solidFill>
                  <a:schemeClr val="bg1"/>
                </a:solidFill>
              </a:rPr>
              <a:t> </a:t>
            </a:r>
            <a:r>
              <a:rPr lang="en-US" sz="1400" dirty="0" err="1" smtClean="0">
                <a:solidFill>
                  <a:schemeClr val="bg1"/>
                </a:solidFill>
              </a:rPr>
              <a:t>khám</a:t>
            </a:r>
            <a:r>
              <a:rPr lang="en-US" sz="1400" dirty="0" smtClean="0">
                <a:solidFill>
                  <a:schemeClr val="bg1"/>
                </a:solidFill>
              </a:rPr>
              <a:t> ,</a:t>
            </a:r>
            <a:r>
              <a:rPr lang="en-US" sz="1400" dirty="0" err="1" smtClean="0">
                <a:solidFill>
                  <a:schemeClr val="bg1"/>
                </a:solidFill>
              </a:rPr>
              <a:t>nhà</a:t>
            </a:r>
            <a:r>
              <a:rPr lang="en-US" sz="1400" dirty="0" smtClean="0">
                <a:solidFill>
                  <a:schemeClr val="bg1"/>
                </a:solidFill>
              </a:rPr>
              <a:t> </a:t>
            </a:r>
            <a:r>
              <a:rPr lang="en-US" sz="1400" dirty="0" err="1">
                <a:solidFill>
                  <a:schemeClr val="bg1"/>
                </a:solidFill>
              </a:rPr>
              <a:t>thuốc</a:t>
            </a:r>
            <a:r>
              <a:rPr lang="en-US" sz="1400" dirty="0">
                <a:solidFill>
                  <a:schemeClr val="bg1"/>
                </a:solidFill>
              </a:rPr>
              <a:t> </a:t>
            </a:r>
            <a:r>
              <a:rPr lang="en-US" sz="1400" dirty="0" err="1">
                <a:solidFill>
                  <a:schemeClr val="bg1"/>
                </a:solidFill>
              </a:rPr>
              <a:t>uy</a:t>
            </a:r>
            <a:r>
              <a:rPr lang="en-US" sz="1400" dirty="0">
                <a:solidFill>
                  <a:schemeClr val="bg1"/>
                </a:solidFill>
              </a:rPr>
              <a:t> </a:t>
            </a:r>
            <a:r>
              <a:rPr lang="en-US" sz="1400" dirty="0" err="1">
                <a:solidFill>
                  <a:schemeClr val="bg1"/>
                </a:solidFill>
              </a:rPr>
              <a:t>tín</a:t>
            </a:r>
            <a:r>
              <a:rPr lang="en-US" sz="1400" dirty="0">
                <a:solidFill>
                  <a:schemeClr val="bg1"/>
                </a:solidFill>
              </a:rPr>
              <a:t> </a:t>
            </a:r>
          </a:p>
          <a:p>
            <a:pPr marL="171450" indent="-171450">
              <a:buFont typeface="Arial" pitchFamily="34" charset="0"/>
              <a:buChar char="•"/>
            </a:pPr>
            <a:endParaRPr lang="en-US" sz="1400" dirty="0" smtClean="0">
              <a:solidFill>
                <a:schemeClr val="bg1"/>
              </a:solidFill>
            </a:endParaRPr>
          </a:p>
          <a:p>
            <a:pPr marL="171450" indent="-171450">
              <a:buFont typeface="Arial" pitchFamily="34" charset="0"/>
              <a:buChar char="•"/>
            </a:pPr>
            <a:endParaRPr lang="en-US" sz="1400" dirty="0">
              <a:solidFill>
                <a:schemeClr val="bg1"/>
              </a:solidFill>
            </a:endParaRPr>
          </a:p>
        </p:txBody>
      </p:sp>
      <p:sp>
        <p:nvSpPr>
          <p:cNvPr id="14" name="TextBox 13"/>
          <p:cNvSpPr txBox="1"/>
          <p:nvPr/>
        </p:nvSpPr>
        <p:spPr>
          <a:xfrm>
            <a:off x="615245" y="4532929"/>
            <a:ext cx="8421954" cy="307777"/>
          </a:xfrm>
          <a:prstGeom prst="rect">
            <a:avLst/>
          </a:prstGeom>
          <a:noFill/>
        </p:spPr>
        <p:txBody>
          <a:bodyPr wrap="square" rtlCol="0">
            <a:spAutoFit/>
          </a:bodyPr>
          <a:lstStyle/>
          <a:p>
            <a:pPr lvl="0"/>
            <a:r>
              <a:rPr lang="en-US" sz="1400" dirty="0">
                <a:solidFill>
                  <a:schemeClr val="bg1"/>
                </a:solidFill>
              </a:rPr>
              <a:t>=&gt;  </a:t>
            </a:r>
            <a:r>
              <a:rPr lang="en-US" sz="1400" dirty="0" err="1">
                <a:solidFill>
                  <a:schemeClr val="bg1"/>
                </a:solidFill>
              </a:rPr>
              <a:t>Chủ</a:t>
            </a:r>
            <a:r>
              <a:rPr lang="en-US" sz="1400" dirty="0">
                <a:solidFill>
                  <a:schemeClr val="bg1"/>
                </a:solidFill>
              </a:rPr>
              <a:t> </a:t>
            </a:r>
            <a:r>
              <a:rPr lang="en-US" sz="1400" dirty="0" err="1">
                <a:solidFill>
                  <a:schemeClr val="bg1"/>
                </a:solidFill>
              </a:rPr>
              <a:t>động</a:t>
            </a:r>
            <a:r>
              <a:rPr lang="en-US" sz="1400" dirty="0">
                <a:solidFill>
                  <a:schemeClr val="bg1"/>
                </a:solidFill>
              </a:rPr>
              <a:t> </a:t>
            </a:r>
            <a:r>
              <a:rPr lang="en-US" sz="1400" dirty="0" err="1">
                <a:solidFill>
                  <a:schemeClr val="bg1"/>
                </a:solidFill>
              </a:rPr>
              <a:t>chăm</a:t>
            </a:r>
            <a:r>
              <a:rPr lang="en-US" sz="1400" dirty="0">
                <a:solidFill>
                  <a:schemeClr val="bg1"/>
                </a:solidFill>
              </a:rPr>
              <a:t> </a:t>
            </a:r>
            <a:r>
              <a:rPr lang="en-US" sz="1400" dirty="0" err="1">
                <a:solidFill>
                  <a:schemeClr val="bg1"/>
                </a:solidFill>
              </a:rPr>
              <a:t>sóc</a:t>
            </a:r>
            <a:r>
              <a:rPr lang="en-US" sz="1400" dirty="0">
                <a:solidFill>
                  <a:schemeClr val="bg1"/>
                </a:solidFill>
              </a:rPr>
              <a:t> </a:t>
            </a:r>
            <a:r>
              <a:rPr lang="en-US" sz="1400" dirty="0" err="1">
                <a:solidFill>
                  <a:schemeClr val="bg1"/>
                </a:solidFill>
              </a:rPr>
              <a:t>sức</a:t>
            </a:r>
            <a:r>
              <a:rPr lang="en-US" sz="1400" dirty="0">
                <a:solidFill>
                  <a:schemeClr val="bg1"/>
                </a:solidFill>
              </a:rPr>
              <a:t> </a:t>
            </a:r>
            <a:r>
              <a:rPr lang="en-US" sz="1400" dirty="0" err="1">
                <a:solidFill>
                  <a:schemeClr val="bg1"/>
                </a:solidFill>
              </a:rPr>
              <a:t>khỏe</a:t>
            </a:r>
            <a:r>
              <a:rPr lang="en-US" sz="1400" dirty="0">
                <a:solidFill>
                  <a:schemeClr val="bg1"/>
                </a:solidFill>
              </a:rPr>
              <a:t> </a:t>
            </a:r>
            <a:r>
              <a:rPr lang="en-US" sz="1400" dirty="0" err="1">
                <a:solidFill>
                  <a:schemeClr val="bg1"/>
                </a:solidFill>
              </a:rPr>
              <a:t>cho</a:t>
            </a:r>
            <a:r>
              <a:rPr lang="en-US" sz="1400" dirty="0">
                <a:solidFill>
                  <a:schemeClr val="bg1"/>
                </a:solidFill>
              </a:rPr>
              <a:t> </a:t>
            </a:r>
            <a:r>
              <a:rPr lang="en-US" sz="1400" dirty="0" err="1">
                <a:solidFill>
                  <a:schemeClr val="bg1"/>
                </a:solidFill>
              </a:rPr>
              <a:t>người</a:t>
            </a:r>
            <a:r>
              <a:rPr lang="en-US" sz="1400" dirty="0">
                <a:solidFill>
                  <a:schemeClr val="bg1"/>
                </a:solidFill>
              </a:rPr>
              <a:t> </a:t>
            </a:r>
            <a:r>
              <a:rPr lang="en-US" sz="1400" dirty="0" err="1">
                <a:solidFill>
                  <a:schemeClr val="bg1"/>
                </a:solidFill>
              </a:rPr>
              <a:t>dùng</a:t>
            </a:r>
            <a:r>
              <a:rPr lang="en-US" sz="1400" dirty="0">
                <a:solidFill>
                  <a:schemeClr val="bg1"/>
                </a:solidFill>
              </a:rPr>
              <a:t> </a:t>
            </a:r>
          </a:p>
        </p:txBody>
      </p:sp>
    </p:spTree>
    <p:extLst>
      <p:ext uri="{BB962C8B-B14F-4D97-AF65-F5344CB8AC3E}">
        <p14:creationId xmlns:p14="http://schemas.microsoft.com/office/powerpoint/2010/main" val="255364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60051" y="1620275"/>
            <a:ext cx="3485668" cy="4979525"/>
            <a:chOff x="960051" y="1620275"/>
            <a:chExt cx="3485668" cy="4979525"/>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2707" y="2152650"/>
              <a:ext cx="2236808" cy="3976547"/>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051" y="1620275"/>
              <a:ext cx="3485668" cy="4979525"/>
            </a:xfrm>
            <a:prstGeom prst="rect">
              <a:avLst/>
            </a:prstGeom>
          </p:spPr>
        </p:pic>
      </p:grpSp>
      <p:grpSp>
        <p:nvGrpSpPr>
          <p:cNvPr id="4" name="Group 3"/>
          <p:cNvGrpSpPr/>
          <p:nvPr/>
        </p:nvGrpSpPr>
        <p:grpSpPr>
          <a:xfrm>
            <a:off x="4273550" y="2247303"/>
            <a:ext cx="4413250" cy="3320058"/>
            <a:chOff x="4273550" y="2247303"/>
            <a:chExt cx="4413250" cy="3320058"/>
          </a:xfrm>
        </p:grpSpPr>
        <p:sp>
          <p:nvSpPr>
            <p:cNvPr id="15" name="Rectangle 14"/>
            <p:cNvSpPr>
              <a:spLocks noChangeArrowheads="1"/>
            </p:cNvSpPr>
            <p:nvPr/>
          </p:nvSpPr>
          <p:spPr bwMode="auto">
            <a:xfrm>
              <a:off x="4273550" y="3967630"/>
              <a:ext cx="4413250" cy="1599731"/>
            </a:xfrm>
            <a:prstGeom prst="rect">
              <a:avLst/>
            </a:prstGeom>
            <a:solidFill>
              <a:srgbClr val="2980B9"/>
            </a:soli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7" name="Text Box 10"/>
            <p:cNvSpPr txBox="1">
              <a:spLocks noChangeArrowheads="1"/>
            </p:cNvSpPr>
            <p:nvPr/>
          </p:nvSpPr>
          <p:spPr bwMode="auto">
            <a:xfrm>
              <a:off x="5346521" y="4241916"/>
              <a:ext cx="3102154" cy="114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algn="just"/>
              <a:r>
                <a:rPr lang="en-US" smtClean="0">
                  <a:solidFill>
                    <a:schemeClr val="bg1"/>
                  </a:solidFill>
                </a:rPr>
                <a:t>Bác sĩ tiếp cận nhanh chóng với xu hướng chăm sóc sức khỏe hiện hành, từ đó có kế hoạch phát triển dịch vụ tốt hơn</a:t>
              </a:r>
              <a:endParaRPr lang="en-US">
                <a:solidFill>
                  <a:schemeClr val="bg1"/>
                </a:solidFill>
              </a:endParaRPr>
            </a:p>
          </p:txBody>
        </p:sp>
        <p:grpSp>
          <p:nvGrpSpPr>
            <p:cNvPr id="20" name="Group 33"/>
            <p:cNvGrpSpPr>
              <a:grpSpLocks/>
            </p:cNvGrpSpPr>
            <p:nvPr/>
          </p:nvGrpSpPr>
          <p:grpSpPr bwMode="auto">
            <a:xfrm>
              <a:off x="4445449" y="4530243"/>
              <a:ext cx="580289" cy="580289"/>
              <a:chOff x="7646645" y="4941410"/>
              <a:chExt cx="715628" cy="715628"/>
            </a:xfrm>
          </p:grpSpPr>
          <p:sp>
            <p:nvSpPr>
              <p:cNvPr id="21" name="Rounded Rectangle 20"/>
              <p:cNvSpPr/>
              <p:nvPr/>
            </p:nvSpPr>
            <p:spPr>
              <a:xfrm>
                <a:off x="7646978" y="4941987"/>
                <a:ext cx="715961" cy="7143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2" name="Freeform 37"/>
              <p:cNvSpPr>
                <a:spLocks noEditPoints="1"/>
              </p:cNvSpPr>
              <p:nvPr/>
            </p:nvSpPr>
            <p:spPr bwMode="auto">
              <a:xfrm>
                <a:off x="7804140" y="5097562"/>
                <a:ext cx="401637" cy="403225"/>
              </a:xfrm>
              <a:custGeom>
                <a:avLst/>
                <a:gdLst>
                  <a:gd name="T0" fmla="*/ 62 w 62"/>
                  <a:gd name="T1" fmla="*/ 62 h 62"/>
                  <a:gd name="T2" fmla="*/ 57 w 62"/>
                  <a:gd name="T3" fmla="*/ 46 h 62"/>
                  <a:gd name="T4" fmla="*/ 57 w 62"/>
                  <a:gd name="T5" fmla="*/ 46 h 62"/>
                  <a:gd name="T6" fmla="*/ 15 w 62"/>
                  <a:gd name="T7" fmla="*/ 5 h 62"/>
                  <a:gd name="T8" fmla="*/ 15 w 62"/>
                  <a:gd name="T9" fmla="*/ 5 h 62"/>
                  <a:gd name="T10" fmla="*/ 15 w 62"/>
                  <a:gd name="T11" fmla="*/ 4 h 62"/>
                  <a:gd name="T12" fmla="*/ 3 w 62"/>
                  <a:gd name="T13" fmla="*/ 3 h 62"/>
                  <a:gd name="T14" fmla="*/ 5 w 62"/>
                  <a:gd name="T15" fmla="*/ 15 h 62"/>
                  <a:gd name="T16" fmla="*/ 5 w 62"/>
                  <a:gd name="T17" fmla="*/ 15 h 62"/>
                  <a:gd name="T18" fmla="*/ 5 w 62"/>
                  <a:gd name="T19" fmla="*/ 15 h 62"/>
                  <a:gd name="T20" fmla="*/ 47 w 62"/>
                  <a:gd name="T21" fmla="*/ 57 h 62"/>
                  <a:gd name="T22" fmla="*/ 47 w 62"/>
                  <a:gd name="T23" fmla="*/ 57 h 62"/>
                  <a:gd name="T24" fmla="*/ 62 w 62"/>
                  <a:gd name="T25" fmla="*/ 62 h 62"/>
                  <a:gd name="T26" fmla="*/ 56 w 62"/>
                  <a:gd name="T27" fmla="*/ 48 h 62"/>
                  <a:gd name="T28" fmla="*/ 58 w 62"/>
                  <a:gd name="T29" fmla="*/ 54 h 62"/>
                  <a:gd name="T30" fmla="*/ 54 w 62"/>
                  <a:gd name="T31" fmla="*/ 58 h 62"/>
                  <a:gd name="T32" fmla="*/ 49 w 62"/>
                  <a:gd name="T33" fmla="*/ 56 h 62"/>
                  <a:gd name="T34" fmla="*/ 56 w 62"/>
                  <a:gd name="T35" fmla="*/ 48 h 62"/>
                  <a:gd name="T36" fmla="*/ 54 w 62"/>
                  <a:gd name="T37" fmla="*/ 46 h 62"/>
                  <a:gd name="T38" fmla="*/ 51 w 62"/>
                  <a:gd name="T39" fmla="*/ 49 h 62"/>
                  <a:gd name="T40" fmla="*/ 12 w 62"/>
                  <a:gd name="T41" fmla="*/ 10 h 62"/>
                  <a:gd name="T42" fmla="*/ 15 w 62"/>
                  <a:gd name="T43" fmla="*/ 7 h 62"/>
                  <a:gd name="T44" fmla="*/ 54 w 62"/>
                  <a:gd name="T45" fmla="*/ 46 h 62"/>
                  <a:gd name="T46" fmla="*/ 7 w 62"/>
                  <a:gd name="T47" fmla="*/ 15 h 62"/>
                  <a:gd name="T48" fmla="*/ 10 w 62"/>
                  <a:gd name="T49" fmla="*/ 12 h 62"/>
                  <a:gd name="T50" fmla="*/ 50 w 62"/>
                  <a:gd name="T51" fmla="*/ 51 h 62"/>
                  <a:gd name="T52" fmla="*/ 47 w 62"/>
                  <a:gd name="T53" fmla="*/ 54 h 62"/>
                  <a:gd name="T54" fmla="*/ 7 w 62"/>
                  <a:gd name="T55" fmla="*/ 1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62">
                    <a:moveTo>
                      <a:pt x="62" y="62"/>
                    </a:moveTo>
                    <a:cubicBezTo>
                      <a:pt x="57" y="46"/>
                      <a:pt x="57" y="46"/>
                      <a:pt x="57" y="46"/>
                    </a:cubicBezTo>
                    <a:cubicBezTo>
                      <a:pt x="57" y="46"/>
                      <a:pt x="57" y="46"/>
                      <a:pt x="57" y="46"/>
                    </a:cubicBezTo>
                    <a:cubicBezTo>
                      <a:pt x="15" y="5"/>
                      <a:pt x="15" y="5"/>
                      <a:pt x="15" y="5"/>
                    </a:cubicBezTo>
                    <a:cubicBezTo>
                      <a:pt x="15" y="5"/>
                      <a:pt x="15" y="5"/>
                      <a:pt x="15" y="5"/>
                    </a:cubicBezTo>
                    <a:cubicBezTo>
                      <a:pt x="15" y="4"/>
                      <a:pt x="15" y="4"/>
                      <a:pt x="15" y="4"/>
                    </a:cubicBezTo>
                    <a:cubicBezTo>
                      <a:pt x="11" y="1"/>
                      <a:pt x="6" y="0"/>
                      <a:pt x="3" y="3"/>
                    </a:cubicBezTo>
                    <a:cubicBezTo>
                      <a:pt x="0" y="6"/>
                      <a:pt x="1" y="11"/>
                      <a:pt x="5" y="15"/>
                    </a:cubicBezTo>
                    <a:cubicBezTo>
                      <a:pt x="5" y="15"/>
                      <a:pt x="5" y="15"/>
                      <a:pt x="5" y="15"/>
                    </a:cubicBezTo>
                    <a:cubicBezTo>
                      <a:pt x="5" y="15"/>
                      <a:pt x="5" y="15"/>
                      <a:pt x="5" y="15"/>
                    </a:cubicBezTo>
                    <a:cubicBezTo>
                      <a:pt x="47" y="57"/>
                      <a:pt x="47" y="57"/>
                      <a:pt x="47" y="57"/>
                    </a:cubicBezTo>
                    <a:cubicBezTo>
                      <a:pt x="47" y="57"/>
                      <a:pt x="47" y="57"/>
                      <a:pt x="47" y="57"/>
                    </a:cubicBezTo>
                    <a:lnTo>
                      <a:pt x="62" y="62"/>
                    </a:lnTo>
                    <a:close/>
                    <a:moveTo>
                      <a:pt x="56" y="48"/>
                    </a:moveTo>
                    <a:cubicBezTo>
                      <a:pt x="57" y="49"/>
                      <a:pt x="57" y="51"/>
                      <a:pt x="58" y="54"/>
                    </a:cubicBezTo>
                    <a:cubicBezTo>
                      <a:pt x="54" y="58"/>
                      <a:pt x="54" y="58"/>
                      <a:pt x="54" y="58"/>
                    </a:cubicBezTo>
                    <a:cubicBezTo>
                      <a:pt x="51" y="57"/>
                      <a:pt x="49" y="56"/>
                      <a:pt x="49" y="56"/>
                    </a:cubicBezTo>
                    <a:cubicBezTo>
                      <a:pt x="49" y="55"/>
                      <a:pt x="56" y="49"/>
                      <a:pt x="56" y="48"/>
                    </a:cubicBezTo>
                    <a:close/>
                    <a:moveTo>
                      <a:pt x="54" y="46"/>
                    </a:moveTo>
                    <a:cubicBezTo>
                      <a:pt x="54" y="47"/>
                      <a:pt x="53" y="48"/>
                      <a:pt x="51" y="49"/>
                    </a:cubicBezTo>
                    <a:cubicBezTo>
                      <a:pt x="12" y="10"/>
                      <a:pt x="12" y="10"/>
                      <a:pt x="12" y="10"/>
                    </a:cubicBezTo>
                    <a:cubicBezTo>
                      <a:pt x="14" y="9"/>
                      <a:pt x="15" y="8"/>
                      <a:pt x="15" y="7"/>
                    </a:cubicBezTo>
                    <a:cubicBezTo>
                      <a:pt x="16" y="8"/>
                      <a:pt x="53" y="45"/>
                      <a:pt x="54" y="46"/>
                    </a:cubicBezTo>
                    <a:close/>
                    <a:moveTo>
                      <a:pt x="7" y="15"/>
                    </a:moveTo>
                    <a:cubicBezTo>
                      <a:pt x="8" y="15"/>
                      <a:pt x="9" y="13"/>
                      <a:pt x="10" y="12"/>
                    </a:cubicBezTo>
                    <a:cubicBezTo>
                      <a:pt x="50" y="51"/>
                      <a:pt x="50" y="51"/>
                      <a:pt x="50" y="51"/>
                    </a:cubicBezTo>
                    <a:cubicBezTo>
                      <a:pt x="48" y="52"/>
                      <a:pt x="47" y="54"/>
                      <a:pt x="47" y="54"/>
                    </a:cubicBezTo>
                    <a:cubicBezTo>
                      <a:pt x="45" y="53"/>
                      <a:pt x="9" y="16"/>
                      <a:pt x="7" y="15"/>
                    </a:cubicBezTo>
                    <a:close/>
                  </a:path>
                </a:pathLst>
              </a:custGeom>
              <a:solidFill>
                <a:srgbClr val="2980B9"/>
              </a:soli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grpSp>
        <p:sp>
          <p:nvSpPr>
            <p:cNvPr id="24" name="Rectangle 7"/>
            <p:cNvSpPr>
              <a:spLocks noChangeArrowheads="1"/>
            </p:cNvSpPr>
            <p:nvPr/>
          </p:nvSpPr>
          <p:spPr bwMode="auto">
            <a:xfrm>
              <a:off x="4273550" y="2247303"/>
              <a:ext cx="4413250" cy="1721213"/>
            </a:xfrm>
            <a:prstGeom prst="rect">
              <a:avLst/>
            </a:prstGeom>
            <a:solidFill>
              <a:srgbClr val="94B64E"/>
            </a:soli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25" name="Isosceles Triangle 24"/>
            <p:cNvSpPr/>
            <p:nvPr/>
          </p:nvSpPr>
          <p:spPr bwMode="auto">
            <a:xfrm rot="10800000">
              <a:off x="4745522" y="3967631"/>
              <a:ext cx="143278" cy="106500"/>
            </a:xfrm>
            <a:prstGeom prst="triangle">
              <a:avLst/>
            </a:prstGeom>
            <a:solidFill>
              <a:srgbClr val="94B6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6" name="Text Box 10"/>
            <p:cNvSpPr txBox="1">
              <a:spLocks noChangeArrowheads="1"/>
            </p:cNvSpPr>
            <p:nvPr/>
          </p:nvSpPr>
          <p:spPr bwMode="auto">
            <a:xfrm>
              <a:off x="5346521" y="2477978"/>
              <a:ext cx="3102154" cy="114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algn="just"/>
              <a:r>
                <a:rPr lang="en-US" smtClean="0">
                  <a:solidFill>
                    <a:schemeClr val="bg1"/>
                  </a:solidFill>
                </a:rPr>
                <a:t>Tin tức y tế đa dạng, được chọn lọc, biên tập bởi đội ngũ biên tập viên có kiến thức chuyên môn sâu</a:t>
              </a:r>
              <a:endParaRPr lang="en-US">
                <a:solidFill>
                  <a:schemeClr val="bg1"/>
                </a:solidFill>
              </a:endParaRPr>
            </a:p>
          </p:txBody>
        </p:sp>
        <p:sp>
          <p:nvSpPr>
            <p:cNvPr id="28" name="Rounded Rectangle 27"/>
            <p:cNvSpPr/>
            <p:nvPr/>
          </p:nvSpPr>
          <p:spPr bwMode="auto">
            <a:xfrm>
              <a:off x="4436480" y="2809030"/>
              <a:ext cx="598229" cy="5982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9" name="Freeform 84"/>
            <p:cNvSpPr>
              <a:spLocks noEditPoints="1"/>
            </p:cNvSpPr>
            <p:nvPr/>
          </p:nvSpPr>
          <p:spPr bwMode="auto">
            <a:xfrm>
              <a:off x="4622184" y="2880659"/>
              <a:ext cx="249373" cy="445687"/>
            </a:xfrm>
            <a:custGeom>
              <a:avLst/>
              <a:gdLst>
                <a:gd name="T0" fmla="*/ 52 w 60"/>
                <a:gd name="T1" fmla="*/ 0 h 107"/>
                <a:gd name="T2" fmla="*/ 8 w 60"/>
                <a:gd name="T3" fmla="*/ 0 h 107"/>
                <a:gd name="T4" fmla="*/ 0 w 60"/>
                <a:gd name="T5" fmla="*/ 8 h 107"/>
                <a:gd name="T6" fmla="*/ 0 w 60"/>
                <a:gd name="T7" fmla="*/ 99 h 107"/>
                <a:gd name="T8" fmla="*/ 8 w 60"/>
                <a:gd name="T9" fmla="*/ 107 h 107"/>
                <a:gd name="T10" fmla="*/ 52 w 60"/>
                <a:gd name="T11" fmla="*/ 107 h 107"/>
                <a:gd name="T12" fmla="*/ 60 w 60"/>
                <a:gd name="T13" fmla="*/ 99 h 107"/>
                <a:gd name="T14" fmla="*/ 60 w 60"/>
                <a:gd name="T15" fmla="*/ 8 h 107"/>
                <a:gd name="T16" fmla="*/ 52 w 60"/>
                <a:gd name="T17" fmla="*/ 0 h 107"/>
                <a:gd name="T18" fmla="*/ 30 w 60"/>
                <a:gd name="T19" fmla="*/ 99 h 107"/>
                <a:gd name="T20" fmla="*/ 25 w 60"/>
                <a:gd name="T21" fmla="*/ 94 h 107"/>
                <a:gd name="T22" fmla="*/ 30 w 60"/>
                <a:gd name="T23" fmla="*/ 89 h 107"/>
                <a:gd name="T24" fmla="*/ 35 w 60"/>
                <a:gd name="T25" fmla="*/ 94 h 107"/>
                <a:gd name="T26" fmla="*/ 30 w 60"/>
                <a:gd name="T27" fmla="*/ 99 h 107"/>
                <a:gd name="T28" fmla="*/ 54 w 60"/>
                <a:gd name="T29" fmla="*/ 82 h 107"/>
                <a:gd name="T30" fmla="*/ 6 w 60"/>
                <a:gd name="T31" fmla="*/ 82 h 107"/>
                <a:gd name="T32" fmla="*/ 6 w 60"/>
                <a:gd name="T33" fmla="*/ 13 h 107"/>
                <a:gd name="T34" fmla="*/ 54 w 60"/>
                <a:gd name="T35" fmla="*/ 13 h 107"/>
                <a:gd name="T36" fmla="*/ 54 w 60"/>
                <a:gd name="T37" fmla="*/ 82 h 107"/>
                <a:gd name="T38" fmla="*/ 54 w 60"/>
                <a:gd name="T39" fmla="*/ 82 h 107"/>
                <a:gd name="T40" fmla="*/ 41 w 60"/>
                <a:gd name="T41" fmla="*/ 8 h 107"/>
                <a:gd name="T42" fmla="*/ 19 w 60"/>
                <a:gd name="T43" fmla="*/ 8 h 107"/>
                <a:gd name="T44" fmla="*/ 19 w 60"/>
                <a:gd name="T45" fmla="*/ 6 h 107"/>
                <a:gd name="T46" fmla="*/ 41 w 60"/>
                <a:gd name="T47" fmla="*/ 6 h 107"/>
                <a:gd name="T48" fmla="*/ 41 w 60"/>
                <a:gd name="T49" fmla="*/ 8 h 107"/>
                <a:gd name="T50" fmla="*/ 41 w 60"/>
                <a:gd name="T51" fmla="*/ 8 h 107"/>
                <a:gd name="T52" fmla="*/ 49 w 60"/>
                <a:gd name="T53" fmla="*/ 7 h 107"/>
                <a:gd name="T54" fmla="*/ 47 w 60"/>
                <a:gd name="T55" fmla="*/ 9 h 107"/>
                <a:gd name="T56" fmla="*/ 45 w 60"/>
                <a:gd name="T57" fmla="*/ 7 h 107"/>
                <a:gd name="T58" fmla="*/ 47 w 60"/>
                <a:gd name="T59" fmla="*/ 5 h 107"/>
                <a:gd name="T60" fmla="*/ 49 w 60"/>
                <a:gd name="T61" fmla="*/ 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 h="107">
                  <a:moveTo>
                    <a:pt x="52" y="0"/>
                  </a:moveTo>
                  <a:cubicBezTo>
                    <a:pt x="8" y="0"/>
                    <a:pt x="8" y="0"/>
                    <a:pt x="8" y="0"/>
                  </a:cubicBezTo>
                  <a:cubicBezTo>
                    <a:pt x="4" y="0"/>
                    <a:pt x="0" y="3"/>
                    <a:pt x="0" y="8"/>
                  </a:cubicBezTo>
                  <a:cubicBezTo>
                    <a:pt x="0" y="99"/>
                    <a:pt x="0" y="99"/>
                    <a:pt x="0" y="99"/>
                  </a:cubicBezTo>
                  <a:cubicBezTo>
                    <a:pt x="0" y="103"/>
                    <a:pt x="4" y="107"/>
                    <a:pt x="8" y="107"/>
                  </a:cubicBezTo>
                  <a:cubicBezTo>
                    <a:pt x="52" y="107"/>
                    <a:pt x="52" y="107"/>
                    <a:pt x="52" y="107"/>
                  </a:cubicBezTo>
                  <a:cubicBezTo>
                    <a:pt x="56" y="107"/>
                    <a:pt x="60" y="103"/>
                    <a:pt x="60" y="99"/>
                  </a:cubicBezTo>
                  <a:cubicBezTo>
                    <a:pt x="60" y="8"/>
                    <a:pt x="60" y="8"/>
                    <a:pt x="60" y="8"/>
                  </a:cubicBezTo>
                  <a:cubicBezTo>
                    <a:pt x="60" y="3"/>
                    <a:pt x="56" y="0"/>
                    <a:pt x="52" y="0"/>
                  </a:cubicBezTo>
                  <a:close/>
                  <a:moveTo>
                    <a:pt x="30" y="99"/>
                  </a:moveTo>
                  <a:cubicBezTo>
                    <a:pt x="27" y="99"/>
                    <a:pt x="25" y="97"/>
                    <a:pt x="25" y="94"/>
                  </a:cubicBezTo>
                  <a:cubicBezTo>
                    <a:pt x="25" y="91"/>
                    <a:pt x="27" y="89"/>
                    <a:pt x="30" y="89"/>
                  </a:cubicBezTo>
                  <a:cubicBezTo>
                    <a:pt x="32" y="89"/>
                    <a:pt x="35" y="91"/>
                    <a:pt x="35" y="94"/>
                  </a:cubicBezTo>
                  <a:cubicBezTo>
                    <a:pt x="35" y="97"/>
                    <a:pt x="32" y="99"/>
                    <a:pt x="30" y="99"/>
                  </a:cubicBezTo>
                  <a:close/>
                  <a:moveTo>
                    <a:pt x="54" y="82"/>
                  </a:moveTo>
                  <a:cubicBezTo>
                    <a:pt x="6" y="82"/>
                    <a:pt x="6" y="82"/>
                    <a:pt x="6" y="82"/>
                  </a:cubicBezTo>
                  <a:cubicBezTo>
                    <a:pt x="6" y="13"/>
                    <a:pt x="6" y="13"/>
                    <a:pt x="6" y="13"/>
                  </a:cubicBezTo>
                  <a:cubicBezTo>
                    <a:pt x="54" y="13"/>
                    <a:pt x="54" y="13"/>
                    <a:pt x="54" y="13"/>
                  </a:cubicBezTo>
                  <a:cubicBezTo>
                    <a:pt x="54" y="82"/>
                    <a:pt x="54" y="82"/>
                    <a:pt x="54" y="82"/>
                  </a:cubicBezTo>
                  <a:cubicBezTo>
                    <a:pt x="54" y="82"/>
                    <a:pt x="54" y="82"/>
                    <a:pt x="54" y="82"/>
                  </a:cubicBezTo>
                  <a:close/>
                  <a:moveTo>
                    <a:pt x="41" y="8"/>
                  </a:moveTo>
                  <a:cubicBezTo>
                    <a:pt x="19" y="8"/>
                    <a:pt x="19" y="8"/>
                    <a:pt x="19" y="8"/>
                  </a:cubicBezTo>
                  <a:cubicBezTo>
                    <a:pt x="19" y="6"/>
                    <a:pt x="19" y="6"/>
                    <a:pt x="19" y="6"/>
                  </a:cubicBezTo>
                  <a:cubicBezTo>
                    <a:pt x="41" y="6"/>
                    <a:pt x="41" y="6"/>
                    <a:pt x="41" y="6"/>
                  </a:cubicBezTo>
                  <a:cubicBezTo>
                    <a:pt x="41" y="8"/>
                    <a:pt x="41" y="8"/>
                    <a:pt x="41" y="8"/>
                  </a:cubicBezTo>
                  <a:cubicBezTo>
                    <a:pt x="41" y="8"/>
                    <a:pt x="41" y="8"/>
                    <a:pt x="41" y="8"/>
                  </a:cubicBezTo>
                  <a:close/>
                  <a:moveTo>
                    <a:pt x="49" y="7"/>
                  </a:moveTo>
                  <a:cubicBezTo>
                    <a:pt x="49" y="8"/>
                    <a:pt x="48" y="9"/>
                    <a:pt x="47" y="9"/>
                  </a:cubicBezTo>
                  <a:cubicBezTo>
                    <a:pt x="47" y="9"/>
                    <a:pt x="45" y="8"/>
                    <a:pt x="45" y="7"/>
                  </a:cubicBezTo>
                  <a:cubicBezTo>
                    <a:pt x="45" y="6"/>
                    <a:pt x="47" y="5"/>
                    <a:pt x="47" y="5"/>
                  </a:cubicBezTo>
                  <a:cubicBezTo>
                    <a:pt x="48" y="5"/>
                    <a:pt x="49" y="6"/>
                    <a:pt x="49" y="7"/>
                  </a:cubicBezTo>
                  <a:close/>
                </a:path>
              </a:pathLst>
            </a:custGeom>
            <a:solidFill>
              <a:srgbClr val="94B64E"/>
            </a:soli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grpSp>
      <p:grpSp>
        <p:nvGrpSpPr>
          <p:cNvPr id="23" name="Group 22"/>
          <p:cNvGrpSpPr/>
          <p:nvPr/>
        </p:nvGrpSpPr>
        <p:grpSpPr>
          <a:xfrm>
            <a:off x="3647858" y="-52112"/>
            <a:ext cx="2832317" cy="896399"/>
            <a:chOff x="3877937" y="5338646"/>
            <a:chExt cx="2832317" cy="896399"/>
          </a:xfrm>
        </p:grpSpPr>
        <p:sp>
          <p:nvSpPr>
            <p:cNvPr id="27" name="Text Box 10"/>
            <p:cNvSpPr txBox="1">
              <a:spLocks noChangeArrowheads="1"/>
            </p:cNvSpPr>
            <p:nvPr/>
          </p:nvSpPr>
          <p:spPr bwMode="auto">
            <a:xfrm>
              <a:off x="4527632" y="5338646"/>
              <a:ext cx="2182622" cy="89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lnSpc>
                  <a:spcPct val="200000"/>
                </a:lnSpc>
              </a:pPr>
              <a:r>
                <a:rPr lang="en-US" altLang="en-US" sz="2800" b="1" dirty="0" smtClean="0">
                  <a:solidFill>
                    <a:schemeClr val="bg1"/>
                  </a:solidFill>
                  <a:latin typeface="Open Sans" panose="020B0606030504020204" pitchFamily="34" charset="0"/>
                  <a:cs typeface="Open Sans" panose="020B0606030504020204" pitchFamily="34" charset="0"/>
                </a:rPr>
                <a:t>Tin </a:t>
              </a:r>
              <a:r>
                <a:rPr lang="en-US" altLang="en-US" sz="2800" b="1" dirty="0" err="1" smtClean="0">
                  <a:solidFill>
                    <a:schemeClr val="bg1"/>
                  </a:solidFill>
                  <a:latin typeface="Open Sans" panose="020B0606030504020204" pitchFamily="34" charset="0"/>
                  <a:cs typeface="Open Sans" panose="020B0606030504020204" pitchFamily="34" charset="0"/>
                </a:rPr>
                <a:t>tức</a:t>
              </a:r>
              <a:r>
                <a:rPr lang="en-US" altLang="en-US" sz="2800" b="1" dirty="0" smtClean="0">
                  <a:solidFill>
                    <a:schemeClr val="bg1"/>
                  </a:solidFill>
                  <a:latin typeface="Open Sans" panose="020B0606030504020204" pitchFamily="34" charset="0"/>
                  <a:cs typeface="Open Sans" panose="020B0606030504020204" pitchFamily="34" charset="0"/>
                </a:rPr>
                <a:t> y </a:t>
              </a:r>
              <a:r>
                <a:rPr lang="en-US" altLang="en-US" sz="2800" b="1" dirty="0" err="1" smtClean="0">
                  <a:solidFill>
                    <a:schemeClr val="bg1"/>
                  </a:solidFill>
                  <a:latin typeface="Open Sans" panose="020B0606030504020204" pitchFamily="34" charset="0"/>
                  <a:cs typeface="Open Sans" panose="020B0606030504020204" pitchFamily="34" charset="0"/>
                </a:rPr>
                <a:t>tế</a:t>
              </a:r>
              <a:endParaRPr lang="en-US" altLang="en-US" sz="2800" b="1" dirty="0">
                <a:solidFill>
                  <a:schemeClr val="bg1"/>
                </a:solidFill>
                <a:latin typeface="Open Sans" panose="020B0606030504020204" pitchFamily="34" charset="0"/>
                <a:cs typeface="Open Sans" panose="020B0606030504020204" pitchFamily="34" charset="0"/>
              </a:endParaRPr>
            </a:p>
          </p:txBody>
        </p:sp>
        <p:sp>
          <p:nvSpPr>
            <p:cNvPr id="30" name="Rounded Rectangle 29"/>
            <p:cNvSpPr/>
            <p:nvPr/>
          </p:nvSpPr>
          <p:spPr bwMode="auto">
            <a:xfrm>
              <a:off x="3877937" y="5611919"/>
              <a:ext cx="541337" cy="539750"/>
            </a:xfrm>
            <a:prstGeom prst="roundRect">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nvGrpSpPr>
            <p:cNvPr id="31" name="Group 30"/>
            <p:cNvGrpSpPr/>
            <p:nvPr/>
          </p:nvGrpSpPr>
          <p:grpSpPr bwMode="auto">
            <a:xfrm>
              <a:off x="3995311" y="5687578"/>
              <a:ext cx="322647" cy="375011"/>
              <a:chOff x="7548563" y="2860676"/>
              <a:chExt cx="277813" cy="323850"/>
            </a:xfrm>
            <a:solidFill>
              <a:schemeClr val="bg1"/>
            </a:solidFill>
          </p:grpSpPr>
          <p:sp>
            <p:nvSpPr>
              <p:cNvPr id="32" name="Freeform 65"/>
              <p:cNvSpPr>
                <a:spLocks/>
              </p:cNvSpPr>
              <p:nvPr/>
            </p:nvSpPr>
            <p:spPr bwMode="auto">
              <a:xfrm>
                <a:off x="7585076" y="2946401"/>
                <a:ext cx="200025" cy="125413"/>
              </a:xfrm>
              <a:custGeom>
                <a:avLst/>
                <a:gdLst>
                  <a:gd name="T0" fmla="*/ 48 w 53"/>
                  <a:gd name="T1" fmla="*/ 2 h 33"/>
                  <a:gd name="T2" fmla="*/ 32 w 53"/>
                  <a:gd name="T3" fmla="*/ 17 h 33"/>
                  <a:gd name="T4" fmla="*/ 23 w 53"/>
                  <a:gd name="T5" fmla="*/ 8 h 33"/>
                  <a:gd name="T6" fmla="*/ 3 w 53"/>
                  <a:gd name="T7" fmla="*/ 28 h 33"/>
                  <a:gd name="T8" fmla="*/ 6 w 53"/>
                  <a:gd name="T9" fmla="*/ 31 h 33"/>
                  <a:gd name="T10" fmla="*/ 23 w 53"/>
                  <a:gd name="T11" fmla="*/ 15 h 33"/>
                  <a:gd name="T12" fmla="*/ 32 w 53"/>
                  <a:gd name="T13" fmla="*/ 24 h 33"/>
                  <a:gd name="T14" fmla="*/ 51 w 53"/>
                  <a:gd name="T15" fmla="*/ 6 h 33"/>
                  <a:gd name="T16" fmla="*/ 48 w 53"/>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33">
                    <a:moveTo>
                      <a:pt x="48" y="2"/>
                    </a:moveTo>
                    <a:cubicBezTo>
                      <a:pt x="32" y="17"/>
                      <a:pt x="32" y="17"/>
                      <a:pt x="32" y="17"/>
                    </a:cubicBezTo>
                    <a:cubicBezTo>
                      <a:pt x="32" y="17"/>
                      <a:pt x="23" y="8"/>
                      <a:pt x="23" y="8"/>
                    </a:cubicBezTo>
                    <a:cubicBezTo>
                      <a:pt x="15" y="15"/>
                      <a:pt x="10" y="20"/>
                      <a:pt x="3" y="28"/>
                    </a:cubicBezTo>
                    <a:cubicBezTo>
                      <a:pt x="0" y="30"/>
                      <a:pt x="4" y="33"/>
                      <a:pt x="6" y="31"/>
                    </a:cubicBezTo>
                    <a:cubicBezTo>
                      <a:pt x="13" y="25"/>
                      <a:pt x="16" y="21"/>
                      <a:pt x="23" y="15"/>
                    </a:cubicBezTo>
                    <a:cubicBezTo>
                      <a:pt x="32" y="24"/>
                      <a:pt x="32" y="24"/>
                      <a:pt x="32" y="24"/>
                    </a:cubicBezTo>
                    <a:cubicBezTo>
                      <a:pt x="40" y="17"/>
                      <a:pt x="43" y="13"/>
                      <a:pt x="51" y="6"/>
                    </a:cubicBezTo>
                    <a:cubicBezTo>
                      <a:pt x="53" y="3"/>
                      <a:pt x="50" y="0"/>
                      <a:pt x="4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33" name="Freeform 66"/>
              <p:cNvSpPr>
                <a:spLocks/>
              </p:cNvSpPr>
              <p:nvPr/>
            </p:nvSpPr>
            <p:spPr bwMode="auto">
              <a:xfrm>
                <a:off x="7600951" y="3124201"/>
                <a:ext cx="71438" cy="60325"/>
              </a:xfrm>
              <a:custGeom>
                <a:avLst/>
                <a:gdLst>
                  <a:gd name="T0" fmla="*/ 2 w 19"/>
                  <a:gd name="T1" fmla="*/ 10 h 16"/>
                  <a:gd name="T2" fmla="*/ 5 w 19"/>
                  <a:gd name="T3" fmla="*/ 14 h 16"/>
                  <a:gd name="T4" fmla="*/ 19 w 19"/>
                  <a:gd name="T5" fmla="*/ 0 h 16"/>
                  <a:gd name="T6" fmla="*/ 12 w 19"/>
                  <a:gd name="T7" fmla="*/ 0 h 16"/>
                  <a:gd name="T8" fmla="*/ 2 w 19"/>
                  <a:gd name="T9" fmla="*/ 10 h 16"/>
                </a:gdLst>
                <a:ahLst/>
                <a:cxnLst>
                  <a:cxn ang="0">
                    <a:pos x="T0" y="T1"/>
                  </a:cxn>
                  <a:cxn ang="0">
                    <a:pos x="T2" y="T3"/>
                  </a:cxn>
                  <a:cxn ang="0">
                    <a:pos x="T4" y="T5"/>
                  </a:cxn>
                  <a:cxn ang="0">
                    <a:pos x="T6" y="T7"/>
                  </a:cxn>
                  <a:cxn ang="0">
                    <a:pos x="T8" y="T9"/>
                  </a:cxn>
                </a:cxnLst>
                <a:rect l="0" t="0" r="r" b="b"/>
                <a:pathLst>
                  <a:path w="19" h="16">
                    <a:moveTo>
                      <a:pt x="2" y="10"/>
                    </a:moveTo>
                    <a:cubicBezTo>
                      <a:pt x="0" y="13"/>
                      <a:pt x="3" y="16"/>
                      <a:pt x="5" y="14"/>
                    </a:cubicBezTo>
                    <a:cubicBezTo>
                      <a:pt x="19" y="0"/>
                      <a:pt x="19" y="0"/>
                      <a:pt x="19" y="0"/>
                    </a:cubicBezTo>
                    <a:cubicBezTo>
                      <a:pt x="12" y="0"/>
                      <a:pt x="12" y="0"/>
                      <a:pt x="12" y="0"/>
                    </a:cubicBezTo>
                    <a:lnTo>
                      <a:pt x="2"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34" name="Freeform 67"/>
              <p:cNvSpPr>
                <a:spLocks/>
              </p:cNvSpPr>
              <p:nvPr/>
            </p:nvSpPr>
            <p:spPr bwMode="auto">
              <a:xfrm>
                <a:off x="7702551" y="3124201"/>
                <a:ext cx="71438" cy="60325"/>
              </a:xfrm>
              <a:custGeom>
                <a:avLst/>
                <a:gdLst>
                  <a:gd name="T0" fmla="*/ 6 w 19"/>
                  <a:gd name="T1" fmla="*/ 0 h 16"/>
                  <a:gd name="T2" fmla="*/ 0 w 19"/>
                  <a:gd name="T3" fmla="*/ 0 h 16"/>
                  <a:gd name="T4" fmla="*/ 13 w 19"/>
                  <a:gd name="T5" fmla="*/ 14 h 16"/>
                  <a:gd name="T6" fmla="*/ 17 w 19"/>
                  <a:gd name="T7" fmla="*/ 10 h 16"/>
                  <a:gd name="T8" fmla="*/ 6 w 19"/>
                  <a:gd name="T9" fmla="*/ 0 h 16"/>
                </a:gdLst>
                <a:ahLst/>
                <a:cxnLst>
                  <a:cxn ang="0">
                    <a:pos x="T0" y="T1"/>
                  </a:cxn>
                  <a:cxn ang="0">
                    <a:pos x="T2" y="T3"/>
                  </a:cxn>
                  <a:cxn ang="0">
                    <a:pos x="T4" y="T5"/>
                  </a:cxn>
                  <a:cxn ang="0">
                    <a:pos x="T6" y="T7"/>
                  </a:cxn>
                  <a:cxn ang="0">
                    <a:pos x="T8" y="T9"/>
                  </a:cxn>
                </a:cxnLst>
                <a:rect l="0" t="0" r="r" b="b"/>
                <a:pathLst>
                  <a:path w="19" h="16">
                    <a:moveTo>
                      <a:pt x="6" y="0"/>
                    </a:moveTo>
                    <a:cubicBezTo>
                      <a:pt x="0" y="0"/>
                      <a:pt x="0" y="0"/>
                      <a:pt x="0" y="0"/>
                    </a:cubicBezTo>
                    <a:cubicBezTo>
                      <a:pt x="13" y="14"/>
                      <a:pt x="13" y="14"/>
                      <a:pt x="13" y="14"/>
                    </a:cubicBezTo>
                    <a:cubicBezTo>
                      <a:pt x="16" y="16"/>
                      <a:pt x="19" y="13"/>
                      <a:pt x="17" y="10"/>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35" name="Freeform 68"/>
              <p:cNvSpPr>
                <a:spLocks/>
              </p:cNvSpPr>
              <p:nvPr/>
            </p:nvSpPr>
            <p:spPr bwMode="auto">
              <a:xfrm>
                <a:off x="7675563" y="3124201"/>
                <a:ext cx="19050" cy="55563"/>
              </a:xfrm>
              <a:custGeom>
                <a:avLst/>
                <a:gdLst>
                  <a:gd name="T0" fmla="*/ 0 w 5"/>
                  <a:gd name="T1" fmla="*/ 12 h 15"/>
                  <a:gd name="T2" fmla="*/ 5 w 5"/>
                  <a:gd name="T3" fmla="*/ 12 h 15"/>
                  <a:gd name="T4" fmla="*/ 5 w 5"/>
                  <a:gd name="T5" fmla="*/ 0 h 15"/>
                  <a:gd name="T6" fmla="*/ 0 w 5"/>
                  <a:gd name="T7" fmla="*/ 0 h 15"/>
                  <a:gd name="T8" fmla="*/ 0 w 5"/>
                  <a:gd name="T9" fmla="*/ 12 h 15"/>
                </a:gdLst>
                <a:ahLst/>
                <a:cxnLst>
                  <a:cxn ang="0">
                    <a:pos x="T0" y="T1"/>
                  </a:cxn>
                  <a:cxn ang="0">
                    <a:pos x="T2" y="T3"/>
                  </a:cxn>
                  <a:cxn ang="0">
                    <a:pos x="T4" y="T5"/>
                  </a:cxn>
                  <a:cxn ang="0">
                    <a:pos x="T6" y="T7"/>
                  </a:cxn>
                  <a:cxn ang="0">
                    <a:pos x="T8" y="T9"/>
                  </a:cxn>
                </a:cxnLst>
                <a:rect l="0" t="0" r="r" b="b"/>
                <a:pathLst>
                  <a:path w="5" h="15">
                    <a:moveTo>
                      <a:pt x="0" y="12"/>
                    </a:moveTo>
                    <a:cubicBezTo>
                      <a:pt x="0" y="15"/>
                      <a:pt x="5" y="15"/>
                      <a:pt x="5" y="12"/>
                    </a:cubicBezTo>
                    <a:cubicBezTo>
                      <a:pt x="5" y="0"/>
                      <a:pt x="5" y="0"/>
                      <a:pt x="5" y="0"/>
                    </a:cubicBezTo>
                    <a:cubicBezTo>
                      <a:pt x="0" y="0"/>
                      <a:pt x="0" y="0"/>
                      <a:pt x="0" y="0"/>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36" name="Freeform 69"/>
              <p:cNvSpPr>
                <a:spLocks/>
              </p:cNvSpPr>
              <p:nvPr/>
            </p:nvSpPr>
            <p:spPr bwMode="auto">
              <a:xfrm>
                <a:off x="7675563" y="2860676"/>
                <a:ext cx="19050" cy="30163"/>
              </a:xfrm>
              <a:custGeom>
                <a:avLst/>
                <a:gdLst>
                  <a:gd name="T0" fmla="*/ 5 w 5"/>
                  <a:gd name="T1" fmla="*/ 3 h 8"/>
                  <a:gd name="T2" fmla="*/ 0 w 5"/>
                  <a:gd name="T3" fmla="*/ 3 h 8"/>
                  <a:gd name="T4" fmla="*/ 0 w 5"/>
                  <a:gd name="T5" fmla="*/ 8 h 8"/>
                  <a:gd name="T6" fmla="*/ 5 w 5"/>
                  <a:gd name="T7" fmla="*/ 8 h 8"/>
                  <a:gd name="T8" fmla="*/ 5 w 5"/>
                  <a:gd name="T9" fmla="*/ 3 h 8"/>
                </a:gdLst>
                <a:ahLst/>
                <a:cxnLst>
                  <a:cxn ang="0">
                    <a:pos x="T0" y="T1"/>
                  </a:cxn>
                  <a:cxn ang="0">
                    <a:pos x="T2" y="T3"/>
                  </a:cxn>
                  <a:cxn ang="0">
                    <a:pos x="T4" y="T5"/>
                  </a:cxn>
                  <a:cxn ang="0">
                    <a:pos x="T6" y="T7"/>
                  </a:cxn>
                  <a:cxn ang="0">
                    <a:pos x="T8" y="T9"/>
                  </a:cxn>
                </a:cxnLst>
                <a:rect l="0" t="0" r="r" b="b"/>
                <a:pathLst>
                  <a:path w="5" h="8">
                    <a:moveTo>
                      <a:pt x="5" y="3"/>
                    </a:moveTo>
                    <a:cubicBezTo>
                      <a:pt x="5" y="0"/>
                      <a:pt x="0" y="0"/>
                      <a:pt x="0" y="3"/>
                    </a:cubicBezTo>
                    <a:cubicBezTo>
                      <a:pt x="0" y="8"/>
                      <a:pt x="0" y="8"/>
                      <a:pt x="0" y="8"/>
                    </a:cubicBezTo>
                    <a:cubicBezTo>
                      <a:pt x="5" y="8"/>
                      <a:pt x="5" y="8"/>
                      <a:pt x="5" y="8"/>
                    </a:cubicBezTo>
                    <a:lnTo>
                      <a:pt x="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37" name="Freeform 70"/>
              <p:cNvSpPr>
                <a:spLocks noEditPoints="1"/>
              </p:cNvSpPr>
              <p:nvPr/>
            </p:nvSpPr>
            <p:spPr bwMode="auto">
              <a:xfrm>
                <a:off x="7548563" y="2898776"/>
                <a:ext cx="277813" cy="217488"/>
              </a:xfrm>
              <a:custGeom>
                <a:avLst/>
                <a:gdLst>
                  <a:gd name="T0" fmla="*/ 68 w 74"/>
                  <a:gd name="T1" fmla="*/ 0 h 58"/>
                  <a:gd name="T2" fmla="*/ 5 w 74"/>
                  <a:gd name="T3" fmla="*/ 0 h 58"/>
                  <a:gd name="T4" fmla="*/ 0 w 74"/>
                  <a:gd name="T5" fmla="*/ 5 h 58"/>
                  <a:gd name="T6" fmla="*/ 0 w 74"/>
                  <a:gd name="T7" fmla="*/ 52 h 58"/>
                  <a:gd name="T8" fmla="*/ 5 w 74"/>
                  <a:gd name="T9" fmla="*/ 58 h 58"/>
                  <a:gd name="T10" fmla="*/ 68 w 74"/>
                  <a:gd name="T11" fmla="*/ 58 h 58"/>
                  <a:gd name="T12" fmla="*/ 74 w 74"/>
                  <a:gd name="T13" fmla="*/ 52 h 58"/>
                  <a:gd name="T14" fmla="*/ 74 w 74"/>
                  <a:gd name="T15" fmla="*/ 5 h 58"/>
                  <a:gd name="T16" fmla="*/ 68 w 74"/>
                  <a:gd name="T17" fmla="*/ 0 h 58"/>
                  <a:gd name="T18" fmla="*/ 66 w 74"/>
                  <a:gd name="T19" fmla="*/ 50 h 58"/>
                  <a:gd name="T20" fmla="*/ 66 w 74"/>
                  <a:gd name="T21" fmla="*/ 50 h 58"/>
                  <a:gd name="T22" fmla="*/ 8 w 74"/>
                  <a:gd name="T23" fmla="*/ 50 h 58"/>
                  <a:gd name="T24" fmla="*/ 7 w 74"/>
                  <a:gd name="T25" fmla="*/ 50 h 58"/>
                  <a:gd name="T26" fmla="*/ 7 w 74"/>
                  <a:gd name="T27" fmla="*/ 8 h 58"/>
                  <a:gd name="T28" fmla="*/ 8 w 74"/>
                  <a:gd name="T29" fmla="*/ 7 h 58"/>
                  <a:gd name="T30" fmla="*/ 66 w 74"/>
                  <a:gd name="T31" fmla="*/ 7 h 58"/>
                  <a:gd name="T32" fmla="*/ 66 w 74"/>
                  <a:gd name="T33" fmla="*/ 8 h 58"/>
                  <a:gd name="T34" fmla="*/ 66 w 74"/>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68" y="0"/>
                    </a:moveTo>
                    <a:cubicBezTo>
                      <a:pt x="5" y="0"/>
                      <a:pt x="5" y="0"/>
                      <a:pt x="5" y="0"/>
                    </a:cubicBezTo>
                    <a:cubicBezTo>
                      <a:pt x="2" y="0"/>
                      <a:pt x="0" y="2"/>
                      <a:pt x="0" y="5"/>
                    </a:cubicBezTo>
                    <a:cubicBezTo>
                      <a:pt x="0" y="52"/>
                      <a:pt x="0" y="52"/>
                      <a:pt x="0" y="52"/>
                    </a:cubicBezTo>
                    <a:cubicBezTo>
                      <a:pt x="0" y="55"/>
                      <a:pt x="2" y="58"/>
                      <a:pt x="5" y="58"/>
                    </a:cubicBezTo>
                    <a:cubicBezTo>
                      <a:pt x="26" y="58"/>
                      <a:pt x="47" y="58"/>
                      <a:pt x="68" y="58"/>
                    </a:cubicBezTo>
                    <a:cubicBezTo>
                      <a:pt x="71" y="58"/>
                      <a:pt x="74" y="55"/>
                      <a:pt x="74" y="52"/>
                    </a:cubicBezTo>
                    <a:cubicBezTo>
                      <a:pt x="74" y="31"/>
                      <a:pt x="74" y="26"/>
                      <a:pt x="74" y="5"/>
                    </a:cubicBezTo>
                    <a:cubicBezTo>
                      <a:pt x="74" y="2"/>
                      <a:pt x="71" y="0"/>
                      <a:pt x="68" y="0"/>
                    </a:cubicBezTo>
                    <a:close/>
                    <a:moveTo>
                      <a:pt x="66" y="50"/>
                    </a:moveTo>
                    <a:cubicBezTo>
                      <a:pt x="66" y="50"/>
                      <a:pt x="66" y="50"/>
                      <a:pt x="66" y="50"/>
                    </a:cubicBezTo>
                    <a:cubicBezTo>
                      <a:pt x="46" y="50"/>
                      <a:pt x="27" y="50"/>
                      <a:pt x="8" y="50"/>
                    </a:cubicBezTo>
                    <a:cubicBezTo>
                      <a:pt x="8" y="50"/>
                      <a:pt x="7" y="50"/>
                      <a:pt x="7" y="50"/>
                    </a:cubicBezTo>
                    <a:cubicBezTo>
                      <a:pt x="7" y="8"/>
                      <a:pt x="7" y="8"/>
                      <a:pt x="7" y="8"/>
                    </a:cubicBezTo>
                    <a:cubicBezTo>
                      <a:pt x="7" y="8"/>
                      <a:pt x="8" y="7"/>
                      <a:pt x="8" y="7"/>
                    </a:cubicBezTo>
                    <a:cubicBezTo>
                      <a:pt x="66" y="7"/>
                      <a:pt x="66" y="7"/>
                      <a:pt x="66" y="7"/>
                    </a:cubicBezTo>
                    <a:cubicBezTo>
                      <a:pt x="66" y="7"/>
                      <a:pt x="66" y="8"/>
                      <a:pt x="66" y="8"/>
                    </a:cubicBezTo>
                    <a:cubicBezTo>
                      <a:pt x="66" y="27"/>
                      <a:pt x="66" y="30"/>
                      <a:pt x="66"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grpSp>
      </p:grpSp>
    </p:spTree>
    <p:extLst>
      <p:ext uri="{BB962C8B-B14F-4D97-AF65-F5344CB8AC3E}">
        <p14:creationId xmlns:p14="http://schemas.microsoft.com/office/powerpoint/2010/main" val="22861971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Box 7"/>
          <p:cNvSpPr txBox="1">
            <a:spLocks noChangeArrowheads="1"/>
          </p:cNvSpPr>
          <p:nvPr/>
        </p:nvSpPr>
        <p:spPr bwMode="auto">
          <a:xfrm>
            <a:off x="2526553" y="871538"/>
            <a:ext cx="4049635" cy="496290"/>
          </a:xfrm>
          <a:prstGeom prst="rect">
            <a:avLst/>
          </a:prstGeom>
          <a:noFill/>
          <a:ln w="9525">
            <a:noFill/>
            <a:miter lim="800000"/>
            <a:headEnd/>
            <a:tailEnd/>
          </a:ln>
        </p:spPr>
        <p:txBody>
          <a:bodyPr wrap="none" lIns="34290" tIns="17145" rIns="34290" bIns="17145">
            <a:spAutoFit/>
          </a:bodyPr>
          <a:lstStyle/>
          <a:p>
            <a:pPr algn="ctr" defTabSz="816174" eaLnBrk="1" fontAlgn="auto" hangingPunct="1">
              <a:spcBef>
                <a:spcPts val="0"/>
              </a:spcBef>
              <a:spcAft>
                <a:spcPts val="0"/>
              </a:spcAft>
              <a:defRPr/>
            </a:pPr>
            <a:r>
              <a:rPr lang="en-CA" sz="3000" b="1" spc="-113" smtClean="0">
                <a:solidFill>
                  <a:schemeClr val="bg1"/>
                </a:solidFill>
                <a:latin typeface="Open Sans" pitchFamily="34" charset="0"/>
                <a:ea typeface="Open Sans" pitchFamily="34" charset="0"/>
                <a:cs typeface="Open Sans" pitchFamily="34" charset="0"/>
              </a:rPr>
              <a:t>Lợi ích dành cho bác sĩ</a:t>
            </a:r>
            <a:endParaRPr lang="en-CA" sz="3000" b="1" spc="-113" dirty="0">
              <a:solidFill>
                <a:schemeClr val="bg1"/>
              </a:solidFill>
              <a:latin typeface="Open Sans" pitchFamily="34" charset="0"/>
              <a:ea typeface="Open Sans" pitchFamily="34" charset="0"/>
              <a:cs typeface="Open Sans" pitchFamily="34" charset="0"/>
            </a:endParaRPr>
          </a:p>
        </p:txBody>
      </p:sp>
      <p:grpSp>
        <p:nvGrpSpPr>
          <p:cNvPr id="3" name="Group 2"/>
          <p:cNvGrpSpPr/>
          <p:nvPr/>
        </p:nvGrpSpPr>
        <p:grpSpPr>
          <a:xfrm>
            <a:off x="135803" y="2061187"/>
            <a:ext cx="8864540" cy="3688738"/>
            <a:chOff x="135803" y="2061187"/>
            <a:chExt cx="8864540" cy="3688738"/>
          </a:xfrm>
        </p:grpSpPr>
        <p:grpSp>
          <p:nvGrpSpPr>
            <p:cNvPr id="47" name="Group 46"/>
            <p:cNvGrpSpPr>
              <a:grpSpLocks/>
            </p:cNvGrpSpPr>
            <p:nvPr/>
          </p:nvGrpSpPr>
          <p:grpSpPr bwMode="auto">
            <a:xfrm>
              <a:off x="463550" y="5635625"/>
              <a:ext cx="8175625" cy="114300"/>
              <a:chOff x="537376" y="5518223"/>
              <a:chExt cx="10902149" cy="152400"/>
            </a:xfrm>
          </p:grpSpPr>
          <p:cxnSp>
            <p:nvCxnSpPr>
              <p:cNvPr id="48" name="Straight Connector 47"/>
              <p:cNvCxnSpPr/>
              <p:nvPr/>
            </p:nvCxnSpPr>
            <p:spPr>
              <a:xfrm>
                <a:off x="537376" y="5594423"/>
                <a:ext cx="10902149"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5444402" y="5518223"/>
                <a:ext cx="152418" cy="152400"/>
              </a:xfrm>
              <a:prstGeom prst="roundRect">
                <a:avLst/>
              </a:prstGeom>
              <a:solidFill>
                <a:srgbClr val="4B2C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50" name="Rounded Rectangle 49"/>
              <p:cNvSpPr/>
              <p:nvPr/>
            </p:nvSpPr>
            <p:spPr>
              <a:xfrm>
                <a:off x="5632808" y="5518223"/>
                <a:ext cx="152418" cy="152400"/>
              </a:xfrm>
              <a:prstGeom prst="round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51" name="Rounded Rectangle 50"/>
              <p:cNvSpPr/>
              <p:nvPr/>
            </p:nvSpPr>
            <p:spPr>
              <a:xfrm>
                <a:off x="5819097" y="5518223"/>
                <a:ext cx="152418" cy="152400"/>
              </a:xfrm>
              <a:prstGeom prst="roundRect">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52" name="Rounded Rectangle 51"/>
              <p:cNvSpPr/>
              <p:nvPr/>
            </p:nvSpPr>
            <p:spPr>
              <a:xfrm>
                <a:off x="6005387" y="5518223"/>
                <a:ext cx="152418" cy="152400"/>
              </a:xfrm>
              <a:prstGeom prst="roundRect">
                <a:avLst/>
              </a:prstGeom>
              <a:solidFill>
                <a:srgbClr val="94B6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53" name="Rounded Rectangle 52"/>
              <p:cNvSpPr/>
              <p:nvPr/>
            </p:nvSpPr>
            <p:spPr>
              <a:xfrm>
                <a:off x="6195910" y="5518223"/>
                <a:ext cx="152418" cy="152400"/>
              </a:xfrm>
              <a:prstGeom prst="roundRect">
                <a:avLst/>
              </a:prstGeom>
              <a:solidFill>
                <a:srgbClr val="F39C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54" name="Rounded Rectangle 53"/>
              <p:cNvSpPr/>
              <p:nvPr/>
            </p:nvSpPr>
            <p:spPr>
              <a:xfrm>
                <a:off x="6380081" y="5518223"/>
                <a:ext cx="152418" cy="152400"/>
              </a:xfrm>
              <a:prstGeom prst="roundRect">
                <a:avLst/>
              </a:prstGeom>
              <a:solidFill>
                <a:srgbClr val="C039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sp>
          <p:nvSpPr>
            <p:cNvPr id="57" name="Text Box 10"/>
            <p:cNvSpPr txBox="1">
              <a:spLocks noChangeArrowheads="1"/>
            </p:cNvSpPr>
            <p:nvPr/>
          </p:nvSpPr>
          <p:spPr bwMode="auto">
            <a:xfrm>
              <a:off x="6322104" y="3925197"/>
              <a:ext cx="2678239" cy="50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lnSpc>
                  <a:spcPct val="200000"/>
                </a:lnSpc>
              </a:pPr>
              <a:r>
                <a:rPr lang="en-US" altLang="en-US" b="1" smtClean="0">
                  <a:solidFill>
                    <a:srgbClr val="C0392B"/>
                  </a:solidFill>
                  <a:latin typeface="Open Sans" panose="020B0606030504020204" pitchFamily="34" charset="0"/>
                  <a:cs typeface="Open Sans" panose="020B0606030504020204" pitchFamily="34" charset="0"/>
                </a:rPr>
                <a:t>Nâng cao chuyên môn</a:t>
              </a:r>
              <a:endParaRPr lang="en-US" altLang="en-US" b="1">
                <a:solidFill>
                  <a:schemeClr val="bg1"/>
                </a:solidFill>
                <a:latin typeface="Open Sans" panose="020B0606030504020204" pitchFamily="34" charset="0"/>
                <a:cs typeface="Open Sans" panose="020B0606030504020204" pitchFamily="34" charset="0"/>
              </a:endParaRPr>
            </a:p>
          </p:txBody>
        </p:sp>
        <p:sp>
          <p:nvSpPr>
            <p:cNvPr id="58" name="Text Box 10"/>
            <p:cNvSpPr txBox="1">
              <a:spLocks noChangeArrowheads="1"/>
            </p:cNvSpPr>
            <p:nvPr/>
          </p:nvSpPr>
          <p:spPr bwMode="auto">
            <a:xfrm>
              <a:off x="6088188" y="2899934"/>
              <a:ext cx="2848781" cy="58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b="1" smtClean="0">
                  <a:solidFill>
                    <a:srgbClr val="F39C12"/>
                  </a:solidFill>
                  <a:latin typeface="Open Sans" panose="020B0606030504020204" pitchFamily="34" charset="0"/>
                  <a:cs typeface="Open Sans" panose="020B0606030504020204" pitchFamily="34" charset="0"/>
                </a:rPr>
                <a:t>Kết nối nhanh chóng với mạng lưới y tế cả nước</a:t>
              </a:r>
              <a:endParaRPr lang="en-US" altLang="en-US">
                <a:solidFill>
                  <a:schemeClr val="bg1"/>
                </a:solidFill>
                <a:latin typeface="Open Sans" panose="020B0606030504020204" pitchFamily="34" charset="0"/>
                <a:cs typeface="Open Sans" panose="020B0606030504020204" pitchFamily="34" charset="0"/>
              </a:endParaRPr>
            </a:p>
          </p:txBody>
        </p:sp>
        <p:sp>
          <p:nvSpPr>
            <p:cNvPr id="59" name="Text Box 10"/>
            <p:cNvSpPr txBox="1">
              <a:spLocks noChangeArrowheads="1"/>
            </p:cNvSpPr>
            <p:nvPr/>
          </p:nvSpPr>
          <p:spPr bwMode="auto">
            <a:xfrm>
              <a:off x="5096248" y="2061187"/>
              <a:ext cx="2451713" cy="58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b="1" smtClean="0">
                  <a:solidFill>
                    <a:srgbClr val="94B64E"/>
                  </a:solidFill>
                  <a:latin typeface="Open Sans" panose="020B0606030504020204" pitchFamily="34" charset="0"/>
                  <a:cs typeface="Open Sans" panose="020B0606030504020204" pitchFamily="34" charset="0"/>
                </a:rPr>
                <a:t>Dễ dàng tra cứu </a:t>
              </a:r>
            </a:p>
            <a:p>
              <a:pPr eaLnBrk="1" hangingPunct="1"/>
              <a:r>
                <a:rPr lang="en-US" altLang="en-US" b="1" smtClean="0">
                  <a:solidFill>
                    <a:srgbClr val="94B64E"/>
                  </a:solidFill>
                  <a:latin typeface="Open Sans" panose="020B0606030504020204" pitchFamily="34" charset="0"/>
                  <a:cs typeface="Open Sans" panose="020B0606030504020204" pitchFamily="34" charset="0"/>
                </a:rPr>
                <a:t>kết quả khách hàng</a:t>
              </a:r>
              <a:endParaRPr lang="en-US" altLang="en-US" b="1">
                <a:solidFill>
                  <a:schemeClr val="bg1"/>
                </a:solidFill>
                <a:latin typeface="Open Sans" panose="020B0606030504020204" pitchFamily="34" charset="0"/>
                <a:cs typeface="Open Sans" panose="020B0606030504020204" pitchFamily="34" charset="0"/>
              </a:endParaRPr>
            </a:p>
          </p:txBody>
        </p:sp>
        <p:sp>
          <p:nvSpPr>
            <p:cNvPr id="61" name="Text Box 10"/>
            <p:cNvSpPr txBox="1">
              <a:spLocks noChangeArrowheads="1"/>
            </p:cNvSpPr>
            <p:nvPr/>
          </p:nvSpPr>
          <p:spPr bwMode="auto">
            <a:xfrm>
              <a:off x="135803" y="3964676"/>
              <a:ext cx="2575648" cy="58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b="1" dirty="0" err="1" smtClean="0">
                  <a:solidFill>
                    <a:srgbClr val="2980B9"/>
                  </a:solidFill>
                  <a:latin typeface="Open Sans" panose="020B0606030504020204" pitchFamily="34" charset="0"/>
                  <a:cs typeface="Open Sans" panose="020B0606030504020204" pitchFamily="34" charset="0"/>
                </a:rPr>
                <a:t>Phát</a:t>
              </a:r>
              <a:r>
                <a:rPr lang="en-US" altLang="en-US" b="1" dirty="0" smtClean="0">
                  <a:solidFill>
                    <a:srgbClr val="2980B9"/>
                  </a:solidFill>
                  <a:latin typeface="Open Sans" panose="020B0606030504020204" pitchFamily="34" charset="0"/>
                  <a:cs typeface="Open Sans" panose="020B0606030504020204" pitchFamily="34" charset="0"/>
                </a:rPr>
                <a:t> </a:t>
              </a:r>
              <a:r>
                <a:rPr lang="en-US" altLang="en-US" b="1" dirty="0" err="1" smtClean="0">
                  <a:solidFill>
                    <a:srgbClr val="2980B9"/>
                  </a:solidFill>
                  <a:latin typeface="Open Sans" panose="020B0606030504020204" pitchFamily="34" charset="0"/>
                  <a:cs typeface="Open Sans" panose="020B0606030504020204" pitchFamily="34" charset="0"/>
                </a:rPr>
                <a:t>triển</a:t>
              </a:r>
              <a:r>
                <a:rPr lang="en-US" altLang="en-US" b="1" dirty="0" smtClean="0">
                  <a:solidFill>
                    <a:srgbClr val="2980B9"/>
                  </a:solidFill>
                  <a:latin typeface="Open Sans" panose="020B0606030504020204" pitchFamily="34" charset="0"/>
                  <a:cs typeface="Open Sans" panose="020B0606030504020204" pitchFamily="34" charset="0"/>
                </a:rPr>
                <a:t> </a:t>
              </a:r>
              <a:r>
                <a:rPr lang="en-US" altLang="en-US" b="1" dirty="0" err="1" smtClean="0">
                  <a:solidFill>
                    <a:srgbClr val="2980B9"/>
                  </a:solidFill>
                  <a:latin typeface="Open Sans" panose="020B0606030504020204" pitchFamily="34" charset="0"/>
                  <a:cs typeface="Open Sans" panose="020B0606030504020204" pitchFamily="34" charset="0"/>
                </a:rPr>
                <a:t>hệ</a:t>
              </a:r>
              <a:r>
                <a:rPr lang="en-US" altLang="en-US" b="1" dirty="0" smtClean="0">
                  <a:solidFill>
                    <a:srgbClr val="2980B9"/>
                  </a:solidFill>
                  <a:latin typeface="Open Sans" panose="020B0606030504020204" pitchFamily="34" charset="0"/>
                  <a:cs typeface="Open Sans" panose="020B0606030504020204" pitchFamily="34" charset="0"/>
                </a:rPr>
                <a:t> </a:t>
              </a:r>
              <a:r>
                <a:rPr lang="en-US" altLang="en-US" b="1" dirty="0" err="1" smtClean="0">
                  <a:solidFill>
                    <a:srgbClr val="2980B9"/>
                  </a:solidFill>
                  <a:latin typeface="Open Sans" panose="020B0606030504020204" pitchFamily="34" charset="0"/>
                  <a:cs typeface="Open Sans" panose="020B0606030504020204" pitchFamily="34" charset="0"/>
                </a:rPr>
                <a:t>thống</a:t>
              </a:r>
              <a:r>
                <a:rPr lang="en-US" altLang="en-US" b="1" dirty="0" smtClean="0">
                  <a:solidFill>
                    <a:srgbClr val="2980B9"/>
                  </a:solidFill>
                  <a:latin typeface="Open Sans" panose="020B0606030504020204" pitchFamily="34" charset="0"/>
                  <a:cs typeface="Open Sans" panose="020B0606030504020204" pitchFamily="34" charset="0"/>
                </a:rPr>
                <a:t> </a:t>
              </a:r>
              <a:r>
                <a:rPr lang="en-US" altLang="en-US" b="1" dirty="0" err="1" smtClean="0">
                  <a:solidFill>
                    <a:srgbClr val="2980B9"/>
                  </a:solidFill>
                  <a:latin typeface="Open Sans" panose="020B0606030504020204" pitchFamily="34" charset="0"/>
                  <a:cs typeface="Open Sans" panose="020B0606030504020204" pitchFamily="34" charset="0"/>
                </a:rPr>
                <a:t>khách</a:t>
              </a:r>
              <a:r>
                <a:rPr lang="en-US" altLang="en-US" b="1" dirty="0" smtClean="0">
                  <a:solidFill>
                    <a:srgbClr val="2980B9"/>
                  </a:solidFill>
                  <a:latin typeface="Open Sans" panose="020B0606030504020204" pitchFamily="34" charset="0"/>
                  <a:cs typeface="Open Sans" panose="020B0606030504020204" pitchFamily="34" charset="0"/>
                </a:rPr>
                <a:t> hang </a:t>
              </a:r>
              <a:r>
                <a:rPr lang="en-US" altLang="en-US" b="1" dirty="0" err="1" smtClean="0">
                  <a:solidFill>
                    <a:srgbClr val="2980B9"/>
                  </a:solidFill>
                  <a:latin typeface="Open Sans" panose="020B0606030504020204" pitchFamily="34" charset="0"/>
                  <a:cs typeface="Open Sans" panose="020B0606030504020204" pitchFamily="34" charset="0"/>
                </a:rPr>
                <a:t>bền</a:t>
              </a:r>
              <a:r>
                <a:rPr lang="en-US" altLang="en-US" b="1" dirty="0" smtClean="0">
                  <a:solidFill>
                    <a:srgbClr val="2980B9"/>
                  </a:solidFill>
                  <a:latin typeface="Open Sans" panose="020B0606030504020204" pitchFamily="34" charset="0"/>
                  <a:cs typeface="Open Sans" panose="020B0606030504020204" pitchFamily="34" charset="0"/>
                </a:rPr>
                <a:t> </a:t>
              </a:r>
              <a:r>
                <a:rPr lang="en-US" altLang="en-US" b="1" dirty="0" err="1" smtClean="0">
                  <a:solidFill>
                    <a:srgbClr val="2980B9"/>
                  </a:solidFill>
                  <a:latin typeface="Open Sans" panose="020B0606030504020204" pitchFamily="34" charset="0"/>
                  <a:cs typeface="Open Sans" panose="020B0606030504020204" pitchFamily="34" charset="0"/>
                </a:rPr>
                <a:t>vững</a:t>
              </a:r>
              <a:endParaRPr lang="en-US" altLang="en-US" b="1" dirty="0">
                <a:solidFill>
                  <a:srgbClr val="2980B9"/>
                </a:solidFill>
                <a:latin typeface="Open Sans" panose="020B0606030504020204" pitchFamily="34" charset="0"/>
                <a:cs typeface="Open Sans" panose="020B0606030504020204" pitchFamily="34" charset="0"/>
              </a:endParaRPr>
            </a:p>
          </p:txBody>
        </p:sp>
        <p:sp>
          <p:nvSpPr>
            <p:cNvPr id="62" name="Text Box 10"/>
            <p:cNvSpPr txBox="1">
              <a:spLocks noChangeArrowheads="1"/>
            </p:cNvSpPr>
            <p:nvPr/>
          </p:nvSpPr>
          <p:spPr bwMode="auto">
            <a:xfrm>
              <a:off x="637381" y="2866250"/>
              <a:ext cx="2455863" cy="58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algn="r" eaLnBrk="1" hangingPunct="1">
                <a:lnSpc>
                  <a:spcPct val="200000"/>
                </a:lnSpc>
              </a:pPr>
              <a:r>
                <a:rPr lang="en-US" altLang="en-US" b="1" dirty="0" err="1" smtClean="0">
                  <a:solidFill>
                    <a:srgbClr val="16A085"/>
                  </a:solidFill>
                  <a:latin typeface="Open Sans" panose="020B0606030504020204" pitchFamily="34" charset="0"/>
                  <a:cs typeface="Open Sans" panose="020B0606030504020204" pitchFamily="34" charset="0"/>
                </a:rPr>
                <a:t>Tiết</a:t>
              </a:r>
              <a:r>
                <a:rPr lang="en-US" altLang="en-US" b="1" dirty="0" smtClean="0">
                  <a:solidFill>
                    <a:srgbClr val="16A085"/>
                  </a:solidFill>
                  <a:latin typeface="Open Sans" panose="020B0606030504020204" pitchFamily="34" charset="0"/>
                  <a:cs typeface="Open Sans" panose="020B0606030504020204" pitchFamily="34" charset="0"/>
                </a:rPr>
                <a:t> </a:t>
              </a:r>
              <a:r>
                <a:rPr lang="en-US" altLang="en-US" b="1" dirty="0" err="1" smtClean="0">
                  <a:solidFill>
                    <a:srgbClr val="16A085"/>
                  </a:solidFill>
                  <a:latin typeface="Open Sans" panose="020B0606030504020204" pitchFamily="34" charset="0"/>
                  <a:cs typeface="Open Sans" panose="020B0606030504020204" pitchFamily="34" charset="0"/>
                </a:rPr>
                <a:t>kiệm</a:t>
              </a:r>
              <a:r>
                <a:rPr lang="en-US" altLang="en-US" b="1" dirty="0" smtClean="0">
                  <a:solidFill>
                    <a:srgbClr val="16A085"/>
                  </a:solidFill>
                  <a:latin typeface="Open Sans" panose="020B0606030504020204" pitchFamily="34" charset="0"/>
                  <a:cs typeface="Open Sans" panose="020B0606030504020204" pitchFamily="34" charset="0"/>
                </a:rPr>
                <a:t> </a:t>
              </a:r>
              <a:r>
                <a:rPr lang="en-US" altLang="en-US" b="1" dirty="0" err="1" smtClean="0">
                  <a:solidFill>
                    <a:srgbClr val="16A085"/>
                  </a:solidFill>
                  <a:latin typeface="Open Sans" panose="020B0606030504020204" pitchFamily="34" charset="0"/>
                  <a:cs typeface="Open Sans" panose="020B0606030504020204" pitchFamily="34" charset="0"/>
                </a:rPr>
                <a:t>thời</a:t>
              </a:r>
              <a:r>
                <a:rPr lang="en-US" altLang="en-US" b="1" dirty="0" smtClean="0">
                  <a:solidFill>
                    <a:srgbClr val="16A085"/>
                  </a:solidFill>
                  <a:latin typeface="Open Sans" panose="020B0606030504020204" pitchFamily="34" charset="0"/>
                  <a:cs typeface="Open Sans" panose="020B0606030504020204" pitchFamily="34" charset="0"/>
                </a:rPr>
                <a:t> </a:t>
              </a:r>
              <a:r>
                <a:rPr lang="en-US" altLang="en-US" b="1" dirty="0" err="1" smtClean="0">
                  <a:solidFill>
                    <a:srgbClr val="16A085"/>
                  </a:solidFill>
                  <a:latin typeface="Open Sans" panose="020B0606030504020204" pitchFamily="34" charset="0"/>
                  <a:cs typeface="Open Sans" panose="020B0606030504020204" pitchFamily="34" charset="0"/>
                </a:rPr>
                <a:t>gian</a:t>
              </a:r>
              <a:endParaRPr lang="en-US" altLang="en-US" b="1" dirty="0" smtClean="0">
                <a:solidFill>
                  <a:srgbClr val="16A085"/>
                </a:solidFill>
                <a:latin typeface="Open Sans" panose="020B0606030504020204" pitchFamily="34" charset="0"/>
                <a:cs typeface="Open Sans" panose="020B0606030504020204" pitchFamily="34" charset="0"/>
              </a:endParaRPr>
            </a:p>
          </p:txBody>
        </p:sp>
        <p:grpSp>
          <p:nvGrpSpPr>
            <p:cNvPr id="81" name="Group 80"/>
            <p:cNvGrpSpPr>
              <a:grpSpLocks/>
            </p:cNvGrpSpPr>
            <p:nvPr/>
          </p:nvGrpSpPr>
          <p:grpSpPr bwMode="auto">
            <a:xfrm>
              <a:off x="2871788" y="3811588"/>
              <a:ext cx="855662" cy="855662"/>
              <a:chOff x="3828951" y="3938814"/>
              <a:chExt cx="1140534" cy="1140533"/>
            </a:xfrm>
          </p:grpSpPr>
          <p:sp>
            <p:nvSpPr>
              <p:cNvPr id="15" name="Oval 14"/>
              <p:cNvSpPr/>
              <p:nvPr/>
            </p:nvSpPr>
            <p:spPr>
              <a:xfrm>
                <a:off x="3828951" y="3938814"/>
                <a:ext cx="1140534" cy="1140533"/>
              </a:xfrm>
              <a:prstGeom prst="ellipse">
                <a:avLst/>
              </a:prstGeom>
              <a:solidFill>
                <a:srgbClr val="2980B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1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63" name="Group 62"/>
              <p:cNvGrpSpPr/>
              <p:nvPr/>
            </p:nvGrpSpPr>
            <p:grpSpPr>
              <a:xfrm>
                <a:off x="4179290" y="4285202"/>
                <a:ext cx="439856" cy="395289"/>
                <a:chOff x="5583238" y="3892551"/>
                <a:chExt cx="360363" cy="323850"/>
              </a:xfrm>
              <a:solidFill>
                <a:schemeClr val="bg1"/>
              </a:solidFill>
            </p:grpSpPr>
            <p:sp>
              <p:nvSpPr>
                <p:cNvPr id="64" name="Freeform 5"/>
                <p:cNvSpPr>
                  <a:spLocks/>
                </p:cNvSpPr>
                <p:nvPr/>
              </p:nvSpPr>
              <p:spPr bwMode="auto">
                <a:xfrm>
                  <a:off x="5811838" y="3892551"/>
                  <a:ext cx="131763" cy="323850"/>
                </a:xfrm>
                <a:custGeom>
                  <a:avLst/>
                  <a:gdLst>
                    <a:gd name="T0" fmla="*/ 17 w 83"/>
                    <a:gd name="T1" fmla="*/ 57 h 204"/>
                    <a:gd name="T2" fmla="*/ 0 w 83"/>
                    <a:gd name="T3" fmla="*/ 57 h 204"/>
                    <a:gd name="T4" fmla="*/ 43 w 83"/>
                    <a:gd name="T5" fmla="*/ 0 h 204"/>
                    <a:gd name="T6" fmla="*/ 83 w 83"/>
                    <a:gd name="T7" fmla="*/ 57 h 204"/>
                    <a:gd name="T8" fmla="*/ 67 w 83"/>
                    <a:gd name="T9" fmla="*/ 57 h 204"/>
                    <a:gd name="T10" fmla="*/ 67 w 83"/>
                    <a:gd name="T11" fmla="*/ 204 h 204"/>
                    <a:gd name="T12" fmla="*/ 17 w 83"/>
                    <a:gd name="T13" fmla="*/ 204 h 204"/>
                    <a:gd name="T14" fmla="*/ 17 w 83"/>
                    <a:gd name="T15" fmla="*/ 57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204">
                      <a:moveTo>
                        <a:pt x="17" y="57"/>
                      </a:moveTo>
                      <a:lnTo>
                        <a:pt x="0" y="57"/>
                      </a:lnTo>
                      <a:lnTo>
                        <a:pt x="43" y="0"/>
                      </a:lnTo>
                      <a:lnTo>
                        <a:pt x="83" y="57"/>
                      </a:lnTo>
                      <a:lnTo>
                        <a:pt x="67" y="57"/>
                      </a:lnTo>
                      <a:lnTo>
                        <a:pt x="67" y="204"/>
                      </a:lnTo>
                      <a:lnTo>
                        <a:pt x="17" y="204"/>
                      </a:lnTo>
                      <a:lnTo>
                        <a:pt x="1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65" name="Freeform 6"/>
                <p:cNvSpPr>
                  <a:spLocks/>
                </p:cNvSpPr>
                <p:nvPr/>
              </p:nvSpPr>
              <p:spPr bwMode="auto">
                <a:xfrm>
                  <a:off x="5695951" y="3978276"/>
                  <a:ext cx="131763" cy="238125"/>
                </a:xfrm>
                <a:custGeom>
                  <a:avLst/>
                  <a:gdLst>
                    <a:gd name="T0" fmla="*/ 66 w 83"/>
                    <a:gd name="T1" fmla="*/ 150 h 150"/>
                    <a:gd name="T2" fmla="*/ 19 w 83"/>
                    <a:gd name="T3" fmla="*/ 150 h 150"/>
                    <a:gd name="T4" fmla="*/ 19 w 83"/>
                    <a:gd name="T5" fmla="*/ 60 h 150"/>
                    <a:gd name="T6" fmla="*/ 0 w 83"/>
                    <a:gd name="T7" fmla="*/ 60 h 150"/>
                    <a:gd name="T8" fmla="*/ 43 w 83"/>
                    <a:gd name="T9" fmla="*/ 0 h 150"/>
                    <a:gd name="T10" fmla="*/ 83 w 83"/>
                    <a:gd name="T11" fmla="*/ 60 h 150"/>
                    <a:gd name="T12" fmla="*/ 66 w 83"/>
                    <a:gd name="T13" fmla="*/ 60 h 150"/>
                    <a:gd name="T14" fmla="*/ 66 w 83"/>
                    <a:gd name="T15" fmla="*/ 15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50">
                      <a:moveTo>
                        <a:pt x="66" y="150"/>
                      </a:moveTo>
                      <a:lnTo>
                        <a:pt x="19" y="150"/>
                      </a:lnTo>
                      <a:lnTo>
                        <a:pt x="19" y="60"/>
                      </a:lnTo>
                      <a:lnTo>
                        <a:pt x="0" y="60"/>
                      </a:lnTo>
                      <a:lnTo>
                        <a:pt x="43" y="0"/>
                      </a:lnTo>
                      <a:lnTo>
                        <a:pt x="83" y="60"/>
                      </a:lnTo>
                      <a:lnTo>
                        <a:pt x="66" y="60"/>
                      </a:lnTo>
                      <a:lnTo>
                        <a:pt x="66"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66" name="Freeform 7"/>
                <p:cNvSpPr>
                  <a:spLocks/>
                </p:cNvSpPr>
                <p:nvPr/>
              </p:nvSpPr>
              <p:spPr bwMode="auto">
                <a:xfrm>
                  <a:off x="5583238" y="4068763"/>
                  <a:ext cx="131763" cy="147638"/>
                </a:xfrm>
                <a:custGeom>
                  <a:avLst/>
                  <a:gdLst>
                    <a:gd name="T0" fmla="*/ 17 w 83"/>
                    <a:gd name="T1" fmla="*/ 57 h 93"/>
                    <a:gd name="T2" fmla="*/ 0 w 83"/>
                    <a:gd name="T3" fmla="*/ 57 h 93"/>
                    <a:gd name="T4" fmla="*/ 43 w 83"/>
                    <a:gd name="T5" fmla="*/ 0 h 93"/>
                    <a:gd name="T6" fmla="*/ 83 w 83"/>
                    <a:gd name="T7" fmla="*/ 57 h 93"/>
                    <a:gd name="T8" fmla="*/ 66 w 83"/>
                    <a:gd name="T9" fmla="*/ 57 h 93"/>
                    <a:gd name="T10" fmla="*/ 66 w 83"/>
                    <a:gd name="T11" fmla="*/ 93 h 93"/>
                    <a:gd name="T12" fmla="*/ 17 w 83"/>
                    <a:gd name="T13" fmla="*/ 93 h 93"/>
                    <a:gd name="T14" fmla="*/ 17 w 83"/>
                    <a:gd name="T15" fmla="*/ 57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93">
                      <a:moveTo>
                        <a:pt x="17" y="57"/>
                      </a:moveTo>
                      <a:lnTo>
                        <a:pt x="0" y="57"/>
                      </a:lnTo>
                      <a:lnTo>
                        <a:pt x="43" y="0"/>
                      </a:lnTo>
                      <a:lnTo>
                        <a:pt x="83" y="57"/>
                      </a:lnTo>
                      <a:lnTo>
                        <a:pt x="66" y="57"/>
                      </a:lnTo>
                      <a:lnTo>
                        <a:pt x="66" y="93"/>
                      </a:lnTo>
                      <a:lnTo>
                        <a:pt x="17" y="93"/>
                      </a:lnTo>
                      <a:lnTo>
                        <a:pt x="1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grpSp>
        </p:grpSp>
        <p:grpSp>
          <p:nvGrpSpPr>
            <p:cNvPr id="82" name="Group 81"/>
            <p:cNvGrpSpPr>
              <a:grpSpLocks/>
            </p:cNvGrpSpPr>
            <p:nvPr/>
          </p:nvGrpSpPr>
          <p:grpSpPr bwMode="auto">
            <a:xfrm>
              <a:off x="4116388" y="2106613"/>
              <a:ext cx="854075" cy="855662"/>
              <a:chOff x="5487492" y="1665901"/>
              <a:chExt cx="1140534" cy="1140533"/>
            </a:xfrm>
          </p:grpSpPr>
          <p:sp>
            <p:nvSpPr>
              <p:cNvPr id="12" name="Oval 11"/>
              <p:cNvSpPr/>
              <p:nvPr/>
            </p:nvSpPr>
            <p:spPr>
              <a:xfrm>
                <a:off x="5487492" y="1665901"/>
                <a:ext cx="1140534" cy="1140533"/>
              </a:xfrm>
              <a:prstGeom prst="ellipse">
                <a:avLst/>
              </a:prstGeom>
              <a:solidFill>
                <a:srgbClr val="94B64E"/>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1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67" name="Group 66"/>
              <p:cNvGrpSpPr/>
              <p:nvPr/>
            </p:nvGrpSpPr>
            <p:grpSpPr>
              <a:xfrm>
                <a:off x="5824931" y="2048097"/>
                <a:ext cx="483112" cy="373866"/>
                <a:chOff x="6916738" y="2898776"/>
                <a:chExt cx="315913" cy="244475"/>
              </a:xfrm>
              <a:solidFill>
                <a:schemeClr val="bg1"/>
              </a:solidFill>
            </p:grpSpPr>
            <p:sp>
              <p:nvSpPr>
                <p:cNvPr id="68" name="Freeform 62"/>
                <p:cNvSpPr>
                  <a:spLocks/>
                </p:cNvSpPr>
                <p:nvPr/>
              </p:nvSpPr>
              <p:spPr bwMode="auto">
                <a:xfrm>
                  <a:off x="7015163" y="2898776"/>
                  <a:ext cx="119063" cy="33338"/>
                </a:xfrm>
                <a:custGeom>
                  <a:avLst/>
                  <a:gdLst>
                    <a:gd name="T0" fmla="*/ 4 w 32"/>
                    <a:gd name="T1" fmla="*/ 6 h 9"/>
                    <a:gd name="T2" fmla="*/ 6 w 32"/>
                    <a:gd name="T3" fmla="*/ 4 h 9"/>
                    <a:gd name="T4" fmla="*/ 26 w 32"/>
                    <a:gd name="T5" fmla="*/ 4 h 9"/>
                    <a:gd name="T6" fmla="*/ 28 w 32"/>
                    <a:gd name="T7" fmla="*/ 6 h 9"/>
                    <a:gd name="T8" fmla="*/ 28 w 32"/>
                    <a:gd name="T9" fmla="*/ 9 h 9"/>
                    <a:gd name="T10" fmla="*/ 32 w 32"/>
                    <a:gd name="T11" fmla="*/ 9 h 9"/>
                    <a:gd name="T12" fmla="*/ 32 w 32"/>
                    <a:gd name="T13" fmla="*/ 5 h 9"/>
                    <a:gd name="T14" fmla="*/ 26 w 32"/>
                    <a:gd name="T15" fmla="*/ 0 h 9"/>
                    <a:gd name="T16" fmla="*/ 5 w 32"/>
                    <a:gd name="T17" fmla="*/ 0 h 9"/>
                    <a:gd name="T18" fmla="*/ 0 w 32"/>
                    <a:gd name="T19" fmla="*/ 5 h 9"/>
                    <a:gd name="T20" fmla="*/ 0 w 32"/>
                    <a:gd name="T21" fmla="*/ 9 h 9"/>
                    <a:gd name="T22" fmla="*/ 4 w 32"/>
                    <a:gd name="T23" fmla="*/ 9 h 9"/>
                    <a:gd name="T24" fmla="*/ 4 w 32"/>
                    <a:gd name="T25"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9">
                      <a:moveTo>
                        <a:pt x="4" y="6"/>
                      </a:moveTo>
                      <a:cubicBezTo>
                        <a:pt x="4" y="5"/>
                        <a:pt x="5" y="4"/>
                        <a:pt x="6" y="4"/>
                      </a:cubicBezTo>
                      <a:cubicBezTo>
                        <a:pt x="26" y="4"/>
                        <a:pt x="26" y="4"/>
                        <a:pt x="26" y="4"/>
                      </a:cubicBezTo>
                      <a:cubicBezTo>
                        <a:pt x="27" y="4"/>
                        <a:pt x="28" y="5"/>
                        <a:pt x="28" y="6"/>
                      </a:cubicBezTo>
                      <a:cubicBezTo>
                        <a:pt x="28" y="9"/>
                        <a:pt x="28" y="9"/>
                        <a:pt x="28" y="9"/>
                      </a:cubicBezTo>
                      <a:cubicBezTo>
                        <a:pt x="32" y="9"/>
                        <a:pt x="32" y="9"/>
                        <a:pt x="32" y="9"/>
                      </a:cubicBezTo>
                      <a:cubicBezTo>
                        <a:pt x="32" y="5"/>
                        <a:pt x="32" y="5"/>
                        <a:pt x="32" y="5"/>
                      </a:cubicBezTo>
                      <a:cubicBezTo>
                        <a:pt x="32" y="2"/>
                        <a:pt x="29" y="0"/>
                        <a:pt x="26" y="0"/>
                      </a:cubicBezTo>
                      <a:cubicBezTo>
                        <a:pt x="5" y="0"/>
                        <a:pt x="5" y="0"/>
                        <a:pt x="5" y="0"/>
                      </a:cubicBezTo>
                      <a:cubicBezTo>
                        <a:pt x="2" y="0"/>
                        <a:pt x="0" y="2"/>
                        <a:pt x="0" y="5"/>
                      </a:cubicBezTo>
                      <a:cubicBezTo>
                        <a:pt x="0" y="9"/>
                        <a:pt x="0" y="9"/>
                        <a:pt x="0" y="9"/>
                      </a:cubicBezTo>
                      <a:cubicBezTo>
                        <a:pt x="4" y="9"/>
                        <a:pt x="4" y="9"/>
                        <a:pt x="4" y="9"/>
                      </a:cubicBezTo>
                      <a:lnTo>
                        <a:pt x="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69" name="Freeform 63"/>
                <p:cNvSpPr>
                  <a:spLocks/>
                </p:cNvSpPr>
                <p:nvPr/>
              </p:nvSpPr>
              <p:spPr bwMode="auto">
                <a:xfrm>
                  <a:off x="6916738" y="3090863"/>
                  <a:ext cx="315913" cy="52388"/>
                </a:xfrm>
                <a:custGeom>
                  <a:avLst/>
                  <a:gdLst>
                    <a:gd name="T0" fmla="*/ 83 w 84"/>
                    <a:gd name="T1" fmla="*/ 0 h 14"/>
                    <a:gd name="T2" fmla="*/ 49 w 84"/>
                    <a:gd name="T3" fmla="*/ 0 h 14"/>
                    <a:gd name="T4" fmla="*/ 49 w 84"/>
                    <a:gd name="T5" fmla="*/ 1 h 14"/>
                    <a:gd name="T6" fmla="*/ 46 w 84"/>
                    <a:gd name="T7" fmla="*/ 3 h 14"/>
                    <a:gd name="T8" fmla="*/ 37 w 84"/>
                    <a:gd name="T9" fmla="*/ 3 h 14"/>
                    <a:gd name="T10" fmla="*/ 35 w 84"/>
                    <a:gd name="T11" fmla="*/ 1 h 14"/>
                    <a:gd name="T12" fmla="*/ 35 w 84"/>
                    <a:gd name="T13" fmla="*/ 0 h 14"/>
                    <a:gd name="T14" fmla="*/ 1 w 84"/>
                    <a:gd name="T15" fmla="*/ 0 h 14"/>
                    <a:gd name="T16" fmla="*/ 0 w 84"/>
                    <a:gd name="T17" fmla="*/ 0 h 14"/>
                    <a:gd name="T18" fmla="*/ 0 w 84"/>
                    <a:gd name="T19" fmla="*/ 9 h 14"/>
                    <a:gd name="T20" fmla="*/ 6 w 84"/>
                    <a:gd name="T21" fmla="*/ 14 h 14"/>
                    <a:gd name="T22" fmla="*/ 78 w 84"/>
                    <a:gd name="T23" fmla="*/ 14 h 14"/>
                    <a:gd name="T24" fmla="*/ 84 w 84"/>
                    <a:gd name="T25" fmla="*/ 9 h 14"/>
                    <a:gd name="T26" fmla="*/ 84 w 84"/>
                    <a:gd name="T27" fmla="*/ 0 h 14"/>
                    <a:gd name="T28" fmla="*/ 83 w 84"/>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14">
                      <a:moveTo>
                        <a:pt x="83" y="0"/>
                      </a:moveTo>
                      <a:cubicBezTo>
                        <a:pt x="49" y="0"/>
                        <a:pt x="49" y="0"/>
                        <a:pt x="49" y="0"/>
                      </a:cubicBezTo>
                      <a:cubicBezTo>
                        <a:pt x="49" y="1"/>
                        <a:pt x="49" y="1"/>
                        <a:pt x="49" y="1"/>
                      </a:cubicBezTo>
                      <a:cubicBezTo>
                        <a:pt x="49" y="2"/>
                        <a:pt x="48" y="3"/>
                        <a:pt x="46" y="3"/>
                      </a:cubicBezTo>
                      <a:cubicBezTo>
                        <a:pt x="37" y="3"/>
                        <a:pt x="37" y="3"/>
                        <a:pt x="37" y="3"/>
                      </a:cubicBezTo>
                      <a:cubicBezTo>
                        <a:pt x="36" y="3"/>
                        <a:pt x="35" y="2"/>
                        <a:pt x="35" y="1"/>
                      </a:cubicBezTo>
                      <a:cubicBezTo>
                        <a:pt x="35" y="0"/>
                        <a:pt x="35" y="0"/>
                        <a:pt x="35" y="0"/>
                      </a:cubicBezTo>
                      <a:cubicBezTo>
                        <a:pt x="1" y="0"/>
                        <a:pt x="1" y="0"/>
                        <a:pt x="1" y="0"/>
                      </a:cubicBezTo>
                      <a:cubicBezTo>
                        <a:pt x="0" y="0"/>
                        <a:pt x="0" y="0"/>
                        <a:pt x="0" y="0"/>
                      </a:cubicBezTo>
                      <a:cubicBezTo>
                        <a:pt x="0" y="9"/>
                        <a:pt x="0" y="9"/>
                        <a:pt x="0" y="9"/>
                      </a:cubicBezTo>
                      <a:cubicBezTo>
                        <a:pt x="0" y="12"/>
                        <a:pt x="3" y="14"/>
                        <a:pt x="6" y="14"/>
                      </a:cubicBezTo>
                      <a:cubicBezTo>
                        <a:pt x="78" y="14"/>
                        <a:pt x="78" y="14"/>
                        <a:pt x="78" y="14"/>
                      </a:cubicBezTo>
                      <a:cubicBezTo>
                        <a:pt x="81" y="14"/>
                        <a:pt x="84" y="12"/>
                        <a:pt x="84" y="9"/>
                      </a:cubicBezTo>
                      <a:cubicBezTo>
                        <a:pt x="84" y="0"/>
                        <a:pt x="84" y="0"/>
                        <a:pt x="84" y="0"/>
                      </a:cubicBezTo>
                      <a:cubicBezTo>
                        <a:pt x="84" y="0"/>
                        <a:pt x="83" y="0"/>
                        <a:pt x="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70" name="Freeform 64"/>
                <p:cNvSpPr>
                  <a:spLocks/>
                </p:cNvSpPr>
                <p:nvPr/>
              </p:nvSpPr>
              <p:spPr bwMode="auto">
                <a:xfrm>
                  <a:off x="6916738" y="2940051"/>
                  <a:ext cx="315913" cy="138113"/>
                </a:xfrm>
                <a:custGeom>
                  <a:avLst/>
                  <a:gdLst>
                    <a:gd name="T0" fmla="*/ 78 w 84"/>
                    <a:gd name="T1" fmla="*/ 0 h 37"/>
                    <a:gd name="T2" fmla="*/ 6 w 84"/>
                    <a:gd name="T3" fmla="*/ 0 h 37"/>
                    <a:gd name="T4" fmla="*/ 0 w 84"/>
                    <a:gd name="T5" fmla="*/ 6 h 37"/>
                    <a:gd name="T6" fmla="*/ 0 w 84"/>
                    <a:gd name="T7" fmla="*/ 36 h 37"/>
                    <a:gd name="T8" fmla="*/ 1 w 84"/>
                    <a:gd name="T9" fmla="*/ 37 h 37"/>
                    <a:gd name="T10" fmla="*/ 35 w 84"/>
                    <a:gd name="T11" fmla="*/ 37 h 37"/>
                    <a:gd name="T12" fmla="*/ 35 w 84"/>
                    <a:gd name="T13" fmla="*/ 35 h 37"/>
                    <a:gd name="T14" fmla="*/ 37 w 84"/>
                    <a:gd name="T15" fmla="*/ 33 h 37"/>
                    <a:gd name="T16" fmla="*/ 46 w 84"/>
                    <a:gd name="T17" fmla="*/ 33 h 37"/>
                    <a:gd name="T18" fmla="*/ 49 w 84"/>
                    <a:gd name="T19" fmla="*/ 35 h 37"/>
                    <a:gd name="T20" fmla="*/ 49 w 84"/>
                    <a:gd name="T21" fmla="*/ 37 h 37"/>
                    <a:gd name="T22" fmla="*/ 83 w 84"/>
                    <a:gd name="T23" fmla="*/ 37 h 37"/>
                    <a:gd name="T24" fmla="*/ 84 w 84"/>
                    <a:gd name="T25" fmla="*/ 36 h 37"/>
                    <a:gd name="T26" fmla="*/ 84 w 84"/>
                    <a:gd name="T27" fmla="*/ 6 h 37"/>
                    <a:gd name="T28" fmla="*/ 78 w 84"/>
                    <a:gd name="T2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37">
                      <a:moveTo>
                        <a:pt x="78" y="0"/>
                      </a:moveTo>
                      <a:cubicBezTo>
                        <a:pt x="6" y="0"/>
                        <a:pt x="6" y="0"/>
                        <a:pt x="6" y="0"/>
                      </a:cubicBezTo>
                      <a:cubicBezTo>
                        <a:pt x="3" y="0"/>
                        <a:pt x="0" y="2"/>
                        <a:pt x="0" y="6"/>
                      </a:cubicBezTo>
                      <a:cubicBezTo>
                        <a:pt x="0" y="36"/>
                        <a:pt x="0" y="36"/>
                        <a:pt x="0" y="36"/>
                      </a:cubicBezTo>
                      <a:cubicBezTo>
                        <a:pt x="0" y="37"/>
                        <a:pt x="0" y="37"/>
                        <a:pt x="1" y="37"/>
                      </a:cubicBezTo>
                      <a:cubicBezTo>
                        <a:pt x="35" y="37"/>
                        <a:pt x="35" y="37"/>
                        <a:pt x="35" y="37"/>
                      </a:cubicBezTo>
                      <a:cubicBezTo>
                        <a:pt x="35" y="35"/>
                        <a:pt x="35" y="35"/>
                        <a:pt x="35" y="35"/>
                      </a:cubicBezTo>
                      <a:cubicBezTo>
                        <a:pt x="35" y="34"/>
                        <a:pt x="36" y="33"/>
                        <a:pt x="37" y="33"/>
                      </a:cubicBezTo>
                      <a:cubicBezTo>
                        <a:pt x="46" y="33"/>
                        <a:pt x="46" y="33"/>
                        <a:pt x="46" y="33"/>
                      </a:cubicBezTo>
                      <a:cubicBezTo>
                        <a:pt x="48" y="33"/>
                        <a:pt x="49" y="34"/>
                        <a:pt x="49" y="35"/>
                      </a:cubicBezTo>
                      <a:cubicBezTo>
                        <a:pt x="49" y="37"/>
                        <a:pt x="49" y="37"/>
                        <a:pt x="49" y="37"/>
                      </a:cubicBezTo>
                      <a:cubicBezTo>
                        <a:pt x="83" y="37"/>
                        <a:pt x="83" y="37"/>
                        <a:pt x="83" y="37"/>
                      </a:cubicBezTo>
                      <a:cubicBezTo>
                        <a:pt x="83" y="37"/>
                        <a:pt x="84" y="37"/>
                        <a:pt x="84" y="36"/>
                      </a:cubicBezTo>
                      <a:cubicBezTo>
                        <a:pt x="84" y="6"/>
                        <a:pt x="84" y="6"/>
                        <a:pt x="84" y="6"/>
                      </a:cubicBezTo>
                      <a:cubicBezTo>
                        <a:pt x="84" y="2"/>
                        <a:pt x="81"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grpSp>
        </p:grpSp>
        <p:grpSp>
          <p:nvGrpSpPr>
            <p:cNvPr id="80" name="Group 79"/>
            <p:cNvGrpSpPr>
              <a:grpSpLocks/>
            </p:cNvGrpSpPr>
            <p:nvPr/>
          </p:nvGrpSpPr>
          <p:grpSpPr bwMode="auto">
            <a:xfrm>
              <a:off x="3192463" y="2813050"/>
              <a:ext cx="855662" cy="855663"/>
              <a:chOff x="4256200" y="2608571"/>
              <a:chExt cx="1140534" cy="1140533"/>
            </a:xfrm>
          </p:grpSpPr>
          <p:sp>
            <p:nvSpPr>
              <p:cNvPr id="14" name="Oval 13"/>
              <p:cNvSpPr/>
              <p:nvPr/>
            </p:nvSpPr>
            <p:spPr>
              <a:xfrm>
                <a:off x="4256200" y="2608571"/>
                <a:ext cx="1140534" cy="1140533"/>
              </a:xfrm>
              <a:prstGeom prst="ellipse">
                <a:avLst/>
              </a:prstGeom>
              <a:solidFill>
                <a:srgbClr val="16A085"/>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100" dirty="0">
                  <a:latin typeface="Open Sans" panose="020B0606030504020204" pitchFamily="34" charset="0"/>
                  <a:ea typeface="Open Sans" panose="020B0606030504020204" pitchFamily="34" charset="0"/>
                  <a:cs typeface="Open Sans" panose="020B0606030504020204" pitchFamily="34" charset="0"/>
                </a:endParaRPr>
              </a:p>
            </p:txBody>
          </p:sp>
          <p:sp>
            <p:nvSpPr>
              <p:cNvPr id="71" name="Freeform 71"/>
              <p:cNvSpPr>
                <a:spLocks noEditPoints="1"/>
              </p:cNvSpPr>
              <p:nvPr/>
            </p:nvSpPr>
            <p:spPr bwMode="auto">
              <a:xfrm>
                <a:off x="4666708" y="2953482"/>
                <a:ext cx="298358" cy="450711"/>
              </a:xfrm>
              <a:custGeom>
                <a:avLst/>
                <a:gdLst>
                  <a:gd name="T0" fmla="*/ 13 w 48"/>
                  <a:gd name="T1" fmla="*/ 59 h 73"/>
                  <a:gd name="T2" fmla="*/ 36 w 48"/>
                  <a:gd name="T3" fmla="*/ 59 h 73"/>
                  <a:gd name="T4" fmla="*/ 36 w 48"/>
                  <a:gd name="T5" fmla="*/ 59 h 73"/>
                  <a:gd name="T6" fmla="*/ 37 w 48"/>
                  <a:gd name="T7" fmla="*/ 59 h 73"/>
                  <a:gd name="T8" fmla="*/ 38 w 48"/>
                  <a:gd name="T9" fmla="*/ 57 h 73"/>
                  <a:gd name="T10" fmla="*/ 24 w 48"/>
                  <a:gd name="T11" fmla="*/ 41 h 73"/>
                  <a:gd name="T12" fmla="*/ 11 w 48"/>
                  <a:gd name="T13" fmla="*/ 57 h 73"/>
                  <a:gd name="T14" fmla="*/ 11 w 48"/>
                  <a:gd name="T15" fmla="*/ 59 h 73"/>
                  <a:gd name="T16" fmla="*/ 13 w 48"/>
                  <a:gd name="T17" fmla="*/ 59 h 73"/>
                  <a:gd name="T18" fmla="*/ 13 w 48"/>
                  <a:gd name="T19" fmla="*/ 59 h 73"/>
                  <a:gd name="T20" fmla="*/ 44 w 48"/>
                  <a:gd name="T21" fmla="*/ 11 h 73"/>
                  <a:gd name="T22" fmla="*/ 48 w 48"/>
                  <a:gd name="T23" fmla="*/ 7 h 73"/>
                  <a:gd name="T24" fmla="*/ 48 w 48"/>
                  <a:gd name="T25" fmla="*/ 5 h 73"/>
                  <a:gd name="T26" fmla="*/ 44 w 48"/>
                  <a:gd name="T27" fmla="*/ 0 h 73"/>
                  <a:gd name="T28" fmla="*/ 5 w 48"/>
                  <a:gd name="T29" fmla="*/ 0 h 73"/>
                  <a:gd name="T30" fmla="*/ 0 w 48"/>
                  <a:gd name="T31" fmla="*/ 5 h 73"/>
                  <a:gd name="T32" fmla="*/ 0 w 48"/>
                  <a:gd name="T33" fmla="*/ 7 h 73"/>
                  <a:gd name="T34" fmla="*/ 4 w 48"/>
                  <a:gd name="T35" fmla="*/ 11 h 73"/>
                  <a:gd name="T36" fmla="*/ 44 w 48"/>
                  <a:gd name="T37" fmla="*/ 11 h 73"/>
                  <a:gd name="T38" fmla="*/ 40 w 48"/>
                  <a:gd name="T39" fmla="*/ 13 h 73"/>
                  <a:gd name="T40" fmla="*/ 44 w 48"/>
                  <a:gd name="T41" fmla="*/ 13 h 73"/>
                  <a:gd name="T42" fmla="*/ 31 w 48"/>
                  <a:gd name="T43" fmla="*/ 36 h 73"/>
                  <a:gd name="T44" fmla="*/ 44 w 48"/>
                  <a:gd name="T45" fmla="*/ 59 h 73"/>
                  <a:gd name="T46" fmla="*/ 40 w 48"/>
                  <a:gd name="T47" fmla="*/ 59 h 73"/>
                  <a:gd name="T48" fmla="*/ 26 w 48"/>
                  <a:gd name="T49" fmla="*/ 38 h 73"/>
                  <a:gd name="T50" fmla="*/ 25 w 48"/>
                  <a:gd name="T51" fmla="*/ 36 h 73"/>
                  <a:gd name="T52" fmla="*/ 26 w 48"/>
                  <a:gd name="T53" fmla="*/ 35 h 73"/>
                  <a:gd name="T54" fmla="*/ 26 w 48"/>
                  <a:gd name="T55" fmla="*/ 35 h 73"/>
                  <a:gd name="T56" fmla="*/ 40 w 48"/>
                  <a:gd name="T57" fmla="*/ 13 h 73"/>
                  <a:gd name="T58" fmla="*/ 4 w 48"/>
                  <a:gd name="T59" fmla="*/ 61 h 73"/>
                  <a:gd name="T60" fmla="*/ 0 w 48"/>
                  <a:gd name="T61" fmla="*/ 66 h 73"/>
                  <a:gd name="T62" fmla="*/ 0 w 48"/>
                  <a:gd name="T63" fmla="*/ 68 h 73"/>
                  <a:gd name="T64" fmla="*/ 5 w 48"/>
                  <a:gd name="T65" fmla="*/ 73 h 73"/>
                  <a:gd name="T66" fmla="*/ 44 w 48"/>
                  <a:gd name="T67" fmla="*/ 73 h 73"/>
                  <a:gd name="T68" fmla="*/ 48 w 48"/>
                  <a:gd name="T69" fmla="*/ 68 h 73"/>
                  <a:gd name="T70" fmla="*/ 48 w 48"/>
                  <a:gd name="T71" fmla="*/ 66 h 73"/>
                  <a:gd name="T72" fmla="*/ 44 w 48"/>
                  <a:gd name="T73" fmla="*/ 61 h 73"/>
                  <a:gd name="T74" fmla="*/ 4 w 48"/>
                  <a:gd name="T75" fmla="*/ 61 h 73"/>
                  <a:gd name="T76" fmla="*/ 8 w 48"/>
                  <a:gd name="T77" fmla="*/ 59 h 73"/>
                  <a:gd name="T78" fmla="*/ 4 w 48"/>
                  <a:gd name="T79" fmla="*/ 59 h 73"/>
                  <a:gd name="T80" fmla="*/ 18 w 48"/>
                  <a:gd name="T81" fmla="*/ 36 h 73"/>
                  <a:gd name="T82" fmla="*/ 4 w 48"/>
                  <a:gd name="T83" fmla="*/ 13 h 73"/>
                  <a:gd name="T84" fmla="*/ 8 w 48"/>
                  <a:gd name="T85" fmla="*/ 13 h 73"/>
                  <a:gd name="T86" fmla="*/ 22 w 48"/>
                  <a:gd name="T87" fmla="*/ 35 h 73"/>
                  <a:gd name="T88" fmla="*/ 24 w 48"/>
                  <a:gd name="T89" fmla="*/ 37 h 73"/>
                  <a:gd name="T90" fmla="*/ 22 w 48"/>
                  <a:gd name="T91" fmla="*/ 38 h 73"/>
                  <a:gd name="T92" fmla="*/ 8 w 48"/>
                  <a:gd name="T93" fmla="*/ 5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 h="73">
                    <a:moveTo>
                      <a:pt x="13" y="59"/>
                    </a:moveTo>
                    <a:cubicBezTo>
                      <a:pt x="36" y="59"/>
                      <a:pt x="36" y="59"/>
                      <a:pt x="36" y="59"/>
                    </a:cubicBezTo>
                    <a:cubicBezTo>
                      <a:pt x="36" y="59"/>
                      <a:pt x="36" y="59"/>
                      <a:pt x="36" y="59"/>
                    </a:cubicBezTo>
                    <a:cubicBezTo>
                      <a:pt x="36" y="59"/>
                      <a:pt x="37" y="59"/>
                      <a:pt x="37" y="59"/>
                    </a:cubicBezTo>
                    <a:cubicBezTo>
                      <a:pt x="38" y="58"/>
                      <a:pt x="38" y="57"/>
                      <a:pt x="38" y="57"/>
                    </a:cubicBezTo>
                    <a:cubicBezTo>
                      <a:pt x="36" y="49"/>
                      <a:pt x="31" y="41"/>
                      <a:pt x="24" y="41"/>
                    </a:cubicBezTo>
                    <a:cubicBezTo>
                      <a:pt x="17" y="41"/>
                      <a:pt x="12" y="49"/>
                      <a:pt x="11" y="57"/>
                    </a:cubicBezTo>
                    <a:cubicBezTo>
                      <a:pt x="11" y="57"/>
                      <a:pt x="11" y="58"/>
                      <a:pt x="11" y="59"/>
                    </a:cubicBezTo>
                    <a:cubicBezTo>
                      <a:pt x="12" y="59"/>
                      <a:pt x="12" y="59"/>
                      <a:pt x="13" y="59"/>
                    </a:cubicBezTo>
                    <a:cubicBezTo>
                      <a:pt x="13" y="59"/>
                      <a:pt x="13" y="59"/>
                      <a:pt x="13" y="59"/>
                    </a:cubicBezTo>
                    <a:close/>
                    <a:moveTo>
                      <a:pt x="44" y="11"/>
                    </a:moveTo>
                    <a:cubicBezTo>
                      <a:pt x="47" y="11"/>
                      <a:pt x="48" y="9"/>
                      <a:pt x="48" y="7"/>
                    </a:cubicBezTo>
                    <a:cubicBezTo>
                      <a:pt x="48" y="5"/>
                      <a:pt x="48" y="5"/>
                      <a:pt x="48" y="5"/>
                    </a:cubicBezTo>
                    <a:cubicBezTo>
                      <a:pt x="48" y="2"/>
                      <a:pt x="46" y="0"/>
                      <a:pt x="44" y="0"/>
                    </a:cubicBezTo>
                    <a:cubicBezTo>
                      <a:pt x="5" y="0"/>
                      <a:pt x="5" y="0"/>
                      <a:pt x="5" y="0"/>
                    </a:cubicBezTo>
                    <a:cubicBezTo>
                      <a:pt x="2" y="0"/>
                      <a:pt x="0" y="2"/>
                      <a:pt x="0" y="5"/>
                    </a:cubicBezTo>
                    <a:cubicBezTo>
                      <a:pt x="0" y="7"/>
                      <a:pt x="0" y="7"/>
                      <a:pt x="0" y="7"/>
                    </a:cubicBezTo>
                    <a:cubicBezTo>
                      <a:pt x="0" y="9"/>
                      <a:pt x="2" y="11"/>
                      <a:pt x="4" y="11"/>
                    </a:cubicBezTo>
                    <a:cubicBezTo>
                      <a:pt x="44" y="11"/>
                      <a:pt x="44" y="11"/>
                      <a:pt x="44" y="11"/>
                    </a:cubicBezTo>
                    <a:close/>
                    <a:moveTo>
                      <a:pt x="40" y="13"/>
                    </a:moveTo>
                    <a:cubicBezTo>
                      <a:pt x="44" y="13"/>
                      <a:pt x="44" y="13"/>
                      <a:pt x="44" y="13"/>
                    </a:cubicBezTo>
                    <a:cubicBezTo>
                      <a:pt x="43" y="22"/>
                      <a:pt x="39" y="31"/>
                      <a:pt x="31" y="36"/>
                    </a:cubicBezTo>
                    <a:cubicBezTo>
                      <a:pt x="39" y="42"/>
                      <a:pt x="43" y="50"/>
                      <a:pt x="44" y="59"/>
                    </a:cubicBezTo>
                    <a:cubicBezTo>
                      <a:pt x="40" y="59"/>
                      <a:pt x="40" y="59"/>
                      <a:pt x="40" y="59"/>
                    </a:cubicBezTo>
                    <a:cubicBezTo>
                      <a:pt x="39" y="51"/>
                      <a:pt x="35" y="41"/>
                      <a:pt x="26" y="38"/>
                    </a:cubicBezTo>
                    <a:cubicBezTo>
                      <a:pt x="25" y="38"/>
                      <a:pt x="25" y="37"/>
                      <a:pt x="25" y="36"/>
                    </a:cubicBezTo>
                    <a:cubicBezTo>
                      <a:pt x="25" y="35"/>
                      <a:pt x="26" y="35"/>
                      <a:pt x="26" y="35"/>
                    </a:cubicBezTo>
                    <a:cubicBezTo>
                      <a:pt x="26" y="35"/>
                      <a:pt x="26" y="35"/>
                      <a:pt x="26" y="35"/>
                    </a:cubicBezTo>
                    <a:cubicBezTo>
                      <a:pt x="34" y="32"/>
                      <a:pt x="39" y="21"/>
                      <a:pt x="40" y="13"/>
                    </a:cubicBezTo>
                    <a:close/>
                    <a:moveTo>
                      <a:pt x="4" y="61"/>
                    </a:moveTo>
                    <a:cubicBezTo>
                      <a:pt x="2" y="62"/>
                      <a:pt x="0" y="64"/>
                      <a:pt x="0" y="66"/>
                    </a:cubicBezTo>
                    <a:cubicBezTo>
                      <a:pt x="0" y="68"/>
                      <a:pt x="0" y="68"/>
                      <a:pt x="0" y="68"/>
                    </a:cubicBezTo>
                    <a:cubicBezTo>
                      <a:pt x="0" y="70"/>
                      <a:pt x="2" y="73"/>
                      <a:pt x="5" y="73"/>
                    </a:cubicBezTo>
                    <a:cubicBezTo>
                      <a:pt x="44" y="73"/>
                      <a:pt x="44" y="73"/>
                      <a:pt x="44" y="73"/>
                    </a:cubicBezTo>
                    <a:cubicBezTo>
                      <a:pt x="46" y="73"/>
                      <a:pt x="48" y="70"/>
                      <a:pt x="48" y="68"/>
                    </a:cubicBezTo>
                    <a:cubicBezTo>
                      <a:pt x="48" y="66"/>
                      <a:pt x="48" y="66"/>
                      <a:pt x="48" y="66"/>
                    </a:cubicBezTo>
                    <a:cubicBezTo>
                      <a:pt x="48" y="64"/>
                      <a:pt x="47" y="62"/>
                      <a:pt x="44" y="61"/>
                    </a:cubicBezTo>
                    <a:cubicBezTo>
                      <a:pt x="4" y="61"/>
                      <a:pt x="4" y="61"/>
                      <a:pt x="4" y="61"/>
                    </a:cubicBezTo>
                    <a:close/>
                    <a:moveTo>
                      <a:pt x="8" y="59"/>
                    </a:moveTo>
                    <a:cubicBezTo>
                      <a:pt x="4" y="59"/>
                      <a:pt x="4" y="59"/>
                      <a:pt x="4" y="59"/>
                    </a:cubicBezTo>
                    <a:cubicBezTo>
                      <a:pt x="5" y="50"/>
                      <a:pt x="10" y="42"/>
                      <a:pt x="18" y="36"/>
                    </a:cubicBezTo>
                    <a:cubicBezTo>
                      <a:pt x="10" y="31"/>
                      <a:pt x="5" y="22"/>
                      <a:pt x="4" y="13"/>
                    </a:cubicBezTo>
                    <a:cubicBezTo>
                      <a:pt x="8" y="13"/>
                      <a:pt x="8" y="13"/>
                      <a:pt x="8" y="13"/>
                    </a:cubicBezTo>
                    <a:cubicBezTo>
                      <a:pt x="9" y="21"/>
                      <a:pt x="14" y="32"/>
                      <a:pt x="22" y="35"/>
                    </a:cubicBezTo>
                    <a:cubicBezTo>
                      <a:pt x="23" y="35"/>
                      <a:pt x="24" y="36"/>
                      <a:pt x="24" y="37"/>
                    </a:cubicBezTo>
                    <a:cubicBezTo>
                      <a:pt x="23" y="38"/>
                      <a:pt x="23" y="38"/>
                      <a:pt x="22" y="38"/>
                    </a:cubicBezTo>
                    <a:cubicBezTo>
                      <a:pt x="14" y="41"/>
                      <a:pt x="9" y="51"/>
                      <a:pt x="8" y="59"/>
                    </a:cubicBezTo>
                    <a:close/>
                  </a:path>
                </a:pathLst>
              </a:custGeom>
              <a:solidFill>
                <a:schemeClr val="bg1"/>
              </a:soli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grpSp>
        <p:sp>
          <p:nvSpPr>
            <p:cNvPr id="10" name="Oval 9"/>
            <p:cNvSpPr/>
            <p:nvPr/>
          </p:nvSpPr>
          <p:spPr bwMode="auto">
            <a:xfrm>
              <a:off x="5099050" y="2813050"/>
              <a:ext cx="854075" cy="855663"/>
            </a:xfrm>
            <a:prstGeom prst="ellipse">
              <a:avLst/>
            </a:prstGeom>
            <a:solidFill>
              <a:srgbClr val="F39C1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1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84" name="Group 83"/>
            <p:cNvGrpSpPr>
              <a:grpSpLocks/>
            </p:cNvGrpSpPr>
            <p:nvPr/>
          </p:nvGrpSpPr>
          <p:grpSpPr bwMode="auto">
            <a:xfrm>
              <a:off x="5426075" y="3811588"/>
              <a:ext cx="855663" cy="855662"/>
              <a:chOff x="7235806" y="3938813"/>
              <a:chExt cx="1140534" cy="1140533"/>
            </a:xfrm>
          </p:grpSpPr>
          <p:sp>
            <p:nvSpPr>
              <p:cNvPr id="13" name="Oval 12"/>
              <p:cNvSpPr/>
              <p:nvPr/>
            </p:nvSpPr>
            <p:spPr>
              <a:xfrm>
                <a:off x="7235806" y="3938813"/>
                <a:ext cx="1140534" cy="1140533"/>
              </a:xfrm>
              <a:prstGeom prst="ellipse">
                <a:avLst/>
              </a:prstGeom>
              <a:solidFill>
                <a:srgbClr val="C0392B"/>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1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75" name="Group 74"/>
              <p:cNvGrpSpPr/>
              <p:nvPr/>
            </p:nvGrpSpPr>
            <p:grpSpPr>
              <a:xfrm>
                <a:off x="7574106" y="4254851"/>
                <a:ext cx="430958" cy="560626"/>
                <a:chOff x="6913563" y="2465388"/>
                <a:chExt cx="179388" cy="233363"/>
              </a:xfrm>
              <a:solidFill>
                <a:schemeClr val="bg1"/>
              </a:solidFill>
            </p:grpSpPr>
            <p:sp>
              <p:nvSpPr>
                <p:cNvPr id="76" name="Freeform 57"/>
                <p:cNvSpPr>
                  <a:spLocks noEditPoints="1"/>
                </p:cNvSpPr>
                <p:nvPr/>
              </p:nvSpPr>
              <p:spPr bwMode="auto">
                <a:xfrm>
                  <a:off x="6913563" y="2465388"/>
                  <a:ext cx="179388" cy="195263"/>
                </a:xfrm>
                <a:custGeom>
                  <a:avLst/>
                  <a:gdLst>
                    <a:gd name="T0" fmla="*/ 25 w 48"/>
                    <a:gd name="T1" fmla="*/ 0 h 52"/>
                    <a:gd name="T2" fmla="*/ 3 w 48"/>
                    <a:gd name="T3" fmla="*/ 27 h 52"/>
                    <a:gd name="T4" fmla="*/ 11 w 48"/>
                    <a:gd name="T5" fmla="*/ 41 h 52"/>
                    <a:gd name="T6" fmla="*/ 18 w 48"/>
                    <a:gd name="T7" fmla="*/ 52 h 52"/>
                    <a:gd name="T8" fmla="*/ 33 w 48"/>
                    <a:gd name="T9" fmla="*/ 52 h 52"/>
                    <a:gd name="T10" fmla="*/ 40 w 48"/>
                    <a:gd name="T11" fmla="*/ 41 h 52"/>
                    <a:gd name="T12" fmla="*/ 48 w 48"/>
                    <a:gd name="T13" fmla="*/ 22 h 52"/>
                    <a:gd name="T14" fmla="*/ 25 w 48"/>
                    <a:gd name="T15" fmla="*/ 0 h 52"/>
                    <a:gd name="T16" fmla="*/ 33 w 48"/>
                    <a:gd name="T17" fmla="*/ 42 h 52"/>
                    <a:gd name="T18" fmla="*/ 32 w 48"/>
                    <a:gd name="T19" fmla="*/ 46 h 52"/>
                    <a:gd name="T20" fmla="*/ 29 w 48"/>
                    <a:gd name="T21" fmla="*/ 46 h 52"/>
                    <a:gd name="T22" fmla="*/ 30 w 48"/>
                    <a:gd name="T23" fmla="*/ 36 h 52"/>
                    <a:gd name="T24" fmla="*/ 33 w 48"/>
                    <a:gd name="T25" fmla="*/ 25 h 52"/>
                    <a:gd name="T26" fmla="*/ 33 w 48"/>
                    <a:gd name="T27" fmla="*/ 25 h 52"/>
                    <a:gd name="T28" fmla="*/ 30 w 48"/>
                    <a:gd name="T29" fmla="*/ 20 h 52"/>
                    <a:gd name="T30" fmla="*/ 25 w 48"/>
                    <a:gd name="T31" fmla="*/ 19 h 52"/>
                    <a:gd name="T32" fmla="*/ 20 w 48"/>
                    <a:gd name="T33" fmla="*/ 20 h 52"/>
                    <a:gd name="T34" fmla="*/ 18 w 48"/>
                    <a:gd name="T35" fmla="*/ 25 h 52"/>
                    <a:gd name="T36" fmla="*/ 21 w 48"/>
                    <a:gd name="T37" fmla="*/ 36 h 52"/>
                    <a:gd name="T38" fmla="*/ 22 w 48"/>
                    <a:gd name="T39" fmla="*/ 46 h 52"/>
                    <a:gd name="T40" fmla="*/ 19 w 48"/>
                    <a:gd name="T41" fmla="*/ 46 h 52"/>
                    <a:gd name="T42" fmla="*/ 17 w 48"/>
                    <a:gd name="T43" fmla="*/ 42 h 52"/>
                    <a:gd name="T44" fmla="*/ 9 w 48"/>
                    <a:gd name="T45" fmla="*/ 25 h 52"/>
                    <a:gd name="T46" fmla="*/ 25 w 48"/>
                    <a:gd name="T47" fmla="*/ 6 h 52"/>
                    <a:gd name="T48" fmla="*/ 42 w 48"/>
                    <a:gd name="T49" fmla="*/ 25 h 52"/>
                    <a:gd name="T50" fmla="*/ 33 w 48"/>
                    <a:gd name="T51"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52">
                      <a:moveTo>
                        <a:pt x="25" y="0"/>
                      </a:moveTo>
                      <a:cubicBezTo>
                        <a:pt x="11" y="0"/>
                        <a:pt x="0" y="13"/>
                        <a:pt x="3" y="27"/>
                      </a:cubicBezTo>
                      <a:cubicBezTo>
                        <a:pt x="4" y="33"/>
                        <a:pt x="9" y="35"/>
                        <a:pt x="11" y="41"/>
                      </a:cubicBezTo>
                      <a:cubicBezTo>
                        <a:pt x="12" y="44"/>
                        <a:pt x="13" y="52"/>
                        <a:pt x="18" y="52"/>
                      </a:cubicBezTo>
                      <a:cubicBezTo>
                        <a:pt x="33" y="52"/>
                        <a:pt x="33" y="52"/>
                        <a:pt x="33" y="52"/>
                      </a:cubicBezTo>
                      <a:cubicBezTo>
                        <a:pt x="38" y="52"/>
                        <a:pt x="38" y="44"/>
                        <a:pt x="40" y="41"/>
                      </a:cubicBezTo>
                      <a:cubicBezTo>
                        <a:pt x="43" y="33"/>
                        <a:pt x="48" y="33"/>
                        <a:pt x="48" y="22"/>
                      </a:cubicBezTo>
                      <a:cubicBezTo>
                        <a:pt x="48" y="10"/>
                        <a:pt x="38" y="0"/>
                        <a:pt x="25" y="0"/>
                      </a:cubicBezTo>
                      <a:close/>
                      <a:moveTo>
                        <a:pt x="33" y="42"/>
                      </a:moveTo>
                      <a:cubicBezTo>
                        <a:pt x="33" y="43"/>
                        <a:pt x="33" y="45"/>
                        <a:pt x="32" y="46"/>
                      </a:cubicBezTo>
                      <a:cubicBezTo>
                        <a:pt x="29" y="46"/>
                        <a:pt x="29" y="46"/>
                        <a:pt x="29" y="46"/>
                      </a:cubicBezTo>
                      <a:cubicBezTo>
                        <a:pt x="29" y="42"/>
                        <a:pt x="29" y="39"/>
                        <a:pt x="30" y="36"/>
                      </a:cubicBezTo>
                      <a:cubicBezTo>
                        <a:pt x="30" y="33"/>
                        <a:pt x="31" y="30"/>
                        <a:pt x="33" y="25"/>
                      </a:cubicBezTo>
                      <a:cubicBezTo>
                        <a:pt x="33" y="25"/>
                        <a:pt x="33" y="25"/>
                        <a:pt x="33" y="25"/>
                      </a:cubicBezTo>
                      <a:cubicBezTo>
                        <a:pt x="34" y="22"/>
                        <a:pt x="33" y="21"/>
                        <a:pt x="30" y="20"/>
                      </a:cubicBezTo>
                      <a:cubicBezTo>
                        <a:pt x="29" y="19"/>
                        <a:pt x="27" y="19"/>
                        <a:pt x="25" y="19"/>
                      </a:cubicBezTo>
                      <a:cubicBezTo>
                        <a:pt x="23" y="19"/>
                        <a:pt x="21" y="19"/>
                        <a:pt x="20" y="20"/>
                      </a:cubicBezTo>
                      <a:cubicBezTo>
                        <a:pt x="18" y="21"/>
                        <a:pt x="17" y="23"/>
                        <a:pt x="18" y="25"/>
                      </a:cubicBezTo>
                      <a:cubicBezTo>
                        <a:pt x="20" y="30"/>
                        <a:pt x="21" y="33"/>
                        <a:pt x="21" y="36"/>
                      </a:cubicBezTo>
                      <a:cubicBezTo>
                        <a:pt x="22" y="39"/>
                        <a:pt x="22" y="42"/>
                        <a:pt x="22" y="46"/>
                      </a:cubicBezTo>
                      <a:cubicBezTo>
                        <a:pt x="19" y="46"/>
                        <a:pt x="19" y="46"/>
                        <a:pt x="19" y="46"/>
                      </a:cubicBezTo>
                      <a:cubicBezTo>
                        <a:pt x="18" y="45"/>
                        <a:pt x="18" y="43"/>
                        <a:pt x="17" y="42"/>
                      </a:cubicBezTo>
                      <a:cubicBezTo>
                        <a:pt x="15" y="34"/>
                        <a:pt x="10" y="31"/>
                        <a:pt x="9" y="25"/>
                      </a:cubicBezTo>
                      <a:cubicBezTo>
                        <a:pt x="7" y="15"/>
                        <a:pt x="15" y="6"/>
                        <a:pt x="25" y="6"/>
                      </a:cubicBezTo>
                      <a:cubicBezTo>
                        <a:pt x="36" y="6"/>
                        <a:pt x="44" y="15"/>
                        <a:pt x="42" y="25"/>
                      </a:cubicBezTo>
                      <a:cubicBezTo>
                        <a:pt x="41" y="31"/>
                        <a:pt x="35" y="34"/>
                        <a:pt x="33"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77" name="Freeform 58"/>
                <p:cNvSpPr>
                  <a:spLocks/>
                </p:cNvSpPr>
                <p:nvPr/>
              </p:nvSpPr>
              <p:spPr bwMode="auto">
                <a:xfrm>
                  <a:off x="6991351" y="2547938"/>
                  <a:ext cx="34925" cy="90488"/>
                </a:xfrm>
                <a:custGeom>
                  <a:avLst/>
                  <a:gdLst>
                    <a:gd name="T0" fmla="*/ 3 w 9"/>
                    <a:gd name="T1" fmla="*/ 24 h 24"/>
                    <a:gd name="T2" fmla="*/ 6 w 9"/>
                    <a:gd name="T3" fmla="*/ 24 h 24"/>
                    <a:gd name="T4" fmla="*/ 6 w 9"/>
                    <a:gd name="T5" fmla="*/ 14 h 24"/>
                    <a:gd name="T6" fmla="*/ 9 w 9"/>
                    <a:gd name="T7" fmla="*/ 3 h 24"/>
                    <a:gd name="T8" fmla="*/ 7 w 9"/>
                    <a:gd name="T9" fmla="*/ 0 h 24"/>
                    <a:gd name="T10" fmla="*/ 5 w 9"/>
                    <a:gd name="T11" fmla="*/ 0 h 24"/>
                    <a:gd name="T12" fmla="*/ 2 w 9"/>
                    <a:gd name="T13" fmla="*/ 0 h 24"/>
                    <a:gd name="T14" fmla="*/ 0 w 9"/>
                    <a:gd name="T15" fmla="*/ 3 h 24"/>
                    <a:gd name="T16" fmla="*/ 3 w 9"/>
                    <a:gd name="T17" fmla="*/ 14 h 24"/>
                    <a:gd name="T18" fmla="*/ 3 w 9"/>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4">
                      <a:moveTo>
                        <a:pt x="3" y="24"/>
                      </a:moveTo>
                      <a:cubicBezTo>
                        <a:pt x="6" y="24"/>
                        <a:pt x="6" y="24"/>
                        <a:pt x="6" y="24"/>
                      </a:cubicBezTo>
                      <a:cubicBezTo>
                        <a:pt x="5" y="20"/>
                        <a:pt x="5" y="17"/>
                        <a:pt x="6" y="14"/>
                      </a:cubicBezTo>
                      <a:cubicBezTo>
                        <a:pt x="6" y="10"/>
                        <a:pt x="7" y="7"/>
                        <a:pt x="9" y="3"/>
                      </a:cubicBezTo>
                      <a:cubicBezTo>
                        <a:pt x="9" y="2"/>
                        <a:pt x="8" y="1"/>
                        <a:pt x="7" y="0"/>
                      </a:cubicBezTo>
                      <a:cubicBezTo>
                        <a:pt x="6" y="0"/>
                        <a:pt x="5" y="0"/>
                        <a:pt x="5" y="0"/>
                      </a:cubicBezTo>
                      <a:cubicBezTo>
                        <a:pt x="4" y="0"/>
                        <a:pt x="3" y="0"/>
                        <a:pt x="2" y="0"/>
                      </a:cubicBezTo>
                      <a:cubicBezTo>
                        <a:pt x="1" y="1"/>
                        <a:pt x="0" y="2"/>
                        <a:pt x="0" y="3"/>
                      </a:cubicBezTo>
                      <a:cubicBezTo>
                        <a:pt x="1" y="7"/>
                        <a:pt x="2" y="10"/>
                        <a:pt x="3" y="14"/>
                      </a:cubicBezTo>
                      <a:cubicBezTo>
                        <a:pt x="3" y="17"/>
                        <a:pt x="3" y="20"/>
                        <a:pt x="3"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78" name="Freeform 59"/>
                <p:cNvSpPr>
                  <a:spLocks/>
                </p:cNvSpPr>
                <p:nvPr/>
              </p:nvSpPr>
              <p:spPr bwMode="auto">
                <a:xfrm>
                  <a:off x="6969126" y="2663826"/>
                  <a:ext cx="79375" cy="15875"/>
                </a:xfrm>
                <a:custGeom>
                  <a:avLst/>
                  <a:gdLst>
                    <a:gd name="T0" fmla="*/ 18 w 21"/>
                    <a:gd name="T1" fmla="*/ 4 h 4"/>
                    <a:gd name="T2" fmla="*/ 3 w 21"/>
                    <a:gd name="T3" fmla="*/ 4 h 4"/>
                    <a:gd name="T4" fmla="*/ 3 w 21"/>
                    <a:gd name="T5" fmla="*/ 0 h 4"/>
                    <a:gd name="T6" fmla="*/ 18 w 21"/>
                    <a:gd name="T7" fmla="*/ 0 h 4"/>
                    <a:gd name="T8" fmla="*/ 18 w 21"/>
                    <a:gd name="T9" fmla="*/ 4 h 4"/>
                  </a:gdLst>
                  <a:ahLst/>
                  <a:cxnLst>
                    <a:cxn ang="0">
                      <a:pos x="T0" y="T1"/>
                    </a:cxn>
                    <a:cxn ang="0">
                      <a:pos x="T2" y="T3"/>
                    </a:cxn>
                    <a:cxn ang="0">
                      <a:pos x="T4" y="T5"/>
                    </a:cxn>
                    <a:cxn ang="0">
                      <a:pos x="T6" y="T7"/>
                    </a:cxn>
                    <a:cxn ang="0">
                      <a:pos x="T8" y="T9"/>
                    </a:cxn>
                  </a:cxnLst>
                  <a:rect l="0" t="0" r="r" b="b"/>
                  <a:pathLst>
                    <a:path w="21" h="4">
                      <a:moveTo>
                        <a:pt x="18" y="4"/>
                      </a:moveTo>
                      <a:cubicBezTo>
                        <a:pt x="3" y="4"/>
                        <a:pt x="3" y="4"/>
                        <a:pt x="3" y="4"/>
                      </a:cubicBezTo>
                      <a:cubicBezTo>
                        <a:pt x="0" y="4"/>
                        <a:pt x="0" y="0"/>
                        <a:pt x="3" y="0"/>
                      </a:cubicBezTo>
                      <a:cubicBezTo>
                        <a:pt x="18" y="0"/>
                        <a:pt x="18" y="0"/>
                        <a:pt x="18" y="0"/>
                      </a:cubicBezTo>
                      <a:cubicBezTo>
                        <a:pt x="21" y="0"/>
                        <a:pt x="21"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79" name="Freeform 60"/>
                <p:cNvSpPr>
                  <a:spLocks/>
                </p:cNvSpPr>
                <p:nvPr/>
              </p:nvSpPr>
              <p:spPr bwMode="auto">
                <a:xfrm>
                  <a:off x="6973888" y="2682876"/>
                  <a:ext cx="66675" cy="15875"/>
                </a:xfrm>
                <a:custGeom>
                  <a:avLst/>
                  <a:gdLst>
                    <a:gd name="T0" fmla="*/ 16 w 18"/>
                    <a:gd name="T1" fmla="*/ 4 h 4"/>
                    <a:gd name="T2" fmla="*/ 2 w 18"/>
                    <a:gd name="T3" fmla="*/ 4 h 4"/>
                    <a:gd name="T4" fmla="*/ 2 w 18"/>
                    <a:gd name="T5" fmla="*/ 0 h 4"/>
                    <a:gd name="T6" fmla="*/ 16 w 18"/>
                    <a:gd name="T7" fmla="*/ 0 h 4"/>
                    <a:gd name="T8" fmla="*/ 16 w 18"/>
                    <a:gd name="T9" fmla="*/ 4 h 4"/>
                  </a:gdLst>
                  <a:ahLst/>
                  <a:cxnLst>
                    <a:cxn ang="0">
                      <a:pos x="T0" y="T1"/>
                    </a:cxn>
                    <a:cxn ang="0">
                      <a:pos x="T2" y="T3"/>
                    </a:cxn>
                    <a:cxn ang="0">
                      <a:pos x="T4" y="T5"/>
                    </a:cxn>
                    <a:cxn ang="0">
                      <a:pos x="T6" y="T7"/>
                    </a:cxn>
                    <a:cxn ang="0">
                      <a:pos x="T8" y="T9"/>
                    </a:cxn>
                  </a:cxnLst>
                  <a:rect l="0" t="0" r="r" b="b"/>
                  <a:pathLst>
                    <a:path w="18" h="4">
                      <a:moveTo>
                        <a:pt x="16" y="4"/>
                      </a:moveTo>
                      <a:cubicBezTo>
                        <a:pt x="2" y="4"/>
                        <a:pt x="2" y="4"/>
                        <a:pt x="2" y="4"/>
                      </a:cubicBezTo>
                      <a:cubicBezTo>
                        <a:pt x="0" y="4"/>
                        <a:pt x="0" y="0"/>
                        <a:pt x="2" y="0"/>
                      </a:cubicBezTo>
                      <a:cubicBezTo>
                        <a:pt x="16" y="0"/>
                        <a:pt x="16" y="0"/>
                        <a:pt x="16" y="0"/>
                      </a:cubicBezTo>
                      <a:cubicBezTo>
                        <a:pt x="18" y="0"/>
                        <a:pt x="18"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grpSp>
        </p:gr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0820" y="3401234"/>
              <a:ext cx="1738282" cy="1738282"/>
            </a:xfrm>
            <a:prstGeom prst="rect">
              <a:avLst/>
            </a:prstGeom>
          </p:spPr>
        </p:pic>
        <p:sp>
          <p:nvSpPr>
            <p:cNvPr id="60" name="Freeform 51"/>
            <p:cNvSpPr>
              <a:spLocks noEditPoints="1"/>
            </p:cNvSpPr>
            <p:nvPr/>
          </p:nvSpPr>
          <p:spPr bwMode="auto">
            <a:xfrm>
              <a:off x="5279081" y="3062759"/>
              <a:ext cx="480452" cy="405591"/>
            </a:xfrm>
            <a:custGeom>
              <a:avLst/>
              <a:gdLst>
                <a:gd name="T0" fmla="*/ 83 w 107"/>
                <a:gd name="T1" fmla="*/ 63 h 88"/>
                <a:gd name="T2" fmla="*/ 83 w 107"/>
                <a:gd name="T3" fmla="*/ 7 h 88"/>
                <a:gd name="T4" fmla="*/ 83 w 107"/>
                <a:gd name="T5" fmla="*/ 3 h 88"/>
                <a:gd name="T6" fmla="*/ 85 w 107"/>
                <a:gd name="T7" fmla="*/ 0 h 88"/>
                <a:gd name="T8" fmla="*/ 87 w 107"/>
                <a:gd name="T9" fmla="*/ 0 h 88"/>
                <a:gd name="T10" fmla="*/ 89 w 107"/>
                <a:gd name="T11" fmla="*/ 0 h 88"/>
                <a:gd name="T12" fmla="*/ 89 w 107"/>
                <a:gd name="T13" fmla="*/ 69 h 88"/>
                <a:gd name="T14" fmla="*/ 87 w 107"/>
                <a:gd name="T15" fmla="*/ 70 h 88"/>
                <a:gd name="T16" fmla="*/ 85 w 107"/>
                <a:gd name="T17" fmla="*/ 69 h 88"/>
                <a:gd name="T18" fmla="*/ 83 w 107"/>
                <a:gd name="T19" fmla="*/ 67 h 88"/>
                <a:gd name="T20" fmla="*/ 83 w 107"/>
                <a:gd name="T21" fmla="*/ 63 h 88"/>
                <a:gd name="T22" fmla="*/ 24 w 107"/>
                <a:gd name="T23" fmla="*/ 63 h 88"/>
                <a:gd name="T24" fmla="*/ 24 w 107"/>
                <a:gd name="T25" fmla="*/ 7 h 88"/>
                <a:gd name="T26" fmla="*/ 24 w 107"/>
                <a:gd name="T27" fmla="*/ 3 h 88"/>
                <a:gd name="T28" fmla="*/ 22 w 107"/>
                <a:gd name="T29" fmla="*/ 0 h 88"/>
                <a:gd name="T30" fmla="*/ 20 w 107"/>
                <a:gd name="T31" fmla="*/ 0 h 88"/>
                <a:gd name="T32" fmla="*/ 18 w 107"/>
                <a:gd name="T33" fmla="*/ 0 h 88"/>
                <a:gd name="T34" fmla="*/ 18 w 107"/>
                <a:gd name="T35" fmla="*/ 69 h 88"/>
                <a:gd name="T36" fmla="*/ 20 w 107"/>
                <a:gd name="T37" fmla="*/ 70 h 88"/>
                <a:gd name="T38" fmla="*/ 22 w 107"/>
                <a:gd name="T39" fmla="*/ 69 h 88"/>
                <a:gd name="T40" fmla="*/ 24 w 107"/>
                <a:gd name="T41" fmla="*/ 67 h 88"/>
                <a:gd name="T42" fmla="*/ 24 w 107"/>
                <a:gd name="T43" fmla="*/ 63 h 88"/>
                <a:gd name="T44" fmla="*/ 36 w 107"/>
                <a:gd name="T45" fmla="*/ 51 h 88"/>
                <a:gd name="T46" fmla="*/ 36 w 107"/>
                <a:gd name="T47" fmla="*/ 55 h 88"/>
                <a:gd name="T48" fmla="*/ 33 w 107"/>
                <a:gd name="T49" fmla="*/ 58 h 88"/>
                <a:gd name="T50" fmla="*/ 31 w 107"/>
                <a:gd name="T51" fmla="*/ 59 h 88"/>
                <a:gd name="T52" fmla="*/ 29 w 107"/>
                <a:gd name="T53" fmla="*/ 58 h 88"/>
                <a:gd name="T54" fmla="*/ 29 w 107"/>
                <a:gd name="T55" fmla="*/ 12 h 88"/>
                <a:gd name="T56" fmla="*/ 31 w 107"/>
                <a:gd name="T57" fmla="*/ 11 h 88"/>
                <a:gd name="T58" fmla="*/ 33 w 107"/>
                <a:gd name="T59" fmla="*/ 12 h 88"/>
                <a:gd name="T60" fmla="*/ 36 w 107"/>
                <a:gd name="T61" fmla="*/ 14 h 88"/>
                <a:gd name="T62" fmla="*/ 36 w 107"/>
                <a:gd name="T63" fmla="*/ 18 h 88"/>
                <a:gd name="T64" fmla="*/ 36 w 107"/>
                <a:gd name="T65" fmla="*/ 51 h 88"/>
                <a:gd name="T66" fmla="*/ 61 w 107"/>
                <a:gd name="T67" fmla="*/ 80 h 88"/>
                <a:gd name="T68" fmla="*/ 54 w 107"/>
                <a:gd name="T69" fmla="*/ 88 h 88"/>
                <a:gd name="T70" fmla="*/ 46 w 107"/>
                <a:gd name="T71" fmla="*/ 80 h 88"/>
                <a:gd name="T72" fmla="*/ 46 w 107"/>
                <a:gd name="T73" fmla="*/ 24 h 88"/>
                <a:gd name="T74" fmla="*/ 54 w 107"/>
                <a:gd name="T75" fmla="*/ 16 h 88"/>
                <a:gd name="T76" fmla="*/ 61 w 107"/>
                <a:gd name="T77" fmla="*/ 24 h 88"/>
                <a:gd name="T78" fmla="*/ 61 w 107"/>
                <a:gd name="T79" fmla="*/ 80 h 88"/>
                <a:gd name="T80" fmla="*/ 71 w 107"/>
                <a:gd name="T81" fmla="*/ 51 h 88"/>
                <a:gd name="T82" fmla="*/ 71 w 107"/>
                <a:gd name="T83" fmla="*/ 55 h 88"/>
                <a:gd name="T84" fmla="*/ 74 w 107"/>
                <a:gd name="T85" fmla="*/ 58 h 88"/>
                <a:gd name="T86" fmla="*/ 76 w 107"/>
                <a:gd name="T87" fmla="*/ 59 h 88"/>
                <a:gd name="T88" fmla="*/ 78 w 107"/>
                <a:gd name="T89" fmla="*/ 58 h 88"/>
                <a:gd name="T90" fmla="*/ 78 w 107"/>
                <a:gd name="T91" fmla="*/ 12 h 88"/>
                <a:gd name="T92" fmla="*/ 76 w 107"/>
                <a:gd name="T93" fmla="*/ 11 h 88"/>
                <a:gd name="T94" fmla="*/ 74 w 107"/>
                <a:gd name="T95" fmla="*/ 12 h 88"/>
                <a:gd name="T96" fmla="*/ 71 w 107"/>
                <a:gd name="T97" fmla="*/ 14 h 88"/>
                <a:gd name="T98" fmla="*/ 71 w 107"/>
                <a:gd name="T99" fmla="*/ 18 h 88"/>
                <a:gd name="T100" fmla="*/ 71 w 107"/>
                <a:gd name="T101"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solidFill>
              <a:schemeClr val="bg1"/>
            </a:soli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grpSp>
    </p:spTree>
    <p:extLst>
      <p:ext uri="{BB962C8B-B14F-4D97-AF65-F5344CB8AC3E}">
        <p14:creationId xmlns:p14="http://schemas.microsoft.com/office/powerpoint/2010/main" val="11162974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2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62192" y="2783523"/>
            <a:ext cx="8778365" cy="957955"/>
          </a:xfrm>
          <a:prstGeom prst="rect">
            <a:avLst/>
          </a:prstGeom>
          <a:noFill/>
          <a:ln w="9525">
            <a:noFill/>
            <a:miter lim="800000"/>
            <a:headEnd/>
            <a:tailEnd/>
          </a:ln>
        </p:spPr>
        <p:txBody>
          <a:bodyPr wrap="none" lIns="34290" tIns="17145" rIns="34290" bIns="17145">
            <a:spAutoFit/>
          </a:bodyPr>
          <a:lstStyle/>
          <a:p>
            <a:pPr algn="ctr" defTabSz="816174" eaLnBrk="1" fontAlgn="auto" hangingPunct="1">
              <a:spcBef>
                <a:spcPts val="0"/>
              </a:spcBef>
              <a:spcAft>
                <a:spcPts val="0"/>
              </a:spcAft>
              <a:defRPr/>
            </a:pPr>
            <a:r>
              <a:rPr lang="en-CA" sz="6000" b="1" spc="-300" smtClean="0">
                <a:solidFill>
                  <a:schemeClr val="bg1"/>
                </a:solidFill>
                <a:latin typeface="Open Sans" pitchFamily="34" charset="0"/>
                <a:ea typeface="Open Sans" pitchFamily="34" charset="0"/>
                <a:cs typeface="Open Sans" pitchFamily="34" charset="0"/>
              </a:rPr>
              <a:t>III. GIẢI PHÁP TƯƠNG LAI</a:t>
            </a:r>
            <a:endParaRPr lang="en-CA" sz="6000" b="1" spc="-300">
              <a:solidFill>
                <a:schemeClr val="bg1"/>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25285291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2900920" y="208000"/>
            <a:ext cx="4327275" cy="496290"/>
          </a:xfrm>
          <a:prstGeom prst="rect">
            <a:avLst/>
          </a:prstGeom>
          <a:noFill/>
          <a:ln w="9525">
            <a:noFill/>
            <a:miter lim="800000"/>
            <a:headEnd/>
            <a:tailEnd/>
          </a:ln>
        </p:spPr>
        <p:txBody>
          <a:bodyPr wrap="none" lIns="34290" tIns="17145" rIns="34290" bIns="17145">
            <a:spAutoFit/>
          </a:bodyPr>
          <a:lstStyle/>
          <a:p>
            <a:pPr algn="ctr" defTabSz="816174" eaLnBrk="1" fontAlgn="auto" hangingPunct="1">
              <a:spcBef>
                <a:spcPts val="0"/>
              </a:spcBef>
              <a:spcAft>
                <a:spcPts val="0"/>
              </a:spcAft>
              <a:defRPr/>
            </a:pPr>
            <a:r>
              <a:rPr lang="en-CA" sz="3000" b="1" spc="-113" dirty="0" smtClean="0">
                <a:solidFill>
                  <a:schemeClr val="bg1"/>
                </a:solidFill>
                <a:latin typeface="Open Sans" pitchFamily="34" charset="0"/>
                <a:ea typeface="Open Sans" pitchFamily="34" charset="0"/>
                <a:cs typeface="Open Sans" pitchFamily="34" charset="0"/>
              </a:rPr>
              <a:t>HỆ THỐNG CHỨC NĂNG</a:t>
            </a:r>
            <a:endParaRPr lang="en-CA" sz="3000" b="1" spc="-113" dirty="0">
              <a:solidFill>
                <a:schemeClr val="bg1"/>
              </a:solidFill>
              <a:latin typeface="Open Sans" pitchFamily="34" charset="0"/>
              <a:ea typeface="Open Sans" pitchFamily="34" charset="0"/>
              <a:cs typeface="Open Sans" pitchFamily="34" charset="0"/>
            </a:endParaRPr>
          </a:p>
        </p:txBody>
      </p:sp>
      <p:grpSp>
        <p:nvGrpSpPr>
          <p:cNvPr id="69" name="Group 68"/>
          <p:cNvGrpSpPr/>
          <p:nvPr/>
        </p:nvGrpSpPr>
        <p:grpSpPr>
          <a:xfrm>
            <a:off x="5384248" y="2016153"/>
            <a:ext cx="3026327" cy="4125991"/>
            <a:chOff x="3877937" y="2066953"/>
            <a:chExt cx="3026327" cy="4125991"/>
          </a:xfrm>
        </p:grpSpPr>
        <p:grpSp>
          <p:nvGrpSpPr>
            <p:cNvPr id="68" name="Group 67"/>
            <p:cNvGrpSpPr/>
            <p:nvPr/>
          </p:nvGrpSpPr>
          <p:grpSpPr>
            <a:xfrm>
              <a:off x="3877937" y="5625033"/>
              <a:ext cx="2303462" cy="567911"/>
              <a:chOff x="3877937" y="6625158"/>
              <a:chExt cx="2303462" cy="567911"/>
            </a:xfrm>
          </p:grpSpPr>
          <p:sp>
            <p:nvSpPr>
              <p:cNvPr id="29" name="Text Box 10"/>
              <p:cNvSpPr txBox="1">
                <a:spLocks noChangeArrowheads="1"/>
              </p:cNvSpPr>
              <p:nvPr/>
            </p:nvSpPr>
            <p:spPr bwMode="auto">
              <a:xfrm>
                <a:off x="4531987" y="6625158"/>
                <a:ext cx="1649412" cy="46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lnSpc>
                    <a:spcPct val="200000"/>
                  </a:lnSpc>
                </a:pPr>
                <a:r>
                  <a:rPr lang="en-US" altLang="en-US" sz="1400" b="1" smtClean="0">
                    <a:solidFill>
                      <a:schemeClr val="bg1"/>
                    </a:solidFill>
                    <a:latin typeface="Open Sans" panose="020B0606030504020204" pitchFamily="34" charset="0"/>
                    <a:cs typeface="Open Sans" panose="020B0606030504020204" pitchFamily="34" charset="0"/>
                  </a:rPr>
                  <a:t>Ý </a:t>
                </a:r>
                <a:r>
                  <a:rPr lang="en-US" altLang="en-US" sz="1400" b="1" err="1" smtClean="0">
                    <a:solidFill>
                      <a:schemeClr val="bg1"/>
                    </a:solidFill>
                    <a:latin typeface="Open Sans" panose="020B0606030504020204" pitchFamily="34" charset="0"/>
                    <a:cs typeface="Open Sans" panose="020B0606030504020204" pitchFamily="34" charset="0"/>
                  </a:rPr>
                  <a:t>nghĩa</a:t>
                </a:r>
                <a:r>
                  <a:rPr lang="en-US" altLang="en-US" sz="1400" b="1" smtClean="0">
                    <a:solidFill>
                      <a:schemeClr val="bg1"/>
                    </a:solidFill>
                    <a:latin typeface="Open Sans" panose="020B0606030504020204" pitchFamily="34" charset="0"/>
                    <a:cs typeface="Open Sans" panose="020B0606030504020204" pitchFamily="34" charset="0"/>
                  </a:rPr>
                  <a:t> </a:t>
                </a:r>
                <a:r>
                  <a:rPr lang="en-US" altLang="en-US" sz="1400" b="1" err="1" smtClean="0">
                    <a:solidFill>
                      <a:schemeClr val="bg1"/>
                    </a:solidFill>
                    <a:latin typeface="Open Sans" panose="020B0606030504020204" pitchFamily="34" charset="0"/>
                    <a:cs typeface="Open Sans" panose="020B0606030504020204" pitchFamily="34" charset="0"/>
                  </a:rPr>
                  <a:t>dịch</a:t>
                </a:r>
                <a:r>
                  <a:rPr lang="en-US" altLang="en-US" sz="1400" b="1" smtClean="0">
                    <a:solidFill>
                      <a:schemeClr val="bg1"/>
                    </a:solidFill>
                    <a:latin typeface="Open Sans" panose="020B0606030504020204" pitchFamily="34" charset="0"/>
                    <a:cs typeface="Open Sans" panose="020B0606030504020204" pitchFamily="34" charset="0"/>
                  </a:rPr>
                  <a:t> </a:t>
                </a:r>
                <a:r>
                  <a:rPr lang="en-US" altLang="en-US" sz="1400" b="1" err="1" smtClean="0">
                    <a:solidFill>
                      <a:schemeClr val="bg1"/>
                    </a:solidFill>
                    <a:latin typeface="Open Sans" panose="020B0606030504020204" pitchFamily="34" charset="0"/>
                    <a:cs typeface="Open Sans" panose="020B0606030504020204" pitchFamily="34" charset="0"/>
                  </a:rPr>
                  <a:t>vụ</a:t>
                </a:r>
                <a:endParaRPr lang="en-US" altLang="en-US" sz="1400" b="1">
                  <a:solidFill>
                    <a:schemeClr val="bg1"/>
                  </a:solidFill>
                  <a:latin typeface="Open Sans" panose="020B0606030504020204" pitchFamily="34" charset="0"/>
                  <a:cs typeface="Open Sans" panose="020B0606030504020204" pitchFamily="34" charset="0"/>
                </a:endParaRPr>
              </a:p>
            </p:txBody>
          </p:sp>
          <p:grpSp>
            <p:nvGrpSpPr>
              <p:cNvPr id="13" name="Group 12"/>
              <p:cNvGrpSpPr>
                <a:grpSpLocks/>
              </p:cNvGrpSpPr>
              <p:nvPr/>
            </p:nvGrpSpPr>
            <p:grpSpPr bwMode="auto">
              <a:xfrm>
                <a:off x="3877937" y="6653319"/>
                <a:ext cx="541337" cy="539750"/>
                <a:chOff x="8498730" y="5005061"/>
                <a:chExt cx="720966" cy="720966"/>
              </a:xfrm>
            </p:grpSpPr>
            <p:sp>
              <p:nvSpPr>
                <p:cNvPr id="28" name="Rounded Rectangle 27"/>
                <p:cNvSpPr/>
                <p:nvPr/>
              </p:nvSpPr>
              <p:spPr>
                <a:xfrm>
                  <a:off x="8498730" y="5005061"/>
                  <a:ext cx="720966" cy="720966"/>
                </a:xfrm>
                <a:prstGeom prst="roundRect">
                  <a:avLst/>
                </a:prstGeom>
                <a:solidFill>
                  <a:srgbClr val="4B2C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nvGrpSpPr>
                <p:cNvPr id="41" name="Group 40"/>
                <p:cNvGrpSpPr/>
                <p:nvPr/>
              </p:nvGrpSpPr>
              <p:grpSpPr>
                <a:xfrm>
                  <a:off x="8685752" y="5222859"/>
                  <a:ext cx="346923" cy="323796"/>
                  <a:chOff x="4418013" y="3475038"/>
                  <a:chExt cx="285750" cy="266701"/>
                </a:xfrm>
                <a:solidFill>
                  <a:schemeClr val="bg1"/>
                </a:solidFill>
              </p:grpSpPr>
              <p:sp>
                <p:nvSpPr>
                  <p:cNvPr id="42" name="Freeform 105"/>
                  <p:cNvSpPr>
                    <a:spLocks/>
                  </p:cNvSpPr>
                  <p:nvPr/>
                </p:nvSpPr>
                <p:spPr bwMode="auto">
                  <a:xfrm>
                    <a:off x="4418013" y="3651251"/>
                    <a:ext cx="98425" cy="90488"/>
                  </a:xfrm>
                  <a:custGeom>
                    <a:avLst/>
                    <a:gdLst>
                      <a:gd name="T0" fmla="*/ 22 w 26"/>
                      <a:gd name="T1" fmla="*/ 1 h 24"/>
                      <a:gd name="T2" fmla="*/ 20 w 26"/>
                      <a:gd name="T3" fmla="*/ 1 h 24"/>
                      <a:gd name="T4" fmla="*/ 0 w 26"/>
                      <a:gd name="T5" fmla="*/ 20 h 24"/>
                      <a:gd name="T6" fmla="*/ 0 w 26"/>
                      <a:gd name="T7" fmla="*/ 22 h 24"/>
                      <a:gd name="T8" fmla="*/ 1 w 26"/>
                      <a:gd name="T9" fmla="*/ 23 h 24"/>
                      <a:gd name="T10" fmla="*/ 5 w 26"/>
                      <a:gd name="T11" fmla="*/ 24 h 24"/>
                      <a:gd name="T12" fmla="*/ 7 w 26"/>
                      <a:gd name="T13" fmla="*/ 24 h 24"/>
                      <a:gd name="T14" fmla="*/ 25 w 26"/>
                      <a:gd name="T15" fmla="*/ 6 h 24"/>
                      <a:gd name="T16" fmla="*/ 25 w 26"/>
                      <a:gd name="T17" fmla="*/ 3 h 24"/>
                      <a:gd name="T18" fmla="*/ 22 w 26"/>
                      <a:gd name="T1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22" y="1"/>
                        </a:moveTo>
                        <a:cubicBezTo>
                          <a:pt x="22" y="0"/>
                          <a:pt x="21" y="0"/>
                          <a:pt x="20" y="1"/>
                        </a:cubicBezTo>
                        <a:cubicBezTo>
                          <a:pt x="0" y="20"/>
                          <a:pt x="0" y="20"/>
                          <a:pt x="0" y="20"/>
                        </a:cubicBezTo>
                        <a:cubicBezTo>
                          <a:pt x="0" y="20"/>
                          <a:pt x="0" y="21"/>
                          <a:pt x="0" y="22"/>
                        </a:cubicBezTo>
                        <a:cubicBezTo>
                          <a:pt x="0" y="22"/>
                          <a:pt x="1" y="23"/>
                          <a:pt x="1" y="23"/>
                        </a:cubicBezTo>
                        <a:cubicBezTo>
                          <a:pt x="5" y="24"/>
                          <a:pt x="5" y="24"/>
                          <a:pt x="5" y="24"/>
                        </a:cubicBezTo>
                        <a:cubicBezTo>
                          <a:pt x="6" y="24"/>
                          <a:pt x="7" y="24"/>
                          <a:pt x="7" y="24"/>
                        </a:cubicBezTo>
                        <a:cubicBezTo>
                          <a:pt x="25" y="6"/>
                          <a:pt x="25" y="6"/>
                          <a:pt x="25" y="6"/>
                        </a:cubicBezTo>
                        <a:cubicBezTo>
                          <a:pt x="26" y="5"/>
                          <a:pt x="26" y="4"/>
                          <a:pt x="25" y="3"/>
                        </a:cubicBezTo>
                        <a:lnTo>
                          <a:pt x="2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43" name="Freeform 106"/>
                  <p:cNvSpPr>
                    <a:spLocks noEditPoints="1"/>
                  </p:cNvSpPr>
                  <p:nvPr/>
                </p:nvSpPr>
                <p:spPr bwMode="auto">
                  <a:xfrm>
                    <a:off x="4456113" y="3475038"/>
                    <a:ext cx="247650" cy="236538"/>
                  </a:xfrm>
                  <a:custGeom>
                    <a:avLst/>
                    <a:gdLst>
                      <a:gd name="T0" fmla="*/ 45 w 66"/>
                      <a:gd name="T1" fmla="*/ 1 h 63"/>
                      <a:gd name="T2" fmla="*/ 45 w 66"/>
                      <a:gd name="T3" fmla="*/ 0 h 63"/>
                      <a:gd name="T4" fmla="*/ 45 w 66"/>
                      <a:gd name="T5" fmla="*/ 1 h 63"/>
                      <a:gd name="T6" fmla="*/ 40 w 66"/>
                      <a:gd name="T7" fmla="*/ 1 h 63"/>
                      <a:gd name="T8" fmla="*/ 39 w 66"/>
                      <a:gd name="T9" fmla="*/ 2 h 63"/>
                      <a:gd name="T10" fmla="*/ 37 w 66"/>
                      <a:gd name="T11" fmla="*/ 6 h 63"/>
                      <a:gd name="T12" fmla="*/ 38 w 66"/>
                      <a:gd name="T13" fmla="*/ 9 h 63"/>
                      <a:gd name="T14" fmla="*/ 36 w 66"/>
                      <a:gd name="T15" fmla="*/ 16 h 63"/>
                      <a:gd name="T16" fmla="*/ 21 w 66"/>
                      <a:gd name="T17" fmla="*/ 26 h 63"/>
                      <a:gd name="T18" fmla="*/ 5 w 66"/>
                      <a:gd name="T19" fmla="*/ 26 h 63"/>
                      <a:gd name="T20" fmla="*/ 5 w 66"/>
                      <a:gd name="T21" fmla="*/ 26 h 63"/>
                      <a:gd name="T22" fmla="*/ 5 w 66"/>
                      <a:gd name="T23" fmla="*/ 26 h 63"/>
                      <a:gd name="T24" fmla="*/ 0 w 66"/>
                      <a:gd name="T25" fmla="*/ 29 h 63"/>
                      <a:gd name="T26" fmla="*/ 0 w 66"/>
                      <a:gd name="T27" fmla="*/ 30 h 63"/>
                      <a:gd name="T28" fmla="*/ 0 w 66"/>
                      <a:gd name="T29" fmla="*/ 32 h 63"/>
                      <a:gd name="T30" fmla="*/ 31 w 66"/>
                      <a:gd name="T31" fmla="*/ 62 h 63"/>
                      <a:gd name="T32" fmla="*/ 32 w 66"/>
                      <a:gd name="T33" fmla="*/ 63 h 63"/>
                      <a:gd name="T34" fmla="*/ 33 w 66"/>
                      <a:gd name="T35" fmla="*/ 62 h 63"/>
                      <a:gd name="T36" fmla="*/ 37 w 66"/>
                      <a:gd name="T37" fmla="*/ 42 h 63"/>
                      <a:gd name="T38" fmla="*/ 46 w 66"/>
                      <a:gd name="T39" fmla="*/ 27 h 63"/>
                      <a:gd name="T40" fmla="*/ 54 w 66"/>
                      <a:gd name="T41" fmla="*/ 25 h 63"/>
                      <a:gd name="T42" fmla="*/ 56 w 66"/>
                      <a:gd name="T43" fmla="*/ 25 h 63"/>
                      <a:gd name="T44" fmla="*/ 61 w 66"/>
                      <a:gd name="T45" fmla="*/ 23 h 63"/>
                      <a:gd name="T46" fmla="*/ 61 w 66"/>
                      <a:gd name="T47" fmla="*/ 23 h 63"/>
                      <a:gd name="T48" fmla="*/ 45 w 66"/>
                      <a:gd name="T49" fmla="*/ 1 h 63"/>
                      <a:gd name="T50" fmla="*/ 54 w 66"/>
                      <a:gd name="T51" fmla="*/ 9 h 63"/>
                      <a:gd name="T52" fmla="*/ 52 w 66"/>
                      <a:gd name="T53" fmla="*/ 8 h 63"/>
                      <a:gd name="T54" fmla="*/ 54 w 66"/>
                      <a:gd name="T55"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63">
                        <a:moveTo>
                          <a:pt x="45" y="1"/>
                        </a:moveTo>
                        <a:cubicBezTo>
                          <a:pt x="45" y="0"/>
                          <a:pt x="45" y="0"/>
                          <a:pt x="45" y="0"/>
                        </a:cubicBezTo>
                        <a:cubicBezTo>
                          <a:pt x="45" y="1"/>
                          <a:pt x="45" y="1"/>
                          <a:pt x="45" y="1"/>
                        </a:cubicBezTo>
                        <a:cubicBezTo>
                          <a:pt x="43" y="0"/>
                          <a:pt x="41" y="0"/>
                          <a:pt x="40" y="1"/>
                        </a:cubicBezTo>
                        <a:cubicBezTo>
                          <a:pt x="39" y="2"/>
                          <a:pt x="39" y="2"/>
                          <a:pt x="39" y="2"/>
                        </a:cubicBezTo>
                        <a:cubicBezTo>
                          <a:pt x="38" y="3"/>
                          <a:pt x="37" y="5"/>
                          <a:pt x="37" y="6"/>
                        </a:cubicBezTo>
                        <a:cubicBezTo>
                          <a:pt x="37" y="7"/>
                          <a:pt x="37" y="8"/>
                          <a:pt x="38" y="9"/>
                        </a:cubicBezTo>
                        <a:cubicBezTo>
                          <a:pt x="39" y="12"/>
                          <a:pt x="38" y="15"/>
                          <a:pt x="36" y="16"/>
                        </a:cubicBezTo>
                        <a:cubicBezTo>
                          <a:pt x="33" y="19"/>
                          <a:pt x="24" y="28"/>
                          <a:pt x="21" y="26"/>
                        </a:cubicBezTo>
                        <a:cubicBezTo>
                          <a:pt x="16" y="23"/>
                          <a:pt x="10" y="24"/>
                          <a:pt x="5" y="26"/>
                        </a:cubicBezTo>
                        <a:cubicBezTo>
                          <a:pt x="5" y="26"/>
                          <a:pt x="5" y="26"/>
                          <a:pt x="5" y="26"/>
                        </a:cubicBezTo>
                        <a:cubicBezTo>
                          <a:pt x="5" y="26"/>
                          <a:pt x="5" y="26"/>
                          <a:pt x="5" y="26"/>
                        </a:cubicBezTo>
                        <a:cubicBezTo>
                          <a:pt x="3" y="27"/>
                          <a:pt x="2" y="28"/>
                          <a:pt x="0" y="29"/>
                        </a:cubicBezTo>
                        <a:cubicBezTo>
                          <a:pt x="0" y="29"/>
                          <a:pt x="0" y="30"/>
                          <a:pt x="0" y="30"/>
                        </a:cubicBezTo>
                        <a:cubicBezTo>
                          <a:pt x="0" y="31"/>
                          <a:pt x="0" y="31"/>
                          <a:pt x="0" y="32"/>
                        </a:cubicBezTo>
                        <a:cubicBezTo>
                          <a:pt x="31" y="62"/>
                          <a:pt x="31" y="62"/>
                          <a:pt x="31" y="62"/>
                        </a:cubicBezTo>
                        <a:cubicBezTo>
                          <a:pt x="31" y="63"/>
                          <a:pt x="32" y="63"/>
                          <a:pt x="32" y="63"/>
                        </a:cubicBezTo>
                        <a:cubicBezTo>
                          <a:pt x="33" y="63"/>
                          <a:pt x="33" y="63"/>
                          <a:pt x="33" y="62"/>
                        </a:cubicBezTo>
                        <a:cubicBezTo>
                          <a:pt x="38" y="57"/>
                          <a:pt x="41" y="49"/>
                          <a:pt x="37" y="42"/>
                        </a:cubicBezTo>
                        <a:cubicBezTo>
                          <a:pt x="35" y="39"/>
                          <a:pt x="44" y="30"/>
                          <a:pt x="46" y="27"/>
                        </a:cubicBezTo>
                        <a:cubicBezTo>
                          <a:pt x="48" y="25"/>
                          <a:pt x="51" y="24"/>
                          <a:pt x="54" y="25"/>
                        </a:cubicBezTo>
                        <a:cubicBezTo>
                          <a:pt x="54" y="25"/>
                          <a:pt x="55" y="25"/>
                          <a:pt x="56" y="25"/>
                        </a:cubicBezTo>
                        <a:cubicBezTo>
                          <a:pt x="58" y="25"/>
                          <a:pt x="60" y="25"/>
                          <a:pt x="61" y="23"/>
                        </a:cubicBezTo>
                        <a:cubicBezTo>
                          <a:pt x="61" y="23"/>
                          <a:pt x="61" y="23"/>
                          <a:pt x="61" y="23"/>
                        </a:cubicBezTo>
                        <a:cubicBezTo>
                          <a:pt x="66" y="17"/>
                          <a:pt x="54" y="3"/>
                          <a:pt x="45" y="1"/>
                        </a:cubicBezTo>
                        <a:close/>
                        <a:moveTo>
                          <a:pt x="54" y="9"/>
                        </a:moveTo>
                        <a:cubicBezTo>
                          <a:pt x="52" y="8"/>
                          <a:pt x="52" y="8"/>
                          <a:pt x="52" y="8"/>
                        </a:cubicBezTo>
                        <a:cubicBezTo>
                          <a:pt x="53" y="8"/>
                          <a:pt x="53" y="9"/>
                          <a:pt x="5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grpSp>
          </p:grpSp>
        </p:grpSp>
        <p:grpSp>
          <p:nvGrpSpPr>
            <p:cNvPr id="16" name="Group 15"/>
            <p:cNvGrpSpPr/>
            <p:nvPr/>
          </p:nvGrpSpPr>
          <p:grpSpPr>
            <a:xfrm>
              <a:off x="3877945" y="2066953"/>
              <a:ext cx="2301875" cy="539750"/>
              <a:chOff x="3877945" y="1800253"/>
              <a:chExt cx="2301875" cy="539750"/>
            </a:xfrm>
          </p:grpSpPr>
          <p:sp>
            <p:nvSpPr>
              <p:cNvPr id="19" name="Text Box 10"/>
              <p:cNvSpPr txBox="1">
                <a:spLocks noChangeArrowheads="1"/>
              </p:cNvSpPr>
              <p:nvPr/>
            </p:nvSpPr>
            <p:spPr bwMode="auto">
              <a:xfrm>
                <a:off x="4530408" y="1824700"/>
                <a:ext cx="1649412" cy="40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lnSpc>
                    <a:spcPct val="200000"/>
                  </a:lnSpc>
                </a:pPr>
                <a:r>
                  <a:rPr lang="en-US" altLang="en-US" sz="1400" b="1" err="1" smtClean="0">
                    <a:solidFill>
                      <a:schemeClr val="bg1"/>
                    </a:solidFill>
                    <a:latin typeface="Open Sans" panose="020B0606030504020204" pitchFamily="34" charset="0"/>
                    <a:cs typeface="Open Sans" panose="020B0606030504020204" pitchFamily="34" charset="0"/>
                  </a:rPr>
                  <a:t>Tra</a:t>
                </a:r>
                <a:r>
                  <a:rPr lang="en-US" altLang="en-US" sz="1400" b="1" smtClean="0">
                    <a:solidFill>
                      <a:schemeClr val="bg1"/>
                    </a:solidFill>
                    <a:latin typeface="Open Sans" panose="020B0606030504020204" pitchFamily="34" charset="0"/>
                    <a:cs typeface="Open Sans" panose="020B0606030504020204" pitchFamily="34" charset="0"/>
                  </a:rPr>
                  <a:t> </a:t>
                </a:r>
                <a:r>
                  <a:rPr lang="en-US" altLang="en-US" sz="1400" b="1" err="1" smtClean="0">
                    <a:solidFill>
                      <a:schemeClr val="bg1"/>
                    </a:solidFill>
                    <a:latin typeface="Open Sans" panose="020B0606030504020204" pitchFamily="34" charset="0"/>
                    <a:cs typeface="Open Sans" panose="020B0606030504020204" pitchFamily="34" charset="0"/>
                  </a:rPr>
                  <a:t>cứu</a:t>
                </a:r>
                <a:r>
                  <a:rPr lang="en-US" altLang="en-US" sz="1400" b="1" smtClean="0">
                    <a:solidFill>
                      <a:schemeClr val="bg1"/>
                    </a:solidFill>
                    <a:latin typeface="Open Sans" panose="020B0606030504020204" pitchFamily="34" charset="0"/>
                    <a:cs typeface="Open Sans" panose="020B0606030504020204" pitchFamily="34" charset="0"/>
                  </a:rPr>
                  <a:t> </a:t>
                </a:r>
                <a:r>
                  <a:rPr lang="en-US" altLang="en-US" sz="1400" b="1" err="1" smtClean="0">
                    <a:solidFill>
                      <a:schemeClr val="bg1"/>
                    </a:solidFill>
                    <a:latin typeface="Open Sans" panose="020B0606030504020204" pitchFamily="34" charset="0"/>
                    <a:cs typeface="Open Sans" panose="020B0606030504020204" pitchFamily="34" charset="0"/>
                  </a:rPr>
                  <a:t>kết</a:t>
                </a:r>
                <a:r>
                  <a:rPr lang="en-US" altLang="en-US" sz="1400" b="1" smtClean="0">
                    <a:solidFill>
                      <a:schemeClr val="bg1"/>
                    </a:solidFill>
                    <a:latin typeface="Open Sans" panose="020B0606030504020204" pitchFamily="34" charset="0"/>
                    <a:cs typeface="Open Sans" panose="020B0606030504020204" pitchFamily="34" charset="0"/>
                  </a:rPr>
                  <a:t> </a:t>
                </a:r>
                <a:r>
                  <a:rPr lang="en-US" altLang="en-US" sz="1400" b="1" err="1" smtClean="0">
                    <a:solidFill>
                      <a:schemeClr val="bg1"/>
                    </a:solidFill>
                    <a:latin typeface="Open Sans" panose="020B0606030504020204" pitchFamily="34" charset="0"/>
                    <a:cs typeface="Open Sans" panose="020B0606030504020204" pitchFamily="34" charset="0"/>
                  </a:rPr>
                  <a:t>quả</a:t>
                </a:r>
                <a:endParaRPr lang="en-US" altLang="en-US" sz="1400" b="1">
                  <a:solidFill>
                    <a:schemeClr val="bg1"/>
                  </a:solidFill>
                  <a:latin typeface="Open Sans" panose="020B0606030504020204" pitchFamily="34" charset="0"/>
                  <a:cs typeface="Open Sans" panose="020B0606030504020204" pitchFamily="34" charset="0"/>
                </a:endParaRPr>
              </a:p>
            </p:txBody>
          </p:sp>
          <p:sp>
            <p:nvSpPr>
              <p:cNvPr id="18" name="Rounded Rectangle 17"/>
              <p:cNvSpPr/>
              <p:nvPr/>
            </p:nvSpPr>
            <p:spPr bwMode="auto">
              <a:xfrm>
                <a:off x="3877945" y="1800253"/>
                <a:ext cx="539750" cy="539750"/>
              </a:xfrm>
              <a:prstGeom prst="roundRect">
                <a:avLst/>
              </a:prstGeom>
              <a:solidFill>
                <a:srgbClr val="C039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nvGrpSpPr>
              <p:cNvPr id="49" name="Group 48"/>
              <p:cNvGrpSpPr/>
              <p:nvPr/>
            </p:nvGrpSpPr>
            <p:grpSpPr>
              <a:xfrm>
                <a:off x="3988578" y="1915176"/>
                <a:ext cx="305189" cy="305189"/>
                <a:chOff x="3810001" y="4021138"/>
                <a:chExt cx="296863" cy="296863"/>
              </a:xfrm>
              <a:solidFill>
                <a:schemeClr val="bg1"/>
              </a:solidFill>
            </p:grpSpPr>
            <p:sp>
              <p:nvSpPr>
                <p:cNvPr id="50" name="Freeform 40"/>
                <p:cNvSpPr>
                  <a:spLocks/>
                </p:cNvSpPr>
                <p:nvPr/>
              </p:nvSpPr>
              <p:spPr bwMode="auto">
                <a:xfrm>
                  <a:off x="3881438" y="4092576"/>
                  <a:ext cx="71438" cy="71438"/>
                </a:xfrm>
                <a:custGeom>
                  <a:avLst/>
                  <a:gdLst>
                    <a:gd name="T0" fmla="*/ 7 w 19"/>
                    <a:gd name="T1" fmla="*/ 17 h 19"/>
                    <a:gd name="T2" fmla="*/ 7 w 19"/>
                    <a:gd name="T3" fmla="*/ 11 h 19"/>
                    <a:gd name="T4" fmla="*/ 1 w 19"/>
                    <a:gd name="T5" fmla="*/ 11 h 19"/>
                    <a:gd name="T6" fmla="*/ 0 w 19"/>
                    <a:gd name="T7" fmla="*/ 10 h 19"/>
                    <a:gd name="T8" fmla="*/ 0 w 19"/>
                    <a:gd name="T9" fmla="*/ 9 h 19"/>
                    <a:gd name="T10" fmla="*/ 1 w 19"/>
                    <a:gd name="T11" fmla="*/ 7 h 19"/>
                    <a:gd name="T12" fmla="*/ 7 w 19"/>
                    <a:gd name="T13" fmla="*/ 7 h 19"/>
                    <a:gd name="T14" fmla="*/ 7 w 19"/>
                    <a:gd name="T15" fmla="*/ 1 h 19"/>
                    <a:gd name="T16" fmla="*/ 9 w 19"/>
                    <a:gd name="T17" fmla="*/ 0 h 19"/>
                    <a:gd name="T18" fmla="*/ 10 w 19"/>
                    <a:gd name="T19" fmla="*/ 0 h 19"/>
                    <a:gd name="T20" fmla="*/ 12 w 19"/>
                    <a:gd name="T21" fmla="*/ 1 h 19"/>
                    <a:gd name="T22" fmla="*/ 12 w 19"/>
                    <a:gd name="T23" fmla="*/ 7 h 19"/>
                    <a:gd name="T24" fmla="*/ 17 w 19"/>
                    <a:gd name="T25" fmla="*/ 7 h 19"/>
                    <a:gd name="T26" fmla="*/ 19 w 19"/>
                    <a:gd name="T27" fmla="*/ 9 h 19"/>
                    <a:gd name="T28" fmla="*/ 19 w 19"/>
                    <a:gd name="T29" fmla="*/ 10 h 19"/>
                    <a:gd name="T30" fmla="*/ 17 w 19"/>
                    <a:gd name="T31" fmla="*/ 11 h 19"/>
                    <a:gd name="T32" fmla="*/ 12 w 19"/>
                    <a:gd name="T33" fmla="*/ 11 h 19"/>
                    <a:gd name="T34" fmla="*/ 12 w 19"/>
                    <a:gd name="T35" fmla="*/ 17 h 19"/>
                    <a:gd name="T36" fmla="*/ 10 w 19"/>
                    <a:gd name="T37" fmla="*/ 19 h 19"/>
                    <a:gd name="T38" fmla="*/ 9 w 19"/>
                    <a:gd name="T39" fmla="*/ 19 h 19"/>
                    <a:gd name="T40" fmla="*/ 7 w 19"/>
                    <a:gd name="T41"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19">
                      <a:moveTo>
                        <a:pt x="7" y="17"/>
                      </a:moveTo>
                      <a:cubicBezTo>
                        <a:pt x="7" y="11"/>
                        <a:pt x="7" y="11"/>
                        <a:pt x="7" y="11"/>
                      </a:cubicBezTo>
                      <a:cubicBezTo>
                        <a:pt x="1" y="11"/>
                        <a:pt x="1" y="11"/>
                        <a:pt x="1" y="11"/>
                      </a:cubicBezTo>
                      <a:cubicBezTo>
                        <a:pt x="0" y="11"/>
                        <a:pt x="0" y="11"/>
                        <a:pt x="0" y="10"/>
                      </a:cubicBezTo>
                      <a:cubicBezTo>
                        <a:pt x="0" y="9"/>
                        <a:pt x="0" y="9"/>
                        <a:pt x="0" y="9"/>
                      </a:cubicBezTo>
                      <a:cubicBezTo>
                        <a:pt x="0" y="8"/>
                        <a:pt x="0" y="7"/>
                        <a:pt x="1" y="7"/>
                      </a:cubicBezTo>
                      <a:cubicBezTo>
                        <a:pt x="7" y="7"/>
                        <a:pt x="7" y="7"/>
                        <a:pt x="7" y="7"/>
                      </a:cubicBezTo>
                      <a:cubicBezTo>
                        <a:pt x="7" y="1"/>
                        <a:pt x="7" y="1"/>
                        <a:pt x="7" y="1"/>
                      </a:cubicBezTo>
                      <a:cubicBezTo>
                        <a:pt x="7" y="0"/>
                        <a:pt x="8" y="0"/>
                        <a:pt x="9" y="0"/>
                      </a:cubicBezTo>
                      <a:cubicBezTo>
                        <a:pt x="10" y="0"/>
                        <a:pt x="10" y="0"/>
                        <a:pt x="10" y="0"/>
                      </a:cubicBezTo>
                      <a:cubicBezTo>
                        <a:pt x="11" y="0"/>
                        <a:pt x="12" y="0"/>
                        <a:pt x="12" y="1"/>
                      </a:cubicBezTo>
                      <a:cubicBezTo>
                        <a:pt x="12" y="7"/>
                        <a:pt x="12" y="7"/>
                        <a:pt x="12" y="7"/>
                      </a:cubicBezTo>
                      <a:cubicBezTo>
                        <a:pt x="17" y="7"/>
                        <a:pt x="17" y="7"/>
                        <a:pt x="17" y="7"/>
                      </a:cubicBezTo>
                      <a:cubicBezTo>
                        <a:pt x="18" y="7"/>
                        <a:pt x="19" y="8"/>
                        <a:pt x="19" y="9"/>
                      </a:cubicBezTo>
                      <a:cubicBezTo>
                        <a:pt x="19" y="10"/>
                        <a:pt x="19" y="10"/>
                        <a:pt x="19" y="10"/>
                      </a:cubicBezTo>
                      <a:cubicBezTo>
                        <a:pt x="19" y="11"/>
                        <a:pt x="18" y="11"/>
                        <a:pt x="17" y="11"/>
                      </a:cubicBezTo>
                      <a:cubicBezTo>
                        <a:pt x="12" y="11"/>
                        <a:pt x="12" y="11"/>
                        <a:pt x="12" y="11"/>
                      </a:cubicBezTo>
                      <a:cubicBezTo>
                        <a:pt x="12" y="17"/>
                        <a:pt x="12" y="17"/>
                        <a:pt x="12" y="17"/>
                      </a:cubicBezTo>
                      <a:cubicBezTo>
                        <a:pt x="12" y="18"/>
                        <a:pt x="11" y="19"/>
                        <a:pt x="10" y="19"/>
                      </a:cubicBezTo>
                      <a:cubicBezTo>
                        <a:pt x="9" y="19"/>
                        <a:pt x="9" y="19"/>
                        <a:pt x="9" y="19"/>
                      </a:cubicBezTo>
                      <a:cubicBezTo>
                        <a:pt x="8" y="19"/>
                        <a:pt x="7" y="18"/>
                        <a:pt x="7"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1" name="Freeform 41"/>
                <p:cNvSpPr>
                  <a:spLocks noEditPoints="1"/>
                </p:cNvSpPr>
                <p:nvPr/>
              </p:nvSpPr>
              <p:spPr bwMode="auto">
                <a:xfrm>
                  <a:off x="3810001" y="4021138"/>
                  <a:ext cx="296863" cy="296863"/>
                </a:xfrm>
                <a:custGeom>
                  <a:avLst/>
                  <a:gdLst>
                    <a:gd name="T0" fmla="*/ 76 w 79"/>
                    <a:gd name="T1" fmla="*/ 63 h 79"/>
                    <a:gd name="T2" fmla="*/ 55 w 79"/>
                    <a:gd name="T3" fmla="*/ 42 h 79"/>
                    <a:gd name="T4" fmla="*/ 53 w 79"/>
                    <a:gd name="T5" fmla="*/ 41 h 79"/>
                    <a:gd name="T6" fmla="*/ 56 w 79"/>
                    <a:gd name="T7" fmla="*/ 28 h 79"/>
                    <a:gd name="T8" fmla="*/ 48 w 79"/>
                    <a:gd name="T9" fmla="*/ 8 h 79"/>
                    <a:gd name="T10" fmla="*/ 28 w 79"/>
                    <a:gd name="T11" fmla="*/ 0 h 79"/>
                    <a:gd name="T12" fmla="*/ 8 w 79"/>
                    <a:gd name="T13" fmla="*/ 8 h 79"/>
                    <a:gd name="T14" fmla="*/ 0 w 79"/>
                    <a:gd name="T15" fmla="*/ 28 h 79"/>
                    <a:gd name="T16" fmla="*/ 8 w 79"/>
                    <a:gd name="T17" fmla="*/ 48 h 79"/>
                    <a:gd name="T18" fmla="*/ 28 w 79"/>
                    <a:gd name="T19" fmla="*/ 56 h 79"/>
                    <a:gd name="T20" fmla="*/ 41 w 79"/>
                    <a:gd name="T21" fmla="*/ 54 h 79"/>
                    <a:gd name="T22" fmla="*/ 42 w 79"/>
                    <a:gd name="T23" fmla="*/ 55 h 79"/>
                    <a:gd name="T24" fmla="*/ 63 w 79"/>
                    <a:gd name="T25" fmla="*/ 76 h 79"/>
                    <a:gd name="T26" fmla="*/ 76 w 79"/>
                    <a:gd name="T27" fmla="*/ 76 h 79"/>
                    <a:gd name="T28" fmla="*/ 76 w 79"/>
                    <a:gd name="T29" fmla="*/ 63 h 79"/>
                    <a:gd name="T30" fmla="*/ 42 w 79"/>
                    <a:gd name="T31" fmla="*/ 42 h 79"/>
                    <a:gd name="T32" fmla="*/ 28 w 79"/>
                    <a:gd name="T33" fmla="*/ 48 h 79"/>
                    <a:gd name="T34" fmla="*/ 14 w 79"/>
                    <a:gd name="T35" fmla="*/ 42 h 79"/>
                    <a:gd name="T36" fmla="*/ 9 w 79"/>
                    <a:gd name="T37" fmla="*/ 28 h 79"/>
                    <a:gd name="T38" fmla="*/ 14 w 79"/>
                    <a:gd name="T39" fmla="*/ 15 h 79"/>
                    <a:gd name="T40" fmla="*/ 28 w 79"/>
                    <a:gd name="T41" fmla="*/ 9 h 79"/>
                    <a:gd name="T42" fmla="*/ 42 w 79"/>
                    <a:gd name="T43" fmla="*/ 15 h 79"/>
                    <a:gd name="T44" fmla="*/ 48 w 79"/>
                    <a:gd name="T45" fmla="*/ 28 h 79"/>
                    <a:gd name="T46" fmla="*/ 42 w 79"/>
                    <a:gd name="T47" fmla="*/ 4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79">
                      <a:moveTo>
                        <a:pt x="76" y="63"/>
                      </a:moveTo>
                      <a:cubicBezTo>
                        <a:pt x="55" y="42"/>
                        <a:pt x="55" y="42"/>
                        <a:pt x="55" y="42"/>
                      </a:cubicBezTo>
                      <a:cubicBezTo>
                        <a:pt x="54" y="42"/>
                        <a:pt x="54" y="41"/>
                        <a:pt x="53" y="41"/>
                      </a:cubicBezTo>
                      <a:cubicBezTo>
                        <a:pt x="55" y="37"/>
                        <a:pt x="56" y="33"/>
                        <a:pt x="56" y="28"/>
                      </a:cubicBezTo>
                      <a:cubicBezTo>
                        <a:pt x="56" y="21"/>
                        <a:pt x="53" y="13"/>
                        <a:pt x="48" y="8"/>
                      </a:cubicBezTo>
                      <a:cubicBezTo>
                        <a:pt x="43" y="3"/>
                        <a:pt x="36" y="0"/>
                        <a:pt x="28" y="0"/>
                      </a:cubicBezTo>
                      <a:cubicBezTo>
                        <a:pt x="20" y="0"/>
                        <a:pt x="13" y="3"/>
                        <a:pt x="8" y="8"/>
                      </a:cubicBezTo>
                      <a:cubicBezTo>
                        <a:pt x="3" y="13"/>
                        <a:pt x="0" y="21"/>
                        <a:pt x="0" y="28"/>
                      </a:cubicBezTo>
                      <a:cubicBezTo>
                        <a:pt x="0" y="36"/>
                        <a:pt x="3" y="43"/>
                        <a:pt x="8" y="48"/>
                      </a:cubicBezTo>
                      <a:cubicBezTo>
                        <a:pt x="13" y="53"/>
                        <a:pt x="20" y="56"/>
                        <a:pt x="28" y="56"/>
                      </a:cubicBezTo>
                      <a:cubicBezTo>
                        <a:pt x="33" y="56"/>
                        <a:pt x="37" y="55"/>
                        <a:pt x="41" y="54"/>
                      </a:cubicBezTo>
                      <a:cubicBezTo>
                        <a:pt x="41" y="54"/>
                        <a:pt x="41" y="55"/>
                        <a:pt x="42" y="55"/>
                      </a:cubicBezTo>
                      <a:cubicBezTo>
                        <a:pt x="63" y="76"/>
                        <a:pt x="63" y="76"/>
                        <a:pt x="63" y="76"/>
                      </a:cubicBezTo>
                      <a:cubicBezTo>
                        <a:pt x="66" y="79"/>
                        <a:pt x="72" y="79"/>
                        <a:pt x="76" y="76"/>
                      </a:cubicBezTo>
                      <a:cubicBezTo>
                        <a:pt x="79" y="72"/>
                        <a:pt x="79" y="66"/>
                        <a:pt x="76" y="63"/>
                      </a:cubicBezTo>
                      <a:close/>
                      <a:moveTo>
                        <a:pt x="42" y="42"/>
                      </a:moveTo>
                      <a:cubicBezTo>
                        <a:pt x="38" y="46"/>
                        <a:pt x="34" y="48"/>
                        <a:pt x="28" y="48"/>
                      </a:cubicBezTo>
                      <a:cubicBezTo>
                        <a:pt x="23" y="48"/>
                        <a:pt x="18" y="46"/>
                        <a:pt x="14" y="42"/>
                      </a:cubicBezTo>
                      <a:cubicBezTo>
                        <a:pt x="11" y="39"/>
                        <a:pt x="9" y="34"/>
                        <a:pt x="9" y="28"/>
                      </a:cubicBezTo>
                      <a:cubicBezTo>
                        <a:pt x="9" y="23"/>
                        <a:pt x="11" y="18"/>
                        <a:pt x="14" y="15"/>
                      </a:cubicBezTo>
                      <a:cubicBezTo>
                        <a:pt x="18" y="11"/>
                        <a:pt x="23" y="9"/>
                        <a:pt x="28" y="9"/>
                      </a:cubicBezTo>
                      <a:cubicBezTo>
                        <a:pt x="34" y="9"/>
                        <a:pt x="38" y="11"/>
                        <a:pt x="42" y="15"/>
                      </a:cubicBezTo>
                      <a:cubicBezTo>
                        <a:pt x="45" y="18"/>
                        <a:pt x="48" y="23"/>
                        <a:pt x="48" y="28"/>
                      </a:cubicBezTo>
                      <a:cubicBezTo>
                        <a:pt x="48" y="34"/>
                        <a:pt x="45" y="39"/>
                        <a:pt x="42"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grpSp>
          <p:nvGrpSpPr>
            <p:cNvPr id="47" name="Group 46"/>
            <p:cNvGrpSpPr/>
            <p:nvPr/>
          </p:nvGrpSpPr>
          <p:grpSpPr>
            <a:xfrm>
              <a:off x="3877945" y="2767040"/>
              <a:ext cx="3026319" cy="539750"/>
              <a:chOff x="3877945" y="2767040"/>
              <a:chExt cx="3026319" cy="539750"/>
            </a:xfrm>
          </p:grpSpPr>
          <p:sp>
            <p:nvSpPr>
              <p:cNvPr id="23" name="Text Box 10"/>
              <p:cNvSpPr txBox="1">
                <a:spLocks noChangeArrowheads="1"/>
              </p:cNvSpPr>
              <p:nvPr/>
            </p:nvSpPr>
            <p:spPr bwMode="auto">
              <a:xfrm>
                <a:off x="4530407" y="2789900"/>
                <a:ext cx="2373857" cy="40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lnSpc>
                    <a:spcPct val="200000"/>
                  </a:lnSpc>
                </a:pPr>
                <a:r>
                  <a:rPr lang="en-US" altLang="en-US" sz="1400" b="1" err="1" smtClean="0">
                    <a:solidFill>
                      <a:schemeClr val="bg1"/>
                    </a:solidFill>
                    <a:latin typeface="Open Sans" panose="020B0606030504020204" pitchFamily="34" charset="0"/>
                    <a:cs typeface="Open Sans" panose="020B0606030504020204" pitchFamily="34" charset="0"/>
                  </a:rPr>
                  <a:t>Đặt</a:t>
                </a:r>
                <a:r>
                  <a:rPr lang="en-US" altLang="en-US" sz="1400" b="1" smtClean="0">
                    <a:solidFill>
                      <a:schemeClr val="bg1"/>
                    </a:solidFill>
                    <a:latin typeface="Open Sans" panose="020B0606030504020204" pitchFamily="34" charset="0"/>
                    <a:cs typeface="Open Sans" panose="020B0606030504020204" pitchFamily="34" charset="0"/>
                  </a:rPr>
                  <a:t> </a:t>
                </a:r>
                <a:r>
                  <a:rPr lang="en-US" altLang="en-US" sz="1400" b="1" err="1" smtClean="0">
                    <a:solidFill>
                      <a:schemeClr val="bg1"/>
                    </a:solidFill>
                    <a:latin typeface="Open Sans" panose="020B0606030504020204" pitchFamily="34" charset="0"/>
                    <a:cs typeface="Open Sans" panose="020B0606030504020204" pitchFamily="34" charset="0"/>
                  </a:rPr>
                  <a:t>lịch</a:t>
                </a:r>
                <a:r>
                  <a:rPr lang="en-US" altLang="en-US" sz="1400" b="1" smtClean="0">
                    <a:solidFill>
                      <a:schemeClr val="bg1"/>
                    </a:solidFill>
                    <a:latin typeface="Open Sans" panose="020B0606030504020204" pitchFamily="34" charset="0"/>
                    <a:cs typeface="Open Sans" panose="020B0606030504020204" pitchFamily="34" charset="0"/>
                  </a:rPr>
                  <a:t> </a:t>
                </a:r>
                <a:r>
                  <a:rPr lang="en-US" altLang="en-US" sz="1400" b="1" err="1" smtClean="0">
                    <a:solidFill>
                      <a:schemeClr val="bg1"/>
                    </a:solidFill>
                    <a:latin typeface="Open Sans" panose="020B0606030504020204" pitchFamily="34" charset="0"/>
                    <a:cs typeface="Open Sans" panose="020B0606030504020204" pitchFamily="34" charset="0"/>
                  </a:rPr>
                  <a:t>khám</a:t>
                </a:r>
                <a:r>
                  <a:rPr lang="en-US" altLang="en-US" sz="1400" b="1" smtClean="0">
                    <a:solidFill>
                      <a:schemeClr val="bg1"/>
                    </a:solidFill>
                    <a:latin typeface="Open Sans" panose="020B0606030504020204" pitchFamily="34" charset="0"/>
                    <a:cs typeface="Open Sans" panose="020B0606030504020204" pitchFamily="34" charset="0"/>
                  </a:rPr>
                  <a:t>, </a:t>
                </a:r>
                <a:r>
                  <a:rPr lang="en-US" altLang="en-US" sz="1400" b="1" err="1" smtClean="0">
                    <a:solidFill>
                      <a:schemeClr val="bg1"/>
                    </a:solidFill>
                    <a:latin typeface="Open Sans" panose="020B0606030504020204" pitchFamily="34" charset="0"/>
                    <a:cs typeface="Open Sans" panose="020B0606030504020204" pitchFamily="34" charset="0"/>
                  </a:rPr>
                  <a:t>lấy</a:t>
                </a:r>
                <a:r>
                  <a:rPr lang="en-US" altLang="en-US" sz="1400" b="1" smtClean="0">
                    <a:solidFill>
                      <a:schemeClr val="bg1"/>
                    </a:solidFill>
                    <a:latin typeface="Open Sans" panose="020B0606030504020204" pitchFamily="34" charset="0"/>
                    <a:cs typeface="Open Sans" panose="020B0606030504020204" pitchFamily="34" charset="0"/>
                  </a:rPr>
                  <a:t> </a:t>
                </a:r>
                <a:r>
                  <a:rPr lang="en-US" altLang="en-US" sz="1400" b="1" err="1" smtClean="0">
                    <a:solidFill>
                      <a:schemeClr val="bg1"/>
                    </a:solidFill>
                    <a:latin typeface="Open Sans" panose="020B0606030504020204" pitchFamily="34" charset="0"/>
                    <a:cs typeface="Open Sans" panose="020B0606030504020204" pitchFamily="34" charset="0"/>
                  </a:rPr>
                  <a:t>mẫu</a:t>
                </a:r>
                <a:endParaRPr lang="en-US" altLang="en-US" sz="1400" b="1">
                  <a:solidFill>
                    <a:schemeClr val="bg1"/>
                  </a:solidFill>
                  <a:latin typeface="Open Sans" panose="020B0606030504020204" pitchFamily="34" charset="0"/>
                  <a:cs typeface="Open Sans" panose="020B0606030504020204" pitchFamily="34" charset="0"/>
                </a:endParaRPr>
              </a:p>
            </p:txBody>
          </p:sp>
          <p:sp>
            <p:nvSpPr>
              <p:cNvPr id="22" name="Rounded Rectangle 21"/>
              <p:cNvSpPr/>
              <p:nvPr/>
            </p:nvSpPr>
            <p:spPr bwMode="auto">
              <a:xfrm>
                <a:off x="3877945" y="2767040"/>
                <a:ext cx="539750" cy="539750"/>
              </a:xfrm>
              <a:prstGeom prst="roundRect">
                <a:avLst/>
              </a:prstGeom>
              <a:solidFill>
                <a:srgbClr val="94B6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52" name="Freeform 94"/>
              <p:cNvSpPr>
                <a:spLocks/>
              </p:cNvSpPr>
              <p:nvPr/>
            </p:nvSpPr>
            <p:spPr bwMode="auto">
              <a:xfrm>
                <a:off x="3964850" y="2868639"/>
                <a:ext cx="375683" cy="345887"/>
              </a:xfrm>
              <a:custGeom>
                <a:avLst/>
                <a:gdLst>
                  <a:gd name="T0" fmla="*/ 97 w 99"/>
                  <a:gd name="T1" fmla="*/ 10 h 91"/>
                  <a:gd name="T2" fmla="*/ 75 w 99"/>
                  <a:gd name="T3" fmla="*/ 14 h 91"/>
                  <a:gd name="T4" fmla="*/ 53 w 99"/>
                  <a:gd name="T5" fmla="*/ 29 h 91"/>
                  <a:gd name="T6" fmla="*/ 37 w 99"/>
                  <a:gd name="T7" fmla="*/ 15 h 91"/>
                  <a:gd name="T8" fmla="*/ 41 w 99"/>
                  <a:gd name="T9" fmla="*/ 12 h 91"/>
                  <a:gd name="T10" fmla="*/ 41 w 99"/>
                  <a:gd name="T11" fmla="*/ 11 h 91"/>
                  <a:gd name="T12" fmla="*/ 40 w 99"/>
                  <a:gd name="T13" fmla="*/ 10 h 91"/>
                  <a:gd name="T14" fmla="*/ 35 w 99"/>
                  <a:gd name="T15" fmla="*/ 14 h 91"/>
                  <a:gd name="T16" fmla="*/ 25 w 99"/>
                  <a:gd name="T17" fmla="*/ 5 h 91"/>
                  <a:gd name="T18" fmla="*/ 15 w 99"/>
                  <a:gd name="T19" fmla="*/ 3 h 91"/>
                  <a:gd name="T20" fmla="*/ 11 w 99"/>
                  <a:gd name="T21" fmla="*/ 5 h 91"/>
                  <a:gd name="T22" fmla="*/ 26 w 99"/>
                  <a:gd name="T23" fmla="*/ 19 h 91"/>
                  <a:gd name="T24" fmla="*/ 19 w 99"/>
                  <a:gd name="T25" fmla="*/ 24 h 91"/>
                  <a:gd name="T26" fmla="*/ 20 w 99"/>
                  <a:gd name="T27" fmla="*/ 25 h 91"/>
                  <a:gd name="T28" fmla="*/ 21 w 99"/>
                  <a:gd name="T29" fmla="*/ 26 h 91"/>
                  <a:gd name="T30" fmla="*/ 28 w 99"/>
                  <a:gd name="T31" fmla="*/ 21 h 91"/>
                  <a:gd name="T32" fmla="*/ 42 w 99"/>
                  <a:gd name="T33" fmla="*/ 36 h 91"/>
                  <a:gd name="T34" fmla="*/ 13 w 99"/>
                  <a:gd name="T35" fmla="*/ 55 h 91"/>
                  <a:gd name="T36" fmla="*/ 2 w 99"/>
                  <a:gd name="T37" fmla="*/ 48 h 91"/>
                  <a:gd name="T38" fmla="*/ 0 w 99"/>
                  <a:gd name="T39" fmla="*/ 48 h 91"/>
                  <a:gd name="T40" fmla="*/ 5 w 99"/>
                  <a:gd name="T41" fmla="*/ 56 h 91"/>
                  <a:gd name="T42" fmla="*/ 8 w 99"/>
                  <a:gd name="T43" fmla="*/ 60 h 91"/>
                  <a:gd name="T44" fmla="*/ 8 w 99"/>
                  <a:gd name="T45" fmla="*/ 60 h 91"/>
                  <a:gd name="T46" fmla="*/ 9 w 99"/>
                  <a:gd name="T47" fmla="*/ 62 h 91"/>
                  <a:gd name="T48" fmla="*/ 11 w 99"/>
                  <a:gd name="T49" fmla="*/ 64 h 91"/>
                  <a:gd name="T50" fmla="*/ 11 w 99"/>
                  <a:gd name="T51" fmla="*/ 64 h 91"/>
                  <a:gd name="T52" fmla="*/ 14 w 99"/>
                  <a:gd name="T53" fmla="*/ 70 h 91"/>
                  <a:gd name="T54" fmla="*/ 17 w 99"/>
                  <a:gd name="T55" fmla="*/ 74 h 91"/>
                  <a:gd name="T56" fmla="*/ 24 w 99"/>
                  <a:gd name="T57" fmla="*/ 85 h 91"/>
                  <a:gd name="T58" fmla="*/ 25 w 99"/>
                  <a:gd name="T59" fmla="*/ 82 h 91"/>
                  <a:gd name="T60" fmla="*/ 22 w 99"/>
                  <a:gd name="T61" fmla="*/ 69 h 91"/>
                  <a:gd name="T62" fmla="*/ 52 w 99"/>
                  <a:gd name="T63" fmla="*/ 50 h 91"/>
                  <a:gd name="T64" fmla="*/ 59 w 99"/>
                  <a:gd name="T65" fmla="*/ 69 h 91"/>
                  <a:gd name="T66" fmla="*/ 52 w 99"/>
                  <a:gd name="T67" fmla="*/ 73 h 91"/>
                  <a:gd name="T68" fmla="*/ 52 w 99"/>
                  <a:gd name="T69" fmla="*/ 75 h 91"/>
                  <a:gd name="T70" fmla="*/ 53 w 99"/>
                  <a:gd name="T71" fmla="*/ 75 h 91"/>
                  <a:gd name="T72" fmla="*/ 60 w 99"/>
                  <a:gd name="T73" fmla="*/ 71 h 91"/>
                  <a:gd name="T74" fmla="*/ 68 w 99"/>
                  <a:gd name="T75" fmla="*/ 91 h 91"/>
                  <a:gd name="T76" fmla="*/ 71 w 99"/>
                  <a:gd name="T77" fmla="*/ 89 h 91"/>
                  <a:gd name="T78" fmla="*/ 73 w 99"/>
                  <a:gd name="T79" fmla="*/ 79 h 91"/>
                  <a:gd name="T80" fmla="*/ 69 w 99"/>
                  <a:gd name="T81" fmla="*/ 65 h 91"/>
                  <a:gd name="T82" fmla="*/ 74 w 99"/>
                  <a:gd name="T83" fmla="*/ 62 h 91"/>
                  <a:gd name="T84" fmla="*/ 74 w 99"/>
                  <a:gd name="T85" fmla="*/ 61 h 91"/>
                  <a:gd name="T86" fmla="*/ 72 w 99"/>
                  <a:gd name="T87" fmla="*/ 60 h 91"/>
                  <a:gd name="T88" fmla="*/ 68 w 99"/>
                  <a:gd name="T89" fmla="*/ 63 h 91"/>
                  <a:gd name="T90" fmla="*/ 63 w 99"/>
                  <a:gd name="T91" fmla="*/ 43 h 91"/>
                  <a:gd name="T92" fmla="*/ 85 w 99"/>
                  <a:gd name="T93" fmla="*/ 29 h 91"/>
                  <a:gd name="T94" fmla="*/ 97 w 99"/>
                  <a:gd name="T95" fmla="*/ 1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9" h="91">
                    <a:moveTo>
                      <a:pt x="97" y="10"/>
                    </a:moveTo>
                    <a:cubicBezTo>
                      <a:pt x="97" y="10"/>
                      <a:pt x="90" y="5"/>
                      <a:pt x="75" y="14"/>
                    </a:cubicBezTo>
                    <a:cubicBezTo>
                      <a:pt x="61" y="24"/>
                      <a:pt x="53" y="29"/>
                      <a:pt x="53" y="29"/>
                    </a:cubicBezTo>
                    <a:cubicBezTo>
                      <a:pt x="37" y="15"/>
                      <a:pt x="37" y="15"/>
                      <a:pt x="37" y="15"/>
                    </a:cubicBezTo>
                    <a:cubicBezTo>
                      <a:pt x="41" y="12"/>
                      <a:pt x="41" y="12"/>
                      <a:pt x="41" y="12"/>
                    </a:cubicBezTo>
                    <a:cubicBezTo>
                      <a:pt x="41" y="12"/>
                      <a:pt x="41" y="12"/>
                      <a:pt x="41" y="11"/>
                    </a:cubicBezTo>
                    <a:cubicBezTo>
                      <a:pt x="41" y="10"/>
                      <a:pt x="40" y="10"/>
                      <a:pt x="40" y="10"/>
                    </a:cubicBezTo>
                    <a:cubicBezTo>
                      <a:pt x="35" y="14"/>
                      <a:pt x="35" y="14"/>
                      <a:pt x="35" y="14"/>
                    </a:cubicBezTo>
                    <a:cubicBezTo>
                      <a:pt x="25" y="5"/>
                      <a:pt x="25" y="5"/>
                      <a:pt x="25" y="5"/>
                    </a:cubicBezTo>
                    <a:cubicBezTo>
                      <a:pt x="25" y="5"/>
                      <a:pt x="19" y="0"/>
                      <a:pt x="15" y="3"/>
                    </a:cubicBezTo>
                    <a:cubicBezTo>
                      <a:pt x="11" y="5"/>
                      <a:pt x="11" y="5"/>
                      <a:pt x="11" y="5"/>
                    </a:cubicBezTo>
                    <a:cubicBezTo>
                      <a:pt x="26" y="19"/>
                      <a:pt x="26" y="19"/>
                      <a:pt x="26" y="19"/>
                    </a:cubicBezTo>
                    <a:cubicBezTo>
                      <a:pt x="19" y="24"/>
                      <a:pt x="19" y="24"/>
                      <a:pt x="19" y="24"/>
                    </a:cubicBezTo>
                    <a:cubicBezTo>
                      <a:pt x="19" y="24"/>
                      <a:pt x="19" y="24"/>
                      <a:pt x="20" y="25"/>
                    </a:cubicBezTo>
                    <a:cubicBezTo>
                      <a:pt x="20" y="26"/>
                      <a:pt x="20" y="26"/>
                      <a:pt x="21" y="26"/>
                    </a:cubicBezTo>
                    <a:cubicBezTo>
                      <a:pt x="28" y="21"/>
                      <a:pt x="28" y="21"/>
                      <a:pt x="28" y="21"/>
                    </a:cubicBezTo>
                    <a:cubicBezTo>
                      <a:pt x="42" y="36"/>
                      <a:pt x="42" y="36"/>
                      <a:pt x="42" y="36"/>
                    </a:cubicBezTo>
                    <a:cubicBezTo>
                      <a:pt x="13" y="55"/>
                      <a:pt x="13" y="55"/>
                      <a:pt x="13" y="55"/>
                    </a:cubicBezTo>
                    <a:cubicBezTo>
                      <a:pt x="2" y="48"/>
                      <a:pt x="2" y="48"/>
                      <a:pt x="2" y="48"/>
                    </a:cubicBezTo>
                    <a:cubicBezTo>
                      <a:pt x="2" y="48"/>
                      <a:pt x="1" y="48"/>
                      <a:pt x="0" y="48"/>
                    </a:cubicBezTo>
                    <a:cubicBezTo>
                      <a:pt x="5" y="56"/>
                      <a:pt x="5" y="56"/>
                      <a:pt x="5" y="56"/>
                    </a:cubicBezTo>
                    <a:cubicBezTo>
                      <a:pt x="8" y="60"/>
                      <a:pt x="8" y="60"/>
                      <a:pt x="8" y="60"/>
                    </a:cubicBezTo>
                    <a:cubicBezTo>
                      <a:pt x="8" y="60"/>
                      <a:pt x="8" y="60"/>
                      <a:pt x="8" y="60"/>
                    </a:cubicBezTo>
                    <a:cubicBezTo>
                      <a:pt x="9" y="62"/>
                      <a:pt x="9" y="62"/>
                      <a:pt x="9" y="62"/>
                    </a:cubicBezTo>
                    <a:cubicBezTo>
                      <a:pt x="11" y="64"/>
                      <a:pt x="11" y="64"/>
                      <a:pt x="11" y="64"/>
                    </a:cubicBezTo>
                    <a:cubicBezTo>
                      <a:pt x="11" y="64"/>
                      <a:pt x="11" y="64"/>
                      <a:pt x="11" y="64"/>
                    </a:cubicBezTo>
                    <a:cubicBezTo>
                      <a:pt x="14" y="70"/>
                      <a:pt x="14" y="70"/>
                      <a:pt x="14" y="70"/>
                    </a:cubicBezTo>
                    <a:cubicBezTo>
                      <a:pt x="17" y="74"/>
                      <a:pt x="17" y="74"/>
                      <a:pt x="17" y="74"/>
                    </a:cubicBezTo>
                    <a:cubicBezTo>
                      <a:pt x="24" y="85"/>
                      <a:pt x="24" y="85"/>
                      <a:pt x="24" y="85"/>
                    </a:cubicBezTo>
                    <a:cubicBezTo>
                      <a:pt x="24" y="83"/>
                      <a:pt x="25" y="82"/>
                      <a:pt x="25" y="82"/>
                    </a:cubicBezTo>
                    <a:cubicBezTo>
                      <a:pt x="22" y="69"/>
                      <a:pt x="22" y="69"/>
                      <a:pt x="22" y="69"/>
                    </a:cubicBezTo>
                    <a:cubicBezTo>
                      <a:pt x="52" y="50"/>
                      <a:pt x="52" y="50"/>
                      <a:pt x="52" y="50"/>
                    </a:cubicBezTo>
                    <a:cubicBezTo>
                      <a:pt x="59" y="69"/>
                      <a:pt x="59" y="69"/>
                      <a:pt x="59" y="69"/>
                    </a:cubicBezTo>
                    <a:cubicBezTo>
                      <a:pt x="52" y="73"/>
                      <a:pt x="52" y="73"/>
                      <a:pt x="52" y="73"/>
                    </a:cubicBezTo>
                    <a:cubicBezTo>
                      <a:pt x="52" y="74"/>
                      <a:pt x="52" y="74"/>
                      <a:pt x="52" y="75"/>
                    </a:cubicBezTo>
                    <a:cubicBezTo>
                      <a:pt x="52" y="75"/>
                      <a:pt x="53" y="76"/>
                      <a:pt x="53" y="75"/>
                    </a:cubicBezTo>
                    <a:cubicBezTo>
                      <a:pt x="60" y="71"/>
                      <a:pt x="60" y="71"/>
                      <a:pt x="60" y="71"/>
                    </a:cubicBezTo>
                    <a:cubicBezTo>
                      <a:pt x="68" y="91"/>
                      <a:pt x="68" y="91"/>
                      <a:pt x="68" y="91"/>
                    </a:cubicBezTo>
                    <a:cubicBezTo>
                      <a:pt x="71" y="89"/>
                      <a:pt x="71" y="89"/>
                      <a:pt x="71" y="89"/>
                    </a:cubicBezTo>
                    <a:cubicBezTo>
                      <a:pt x="75" y="86"/>
                      <a:pt x="73" y="79"/>
                      <a:pt x="73" y="79"/>
                    </a:cubicBezTo>
                    <a:cubicBezTo>
                      <a:pt x="69" y="65"/>
                      <a:pt x="69" y="65"/>
                      <a:pt x="69" y="65"/>
                    </a:cubicBezTo>
                    <a:cubicBezTo>
                      <a:pt x="74" y="62"/>
                      <a:pt x="74" y="62"/>
                      <a:pt x="74" y="62"/>
                    </a:cubicBezTo>
                    <a:cubicBezTo>
                      <a:pt x="74" y="62"/>
                      <a:pt x="74" y="61"/>
                      <a:pt x="74" y="61"/>
                    </a:cubicBezTo>
                    <a:cubicBezTo>
                      <a:pt x="73" y="60"/>
                      <a:pt x="73" y="60"/>
                      <a:pt x="72" y="60"/>
                    </a:cubicBezTo>
                    <a:cubicBezTo>
                      <a:pt x="68" y="63"/>
                      <a:pt x="68" y="63"/>
                      <a:pt x="68" y="63"/>
                    </a:cubicBezTo>
                    <a:cubicBezTo>
                      <a:pt x="63" y="43"/>
                      <a:pt x="63" y="43"/>
                      <a:pt x="63" y="43"/>
                    </a:cubicBezTo>
                    <a:cubicBezTo>
                      <a:pt x="63" y="43"/>
                      <a:pt x="70" y="38"/>
                      <a:pt x="85" y="29"/>
                    </a:cubicBezTo>
                    <a:cubicBezTo>
                      <a:pt x="99" y="19"/>
                      <a:pt x="97" y="10"/>
                      <a:pt x="97" y="10"/>
                    </a:cubicBezTo>
                    <a:close/>
                  </a:path>
                </a:pathLst>
              </a:custGeom>
              <a:solidFill>
                <a:schemeClr val="bg1"/>
              </a:soli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grpSp>
        <p:grpSp>
          <p:nvGrpSpPr>
            <p:cNvPr id="66" name="Group 65"/>
            <p:cNvGrpSpPr/>
            <p:nvPr/>
          </p:nvGrpSpPr>
          <p:grpSpPr>
            <a:xfrm>
              <a:off x="3877937" y="4187931"/>
              <a:ext cx="2287959" cy="541338"/>
              <a:chOff x="3877937" y="4568931"/>
              <a:chExt cx="2287959" cy="541338"/>
            </a:xfrm>
          </p:grpSpPr>
          <p:sp>
            <p:nvSpPr>
              <p:cNvPr id="21" name="Text Box 10"/>
              <p:cNvSpPr txBox="1">
                <a:spLocks noChangeArrowheads="1"/>
              </p:cNvSpPr>
              <p:nvPr/>
            </p:nvSpPr>
            <p:spPr bwMode="auto">
              <a:xfrm>
                <a:off x="4516484" y="4612833"/>
                <a:ext cx="1649412" cy="40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lnSpc>
                    <a:spcPct val="200000"/>
                  </a:lnSpc>
                </a:pPr>
                <a:r>
                  <a:rPr lang="en-US" altLang="en-US" sz="1400" b="1" err="1" smtClean="0">
                    <a:solidFill>
                      <a:schemeClr val="bg1"/>
                    </a:solidFill>
                    <a:latin typeface="Open Sans" panose="020B0606030504020204" pitchFamily="34" charset="0"/>
                    <a:cs typeface="Open Sans" panose="020B0606030504020204" pitchFamily="34" charset="0"/>
                  </a:rPr>
                  <a:t>Hỏi</a:t>
                </a:r>
                <a:r>
                  <a:rPr lang="en-US" altLang="en-US" sz="1400" b="1" smtClean="0">
                    <a:solidFill>
                      <a:schemeClr val="bg1"/>
                    </a:solidFill>
                    <a:latin typeface="Open Sans" panose="020B0606030504020204" pitchFamily="34" charset="0"/>
                    <a:cs typeface="Open Sans" panose="020B0606030504020204" pitchFamily="34" charset="0"/>
                  </a:rPr>
                  <a:t> </a:t>
                </a:r>
                <a:r>
                  <a:rPr lang="en-US" altLang="en-US" sz="1400" b="1" err="1" smtClean="0">
                    <a:solidFill>
                      <a:schemeClr val="bg1"/>
                    </a:solidFill>
                    <a:latin typeface="Open Sans" panose="020B0606030504020204" pitchFamily="34" charset="0"/>
                    <a:cs typeface="Open Sans" panose="020B0606030504020204" pitchFamily="34" charset="0"/>
                  </a:rPr>
                  <a:t>đáp</a:t>
                </a:r>
                <a:endParaRPr lang="en-US" altLang="en-US" sz="1400" b="1">
                  <a:solidFill>
                    <a:schemeClr val="bg1"/>
                  </a:solidFill>
                  <a:latin typeface="Open Sans" panose="020B0606030504020204" pitchFamily="34" charset="0"/>
                  <a:cs typeface="Open Sans" panose="020B0606030504020204" pitchFamily="34" charset="0"/>
                </a:endParaRPr>
              </a:p>
            </p:txBody>
          </p:sp>
          <p:sp>
            <p:nvSpPr>
              <p:cNvPr id="20" name="Rounded Rectangle 19"/>
              <p:cNvSpPr/>
              <p:nvPr/>
            </p:nvSpPr>
            <p:spPr bwMode="auto">
              <a:xfrm>
                <a:off x="3877937" y="4568931"/>
                <a:ext cx="541337" cy="541338"/>
              </a:xfrm>
              <a:prstGeom prst="roundRect">
                <a:avLst/>
              </a:prstGeom>
              <a:solidFill>
                <a:srgbClr val="F39C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nvGrpSpPr>
              <p:cNvPr id="53" name="Group 52"/>
              <p:cNvGrpSpPr/>
              <p:nvPr/>
            </p:nvGrpSpPr>
            <p:grpSpPr bwMode="auto">
              <a:xfrm>
                <a:off x="3967761" y="4675917"/>
                <a:ext cx="376672" cy="312262"/>
                <a:chOff x="7964488" y="4356101"/>
                <a:chExt cx="398463" cy="330200"/>
              </a:xfrm>
              <a:solidFill>
                <a:schemeClr val="bg1"/>
              </a:solidFill>
            </p:grpSpPr>
            <p:sp>
              <p:nvSpPr>
                <p:cNvPr id="54" name="Freeform 95"/>
                <p:cNvSpPr>
                  <a:spLocks/>
                </p:cNvSpPr>
                <p:nvPr/>
              </p:nvSpPr>
              <p:spPr bwMode="auto">
                <a:xfrm>
                  <a:off x="8085138" y="4356101"/>
                  <a:ext cx="277813" cy="307975"/>
                </a:xfrm>
                <a:custGeom>
                  <a:avLst/>
                  <a:gdLst>
                    <a:gd name="T0" fmla="*/ 33 w 74"/>
                    <a:gd name="T1" fmla="*/ 0 h 82"/>
                    <a:gd name="T2" fmla="*/ 0 w 74"/>
                    <a:gd name="T3" fmla="*/ 14 h 82"/>
                    <a:gd name="T4" fmla="*/ 3 w 74"/>
                    <a:gd name="T5" fmla="*/ 14 h 82"/>
                    <a:gd name="T6" fmla="*/ 6 w 74"/>
                    <a:gd name="T7" fmla="*/ 14 h 82"/>
                    <a:gd name="T8" fmla="*/ 33 w 74"/>
                    <a:gd name="T9" fmla="*/ 4 h 82"/>
                    <a:gd name="T10" fmla="*/ 69 w 74"/>
                    <a:gd name="T11" fmla="*/ 32 h 82"/>
                    <a:gd name="T12" fmla="*/ 43 w 74"/>
                    <a:gd name="T13" fmla="*/ 60 h 82"/>
                    <a:gd name="T14" fmla="*/ 40 w 74"/>
                    <a:gd name="T15" fmla="*/ 64 h 82"/>
                    <a:gd name="T16" fmla="*/ 47 w 74"/>
                    <a:gd name="T17" fmla="*/ 63 h 82"/>
                    <a:gd name="T18" fmla="*/ 55 w 74"/>
                    <a:gd name="T19" fmla="*/ 82 h 82"/>
                    <a:gd name="T20" fmla="*/ 59 w 74"/>
                    <a:gd name="T21" fmla="*/ 82 h 82"/>
                    <a:gd name="T22" fmla="*/ 59 w 74"/>
                    <a:gd name="T23" fmla="*/ 58 h 82"/>
                    <a:gd name="T24" fmla="*/ 74 w 74"/>
                    <a:gd name="T25" fmla="*/ 32 h 82"/>
                    <a:gd name="T26" fmla="*/ 33 w 74"/>
                    <a:gd name="T2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82">
                      <a:moveTo>
                        <a:pt x="33" y="0"/>
                      </a:moveTo>
                      <a:cubicBezTo>
                        <a:pt x="19" y="0"/>
                        <a:pt x="7" y="6"/>
                        <a:pt x="0" y="14"/>
                      </a:cubicBezTo>
                      <a:cubicBezTo>
                        <a:pt x="1" y="14"/>
                        <a:pt x="2" y="14"/>
                        <a:pt x="3" y="14"/>
                      </a:cubicBezTo>
                      <a:cubicBezTo>
                        <a:pt x="4" y="14"/>
                        <a:pt x="5" y="14"/>
                        <a:pt x="6" y="14"/>
                      </a:cubicBezTo>
                      <a:cubicBezTo>
                        <a:pt x="13" y="8"/>
                        <a:pt x="22" y="4"/>
                        <a:pt x="33" y="4"/>
                      </a:cubicBezTo>
                      <a:cubicBezTo>
                        <a:pt x="53" y="4"/>
                        <a:pt x="69" y="17"/>
                        <a:pt x="69" y="32"/>
                      </a:cubicBezTo>
                      <a:cubicBezTo>
                        <a:pt x="69" y="46"/>
                        <a:pt x="58" y="57"/>
                        <a:pt x="43" y="60"/>
                      </a:cubicBezTo>
                      <a:cubicBezTo>
                        <a:pt x="42" y="61"/>
                        <a:pt x="41" y="63"/>
                        <a:pt x="40" y="64"/>
                      </a:cubicBezTo>
                      <a:cubicBezTo>
                        <a:pt x="42" y="64"/>
                        <a:pt x="45" y="64"/>
                        <a:pt x="47" y="63"/>
                      </a:cubicBezTo>
                      <a:cubicBezTo>
                        <a:pt x="55" y="82"/>
                        <a:pt x="55" y="82"/>
                        <a:pt x="55" y="82"/>
                      </a:cubicBezTo>
                      <a:cubicBezTo>
                        <a:pt x="59" y="82"/>
                        <a:pt x="59" y="82"/>
                        <a:pt x="59" y="82"/>
                      </a:cubicBezTo>
                      <a:cubicBezTo>
                        <a:pt x="59" y="58"/>
                        <a:pt x="59" y="58"/>
                        <a:pt x="59" y="58"/>
                      </a:cubicBezTo>
                      <a:cubicBezTo>
                        <a:pt x="68" y="52"/>
                        <a:pt x="74" y="43"/>
                        <a:pt x="74" y="32"/>
                      </a:cubicBezTo>
                      <a:cubicBezTo>
                        <a:pt x="74" y="15"/>
                        <a:pt x="56"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55" name="Freeform 96"/>
                <p:cNvSpPr>
                  <a:spLocks/>
                </p:cNvSpPr>
                <p:nvPr/>
              </p:nvSpPr>
              <p:spPr bwMode="auto">
                <a:xfrm>
                  <a:off x="7964488" y="4427538"/>
                  <a:ext cx="271463" cy="258763"/>
                </a:xfrm>
                <a:custGeom>
                  <a:avLst/>
                  <a:gdLst>
                    <a:gd name="T0" fmla="*/ 36 w 72"/>
                    <a:gd name="T1" fmla="*/ 0 h 69"/>
                    <a:gd name="T2" fmla="*/ 0 w 72"/>
                    <a:gd name="T3" fmla="*/ 28 h 69"/>
                    <a:gd name="T4" fmla="*/ 12 w 72"/>
                    <a:gd name="T5" fmla="*/ 50 h 69"/>
                    <a:gd name="T6" fmla="*/ 9 w 72"/>
                    <a:gd name="T7" fmla="*/ 69 h 69"/>
                    <a:gd name="T8" fmla="*/ 12 w 72"/>
                    <a:gd name="T9" fmla="*/ 69 h 69"/>
                    <a:gd name="T10" fmla="*/ 23 w 72"/>
                    <a:gd name="T11" fmla="*/ 55 h 69"/>
                    <a:gd name="T12" fmla="*/ 36 w 72"/>
                    <a:gd name="T13" fmla="*/ 57 h 69"/>
                    <a:gd name="T14" fmla="*/ 72 w 72"/>
                    <a:gd name="T15" fmla="*/ 28 h 69"/>
                    <a:gd name="T16" fmla="*/ 36 w 72"/>
                    <a:gd name="T1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69">
                      <a:moveTo>
                        <a:pt x="36" y="0"/>
                      </a:moveTo>
                      <a:cubicBezTo>
                        <a:pt x="16" y="0"/>
                        <a:pt x="0" y="13"/>
                        <a:pt x="0" y="28"/>
                      </a:cubicBezTo>
                      <a:cubicBezTo>
                        <a:pt x="0" y="37"/>
                        <a:pt x="5" y="45"/>
                        <a:pt x="12" y="50"/>
                      </a:cubicBezTo>
                      <a:cubicBezTo>
                        <a:pt x="9" y="69"/>
                        <a:pt x="9" y="69"/>
                        <a:pt x="9" y="69"/>
                      </a:cubicBezTo>
                      <a:cubicBezTo>
                        <a:pt x="12" y="69"/>
                        <a:pt x="12" y="69"/>
                        <a:pt x="12" y="69"/>
                      </a:cubicBezTo>
                      <a:cubicBezTo>
                        <a:pt x="23" y="55"/>
                        <a:pt x="23" y="55"/>
                        <a:pt x="23" y="55"/>
                      </a:cubicBezTo>
                      <a:cubicBezTo>
                        <a:pt x="27" y="57"/>
                        <a:pt x="31" y="57"/>
                        <a:pt x="36" y="57"/>
                      </a:cubicBezTo>
                      <a:cubicBezTo>
                        <a:pt x="56" y="57"/>
                        <a:pt x="72" y="44"/>
                        <a:pt x="72" y="28"/>
                      </a:cubicBezTo>
                      <a:cubicBezTo>
                        <a:pt x="72" y="13"/>
                        <a:pt x="56" y="0"/>
                        <a:pt x="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grpSp>
        </p:grpSp>
        <p:grpSp>
          <p:nvGrpSpPr>
            <p:cNvPr id="48" name="Group 47"/>
            <p:cNvGrpSpPr/>
            <p:nvPr/>
          </p:nvGrpSpPr>
          <p:grpSpPr>
            <a:xfrm>
              <a:off x="3877937" y="3483003"/>
              <a:ext cx="2886599" cy="541337"/>
              <a:chOff x="3877937" y="3806853"/>
              <a:chExt cx="2886599" cy="541337"/>
            </a:xfrm>
          </p:grpSpPr>
          <p:sp>
            <p:nvSpPr>
              <p:cNvPr id="27" name="Text Box 10"/>
              <p:cNvSpPr txBox="1">
                <a:spLocks noChangeArrowheads="1"/>
              </p:cNvSpPr>
              <p:nvPr/>
            </p:nvSpPr>
            <p:spPr bwMode="auto">
              <a:xfrm>
                <a:off x="4530407" y="3808440"/>
                <a:ext cx="2234129" cy="46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lnSpc>
                    <a:spcPct val="200000"/>
                  </a:lnSpc>
                </a:pPr>
                <a:r>
                  <a:rPr lang="en-US" altLang="en-US" sz="1400" b="1" err="1" smtClean="0">
                    <a:solidFill>
                      <a:schemeClr val="bg1"/>
                    </a:solidFill>
                    <a:latin typeface="Open Sans" panose="020B0606030504020204" pitchFamily="34" charset="0"/>
                    <a:cs typeface="Open Sans" panose="020B0606030504020204" pitchFamily="34" charset="0"/>
                  </a:rPr>
                  <a:t>Tìm</a:t>
                </a:r>
                <a:r>
                  <a:rPr lang="en-US" altLang="en-US" sz="1400" b="1" smtClean="0">
                    <a:solidFill>
                      <a:schemeClr val="bg1"/>
                    </a:solidFill>
                    <a:latin typeface="Open Sans" panose="020B0606030504020204" pitchFamily="34" charset="0"/>
                    <a:cs typeface="Open Sans" panose="020B0606030504020204" pitchFamily="34" charset="0"/>
                  </a:rPr>
                  <a:t> </a:t>
                </a:r>
                <a:r>
                  <a:rPr lang="en-US" altLang="en-US" sz="1400" b="1" err="1" smtClean="0">
                    <a:solidFill>
                      <a:schemeClr val="bg1"/>
                    </a:solidFill>
                    <a:latin typeface="Open Sans" panose="020B0606030504020204" pitchFamily="34" charset="0"/>
                    <a:cs typeface="Open Sans" panose="020B0606030504020204" pitchFamily="34" charset="0"/>
                  </a:rPr>
                  <a:t>kiếm</a:t>
                </a:r>
                <a:r>
                  <a:rPr lang="en-US" altLang="en-US" sz="1400" b="1" smtClean="0">
                    <a:solidFill>
                      <a:schemeClr val="bg1"/>
                    </a:solidFill>
                    <a:latin typeface="Open Sans" panose="020B0606030504020204" pitchFamily="34" charset="0"/>
                    <a:cs typeface="Open Sans" panose="020B0606030504020204" pitchFamily="34" charset="0"/>
                  </a:rPr>
                  <a:t> </a:t>
                </a:r>
                <a:r>
                  <a:rPr lang="en-US" altLang="en-US" sz="1400" b="1" err="1" smtClean="0">
                    <a:solidFill>
                      <a:schemeClr val="bg1"/>
                    </a:solidFill>
                    <a:latin typeface="Open Sans" panose="020B0606030504020204" pitchFamily="34" charset="0"/>
                    <a:cs typeface="Open Sans" panose="020B0606030504020204" pitchFamily="34" charset="0"/>
                  </a:rPr>
                  <a:t>địa</a:t>
                </a:r>
                <a:r>
                  <a:rPr lang="en-US" altLang="en-US" sz="1400" b="1" smtClean="0">
                    <a:solidFill>
                      <a:schemeClr val="bg1"/>
                    </a:solidFill>
                    <a:latin typeface="Open Sans" panose="020B0606030504020204" pitchFamily="34" charset="0"/>
                    <a:cs typeface="Open Sans" panose="020B0606030504020204" pitchFamily="34" charset="0"/>
                  </a:rPr>
                  <a:t> </a:t>
                </a:r>
                <a:r>
                  <a:rPr lang="en-US" altLang="en-US" sz="1400" b="1" err="1" smtClean="0">
                    <a:solidFill>
                      <a:schemeClr val="bg1"/>
                    </a:solidFill>
                    <a:latin typeface="Open Sans" panose="020B0606030504020204" pitchFamily="34" charset="0"/>
                    <a:cs typeface="Open Sans" panose="020B0606030504020204" pitchFamily="34" charset="0"/>
                  </a:rPr>
                  <a:t>điểm</a:t>
                </a:r>
                <a:r>
                  <a:rPr lang="en-US" altLang="en-US" sz="1400" b="1" smtClean="0">
                    <a:solidFill>
                      <a:schemeClr val="bg1"/>
                    </a:solidFill>
                    <a:latin typeface="Open Sans" panose="020B0606030504020204" pitchFamily="34" charset="0"/>
                    <a:cs typeface="Open Sans" panose="020B0606030504020204" pitchFamily="34" charset="0"/>
                  </a:rPr>
                  <a:t> y </a:t>
                </a:r>
                <a:r>
                  <a:rPr lang="en-US" altLang="en-US" sz="1400" b="1" err="1" smtClean="0">
                    <a:solidFill>
                      <a:schemeClr val="bg1"/>
                    </a:solidFill>
                    <a:latin typeface="Open Sans" panose="020B0606030504020204" pitchFamily="34" charset="0"/>
                    <a:cs typeface="Open Sans" panose="020B0606030504020204" pitchFamily="34" charset="0"/>
                  </a:rPr>
                  <a:t>tế</a:t>
                </a:r>
                <a:endParaRPr lang="en-US" altLang="en-US" sz="1400" b="1">
                  <a:solidFill>
                    <a:schemeClr val="bg1"/>
                  </a:solidFill>
                  <a:latin typeface="Open Sans" panose="020B0606030504020204" pitchFamily="34" charset="0"/>
                  <a:cs typeface="Open Sans" panose="020B0606030504020204" pitchFamily="34" charset="0"/>
                </a:endParaRPr>
              </a:p>
            </p:txBody>
          </p:sp>
          <p:sp>
            <p:nvSpPr>
              <p:cNvPr id="26" name="Rounded Rectangle 25"/>
              <p:cNvSpPr/>
              <p:nvPr/>
            </p:nvSpPr>
            <p:spPr bwMode="auto">
              <a:xfrm>
                <a:off x="3877937" y="3806853"/>
                <a:ext cx="539749" cy="541337"/>
              </a:xfrm>
              <a:prstGeom prst="round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nvGrpSpPr>
              <p:cNvPr id="56" name="Group 55"/>
              <p:cNvGrpSpPr/>
              <p:nvPr/>
            </p:nvGrpSpPr>
            <p:grpSpPr bwMode="auto">
              <a:xfrm>
                <a:off x="3963113" y="3903837"/>
                <a:ext cx="369395" cy="309226"/>
                <a:chOff x="5099051" y="3930651"/>
                <a:chExt cx="390525" cy="327025"/>
              </a:xfrm>
              <a:solidFill>
                <a:schemeClr val="bg1"/>
              </a:solidFill>
            </p:grpSpPr>
            <p:sp>
              <p:nvSpPr>
                <p:cNvPr id="57" name="Freeform 103"/>
                <p:cNvSpPr>
                  <a:spLocks/>
                </p:cNvSpPr>
                <p:nvPr/>
              </p:nvSpPr>
              <p:spPr bwMode="auto">
                <a:xfrm>
                  <a:off x="5165726" y="4027488"/>
                  <a:ext cx="255588" cy="230188"/>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58" name="Freeform 104"/>
                <p:cNvSpPr>
                  <a:spLocks/>
                </p:cNvSpPr>
                <p:nvPr/>
              </p:nvSpPr>
              <p:spPr bwMode="auto">
                <a:xfrm>
                  <a:off x="5099051" y="3930651"/>
                  <a:ext cx="390525" cy="195263"/>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grpSp>
        </p:grpSp>
        <p:grpSp>
          <p:nvGrpSpPr>
            <p:cNvPr id="67" name="Group 66"/>
            <p:cNvGrpSpPr/>
            <p:nvPr/>
          </p:nvGrpSpPr>
          <p:grpSpPr>
            <a:xfrm>
              <a:off x="3877937" y="4926119"/>
              <a:ext cx="2299107" cy="539750"/>
              <a:chOff x="3877937" y="5611919"/>
              <a:chExt cx="2299107" cy="539750"/>
            </a:xfrm>
          </p:grpSpPr>
          <p:sp>
            <p:nvSpPr>
              <p:cNvPr id="25" name="Text Box 10"/>
              <p:cNvSpPr txBox="1">
                <a:spLocks noChangeArrowheads="1"/>
              </p:cNvSpPr>
              <p:nvPr/>
            </p:nvSpPr>
            <p:spPr bwMode="auto">
              <a:xfrm>
                <a:off x="4527632" y="5659003"/>
                <a:ext cx="1649412" cy="40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lnSpc>
                    <a:spcPct val="200000"/>
                  </a:lnSpc>
                </a:pPr>
                <a:r>
                  <a:rPr lang="en-US" altLang="en-US" sz="1400" b="1" smtClean="0">
                    <a:solidFill>
                      <a:schemeClr val="bg1"/>
                    </a:solidFill>
                    <a:latin typeface="Open Sans" panose="020B0606030504020204" pitchFamily="34" charset="0"/>
                    <a:cs typeface="Open Sans" panose="020B0606030504020204" pitchFamily="34" charset="0"/>
                  </a:rPr>
                  <a:t>Tin </a:t>
                </a:r>
                <a:r>
                  <a:rPr lang="en-US" altLang="en-US" sz="1400" b="1" err="1" smtClean="0">
                    <a:solidFill>
                      <a:schemeClr val="bg1"/>
                    </a:solidFill>
                    <a:latin typeface="Open Sans" panose="020B0606030504020204" pitchFamily="34" charset="0"/>
                    <a:cs typeface="Open Sans" panose="020B0606030504020204" pitchFamily="34" charset="0"/>
                  </a:rPr>
                  <a:t>tức</a:t>
                </a:r>
                <a:r>
                  <a:rPr lang="en-US" altLang="en-US" sz="1400" b="1" smtClean="0">
                    <a:solidFill>
                      <a:schemeClr val="bg1"/>
                    </a:solidFill>
                    <a:latin typeface="Open Sans" panose="020B0606030504020204" pitchFamily="34" charset="0"/>
                    <a:cs typeface="Open Sans" panose="020B0606030504020204" pitchFamily="34" charset="0"/>
                  </a:rPr>
                  <a:t> y </a:t>
                </a:r>
                <a:r>
                  <a:rPr lang="en-US" altLang="en-US" sz="1400" b="1" err="1" smtClean="0">
                    <a:solidFill>
                      <a:schemeClr val="bg1"/>
                    </a:solidFill>
                    <a:latin typeface="Open Sans" panose="020B0606030504020204" pitchFamily="34" charset="0"/>
                    <a:cs typeface="Open Sans" panose="020B0606030504020204" pitchFamily="34" charset="0"/>
                  </a:rPr>
                  <a:t>tế</a:t>
                </a:r>
                <a:endParaRPr lang="en-US" altLang="en-US" sz="1400" b="1">
                  <a:solidFill>
                    <a:schemeClr val="bg1"/>
                  </a:solidFill>
                  <a:latin typeface="Open Sans" panose="020B0606030504020204" pitchFamily="34" charset="0"/>
                  <a:cs typeface="Open Sans" panose="020B0606030504020204" pitchFamily="34" charset="0"/>
                </a:endParaRPr>
              </a:p>
            </p:txBody>
          </p:sp>
          <p:sp>
            <p:nvSpPr>
              <p:cNvPr id="24" name="Rounded Rectangle 23"/>
              <p:cNvSpPr/>
              <p:nvPr/>
            </p:nvSpPr>
            <p:spPr bwMode="auto">
              <a:xfrm>
                <a:off x="3877937" y="5611919"/>
                <a:ext cx="541337" cy="539750"/>
              </a:xfrm>
              <a:prstGeom prst="roundRect">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nvGrpSpPr>
              <p:cNvPr id="59" name="Group 58"/>
              <p:cNvGrpSpPr/>
              <p:nvPr/>
            </p:nvGrpSpPr>
            <p:grpSpPr bwMode="auto">
              <a:xfrm>
                <a:off x="3995311" y="5687578"/>
                <a:ext cx="322647" cy="375011"/>
                <a:chOff x="7548563" y="2860676"/>
                <a:chExt cx="277813" cy="323850"/>
              </a:xfrm>
              <a:solidFill>
                <a:schemeClr val="bg1"/>
              </a:solidFill>
            </p:grpSpPr>
            <p:sp>
              <p:nvSpPr>
                <p:cNvPr id="60" name="Freeform 65"/>
                <p:cNvSpPr>
                  <a:spLocks/>
                </p:cNvSpPr>
                <p:nvPr/>
              </p:nvSpPr>
              <p:spPr bwMode="auto">
                <a:xfrm>
                  <a:off x="7585076" y="2946401"/>
                  <a:ext cx="200025" cy="125413"/>
                </a:xfrm>
                <a:custGeom>
                  <a:avLst/>
                  <a:gdLst>
                    <a:gd name="T0" fmla="*/ 48 w 53"/>
                    <a:gd name="T1" fmla="*/ 2 h 33"/>
                    <a:gd name="T2" fmla="*/ 32 w 53"/>
                    <a:gd name="T3" fmla="*/ 17 h 33"/>
                    <a:gd name="T4" fmla="*/ 23 w 53"/>
                    <a:gd name="T5" fmla="*/ 8 h 33"/>
                    <a:gd name="T6" fmla="*/ 3 w 53"/>
                    <a:gd name="T7" fmla="*/ 28 h 33"/>
                    <a:gd name="T8" fmla="*/ 6 w 53"/>
                    <a:gd name="T9" fmla="*/ 31 h 33"/>
                    <a:gd name="T10" fmla="*/ 23 w 53"/>
                    <a:gd name="T11" fmla="*/ 15 h 33"/>
                    <a:gd name="T12" fmla="*/ 32 w 53"/>
                    <a:gd name="T13" fmla="*/ 24 h 33"/>
                    <a:gd name="T14" fmla="*/ 51 w 53"/>
                    <a:gd name="T15" fmla="*/ 6 h 33"/>
                    <a:gd name="T16" fmla="*/ 48 w 53"/>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33">
                      <a:moveTo>
                        <a:pt x="48" y="2"/>
                      </a:moveTo>
                      <a:cubicBezTo>
                        <a:pt x="32" y="17"/>
                        <a:pt x="32" y="17"/>
                        <a:pt x="32" y="17"/>
                      </a:cubicBezTo>
                      <a:cubicBezTo>
                        <a:pt x="32" y="17"/>
                        <a:pt x="23" y="8"/>
                        <a:pt x="23" y="8"/>
                      </a:cubicBezTo>
                      <a:cubicBezTo>
                        <a:pt x="15" y="15"/>
                        <a:pt x="10" y="20"/>
                        <a:pt x="3" y="28"/>
                      </a:cubicBezTo>
                      <a:cubicBezTo>
                        <a:pt x="0" y="30"/>
                        <a:pt x="4" y="33"/>
                        <a:pt x="6" y="31"/>
                      </a:cubicBezTo>
                      <a:cubicBezTo>
                        <a:pt x="13" y="25"/>
                        <a:pt x="16" y="21"/>
                        <a:pt x="23" y="15"/>
                      </a:cubicBezTo>
                      <a:cubicBezTo>
                        <a:pt x="32" y="24"/>
                        <a:pt x="32" y="24"/>
                        <a:pt x="32" y="24"/>
                      </a:cubicBezTo>
                      <a:cubicBezTo>
                        <a:pt x="40" y="17"/>
                        <a:pt x="43" y="13"/>
                        <a:pt x="51" y="6"/>
                      </a:cubicBezTo>
                      <a:cubicBezTo>
                        <a:pt x="53" y="3"/>
                        <a:pt x="50" y="0"/>
                        <a:pt x="4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61" name="Freeform 66"/>
                <p:cNvSpPr>
                  <a:spLocks/>
                </p:cNvSpPr>
                <p:nvPr/>
              </p:nvSpPr>
              <p:spPr bwMode="auto">
                <a:xfrm>
                  <a:off x="7600951" y="3124201"/>
                  <a:ext cx="71438" cy="60325"/>
                </a:xfrm>
                <a:custGeom>
                  <a:avLst/>
                  <a:gdLst>
                    <a:gd name="T0" fmla="*/ 2 w 19"/>
                    <a:gd name="T1" fmla="*/ 10 h 16"/>
                    <a:gd name="T2" fmla="*/ 5 w 19"/>
                    <a:gd name="T3" fmla="*/ 14 h 16"/>
                    <a:gd name="T4" fmla="*/ 19 w 19"/>
                    <a:gd name="T5" fmla="*/ 0 h 16"/>
                    <a:gd name="T6" fmla="*/ 12 w 19"/>
                    <a:gd name="T7" fmla="*/ 0 h 16"/>
                    <a:gd name="T8" fmla="*/ 2 w 19"/>
                    <a:gd name="T9" fmla="*/ 10 h 16"/>
                  </a:gdLst>
                  <a:ahLst/>
                  <a:cxnLst>
                    <a:cxn ang="0">
                      <a:pos x="T0" y="T1"/>
                    </a:cxn>
                    <a:cxn ang="0">
                      <a:pos x="T2" y="T3"/>
                    </a:cxn>
                    <a:cxn ang="0">
                      <a:pos x="T4" y="T5"/>
                    </a:cxn>
                    <a:cxn ang="0">
                      <a:pos x="T6" y="T7"/>
                    </a:cxn>
                    <a:cxn ang="0">
                      <a:pos x="T8" y="T9"/>
                    </a:cxn>
                  </a:cxnLst>
                  <a:rect l="0" t="0" r="r" b="b"/>
                  <a:pathLst>
                    <a:path w="19" h="16">
                      <a:moveTo>
                        <a:pt x="2" y="10"/>
                      </a:moveTo>
                      <a:cubicBezTo>
                        <a:pt x="0" y="13"/>
                        <a:pt x="3" y="16"/>
                        <a:pt x="5" y="14"/>
                      </a:cubicBezTo>
                      <a:cubicBezTo>
                        <a:pt x="19" y="0"/>
                        <a:pt x="19" y="0"/>
                        <a:pt x="19" y="0"/>
                      </a:cubicBezTo>
                      <a:cubicBezTo>
                        <a:pt x="12" y="0"/>
                        <a:pt x="12" y="0"/>
                        <a:pt x="12" y="0"/>
                      </a:cubicBezTo>
                      <a:lnTo>
                        <a:pt x="2"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62" name="Freeform 67"/>
                <p:cNvSpPr>
                  <a:spLocks/>
                </p:cNvSpPr>
                <p:nvPr/>
              </p:nvSpPr>
              <p:spPr bwMode="auto">
                <a:xfrm>
                  <a:off x="7702551" y="3124201"/>
                  <a:ext cx="71438" cy="60325"/>
                </a:xfrm>
                <a:custGeom>
                  <a:avLst/>
                  <a:gdLst>
                    <a:gd name="T0" fmla="*/ 6 w 19"/>
                    <a:gd name="T1" fmla="*/ 0 h 16"/>
                    <a:gd name="T2" fmla="*/ 0 w 19"/>
                    <a:gd name="T3" fmla="*/ 0 h 16"/>
                    <a:gd name="T4" fmla="*/ 13 w 19"/>
                    <a:gd name="T5" fmla="*/ 14 h 16"/>
                    <a:gd name="T6" fmla="*/ 17 w 19"/>
                    <a:gd name="T7" fmla="*/ 10 h 16"/>
                    <a:gd name="T8" fmla="*/ 6 w 19"/>
                    <a:gd name="T9" fmla="*/ 0 h 16"/>
                  </a:gdLst>
                  <a:ahLst/>
                  <a:cxnLst>
                    <a:cxn ang="0">
                      <a:pos x="T0" y="T1"/>
                    </a:cxn>
                    <a:cxn ang="0">
                      <a:pos x="T2" y="T3"/>
                    </a:cxn>
                    <a:cxn ang="0">
                      <a:pos x="T4" y="T5"/>
                    </a:cxn>
                    <a:cxn ang="0">
                      <a:pos x="T6" y="T7"/>
                    </a:cxn>
                    <a:cxn ang="0">
                      <a:pos x="T8" y="T9"/>
                    </a:cxn>
                  </a:cxnLst>
                  <a:rect l="0" t="0" r="r" b="b"/>
                  <a:pathLst>
                    <a:path w="19" h="16">
                      <a:moveTo>
                        <a:pt x="6" y="0"/>
                      </a:moveTo>
                      <a:cubicBezTo>
                        <a:pt x="0" y="0"/>
                        <a:pt x="0" y="0"/>
                        <a:pt x="0" y="0"/>
                      </a:cubicBezTo>
                      <a:cubicBezTo>
                        <a:pt x="13" y="14"/>
                        <a:pt x="13" y="14"/>
                        <a:pt x="13" y="14"/>
                      </a:cubicBezTo>
                      <a:cubicBezTo>
                        <a:pt x="16" y="16"/>
                        <a:pt x="19" y="13"/>
                        <a:pt x="17" y="10"/>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63" name="Freeform 68"/>
                <p:cNvSpPr>
                  <a:spLocks/>
                </p:cNvSpPr>
                <p:nvPr/>
              </p:nvSpPr>
              <p:spPr bwMode="auto">
                <a:xfrm>
                  <a:off x="7675563" y="3124201"/>
                  <a:ext cx="19050" cy="55563"/>
                </a:xfrm>
                <a:custGeom>
                  <a:avLst/>
                  <a:gdLst>
                    <a:gd name="T0" fmla="*/ 0 w 5"/>
                    <a:gd name="T1" fmla="*/ 12 h 15"/>
                    <a:gd name="T2" fmla="*/ 5 w 5"/>
                    <a:gd name="T3" fmla="*/ 12 h 15"/>
                    <a:gd name="T4" fmla="*/ 5 w 5"/>
                    <a:gd name="T5" fmla="*/ 0 h 15"/>
                    <a:gd name="T6" fmla="*/ 0 w 5"/>
                    <a:gd name="T7" fmla="*/ 0 h 15"/>
                    <a:gd name="T8" fmla="*/ 0 w 5"/>
                    <a:gd name="T9" fmla="*/ 12 h 15"/>
                  </a:gdLst>
                  <a:ahLst/>
                  <a:cxnLst>
                    <a:cxn ang="0">
                      <a:pos x="T0" y="T1"/>
                    </a:cxn>
                    <a:cxn ang="0">
                      <a:pos x="T2" y="T3"/>
                    </a:cxn>
                    <a:cxn ang="0">
                      <a:pos x="T4" y="T5"/>
                    </a:cxn>
                    <a:cxn ang="0">
                      <a:pos x="T6" y="T7"/>
                    </a:cxn>
                    <a:cxn ang="0">
                      <a:pos x="T8" y="T9"/>
                    </a:cxn>
                  </a:cxnLst>
                  <a:rect l="0" t="0" r="r" b="b"/>
                  <a:pathLst>
                    <a:path w="5" h="15">
                      <a:moveTo>
                        <a:pt x="0" y="12"/>
                      </a:moveTo>
                      <a:cubicBezTo>
                        <a:pt x="0" y="15"/>
                        <a:pt x="5" y="15"/>
                        <a:pt x="5" y="12"/>
                      </a:cubicBezTo>
                      <a:cubicBezTo>
                        <a:pt x="5" y="0"/>
                        <a:pt x="5" y="0"/>
                        <a:pt x="5" y="0"/>
                      </a:cubicBezTo>
                      <a:cubicBezTo>
                        <a:pt x="0" y="0"/>
                        <a:pt x="0" y="0"/>
                        <a:pt x="0" y="0"/>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64" name="Freeform 69"/>
                <p:cNvSpPr>
                  <a:spLocks/>
                </p:cNvSpPr>
                <p:nvPr/>
              </p:nvSpPr>
              <p:spPr bwMode="auto">
                <a:xfrm>
                  <a:off x="7675563" y="2860676"/>
                  <a:ext cx="19050" cy="30163"/>
                </a:xfrm>
                <a:custGeom>
                  <a:avLst/>
                  <a:gdLst>
                    <a:gd name="T0" fmla="*/ 5 w 5"/>
                    <a:gd name="T1" fmla="*/ 3 h 8"/>
                    <a:gd name="T2" fmla="*/ 0 w 5"/>
                    <a:gd name="T3" fmla="*/ 3 h 8"/>
                    <a:gd name="T4" fmla="*/ 0 w 5"/>
                    <a:gd name="T5" fmla="*/ 8 h 8"/>
                    <a:gd name="T6" fmla="*/ 5 w 5"/>
                    <a:gd name="T7" fmla="*/ 8 h 8"/>
                    <a:gd name="T8" fmla="*/ 5 w 5"/>
                    <a:gd name="T9" fmla="*/ 3 h 8"/>
                  </a:gdLst>
                  <a:ahLst/>
                  <a:cxnLst>
                    <a:cxn ang="0">
                      <a:pos x="T0" y="T1"/>
                    </a:cxn>
                    <a:cxn ang="0">
                      <a:pos x="T2" y="T3"/>
                    </a:cxn>
                    <a:cxn ang="0">
                      <a:pos x="T4" y="T5"/>
                    </a:cxn>
                    <a:cxn ang="0">
                      <a:pos x="T6" y="T7"/>
                    </a:cxn>
                    <a:cxn ang="0">
                      <a:pos x="T8" y="T9"/>
                    </a:cxn>
                  </a:cxnLst>
                  <a:rect l="0" t="0" r="r" b="b"/>
                  <a:pathLst>
                    <a:path w="5" h="8">
                      <a:moveTo>
                        <a:pt x="5" y="3"/>
                      </a:moveTo>
                      <a:cubicBezTo>
                        <a:pt x="5" y="0"/>
                        <a:pt x="0" y="0"/>
                        <a:pt x="0" y="3"/>
                      </a:cubicBezTo>
                      <a:cubicBezTo>
                        <a:pt x="0" y="8"/>
                        <a:pt x="0" y="8"/>
                        <a:pt x="0" y="8"/>
                      </a:cubicBezTo>
                      <a:cubicBezTo>
                        <a:pt x="5" y="8"/>
                        <a:pt x="5" y="8"/>
                        <a:pt x="5" y="8"/>
                      </a:cubicBezTo>
                      <a:lnTo>
                        <a:pt x="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65" name="Freeform 70"/>
                <p:cNvSpPr>
                  <a:spLocks noEditPoints="1"/>
                </p:cNvSpPr>
                <p:nvPr/>
              </p:nvSpPr>
              <p:spPr bwMode="auto">
                <a:xfrm>
                  <a:off x="7548563" y="2898776"/>
                  <a:ext cx="277813" cy="217488"/>
                </a:xfrm>
                <a:custGeom>
                  <a:avLst/>
                  <a:gdLst>
                    <a:gd name="T0" fmla="*/ 68 w 74"/>
                    <a:gd name="T1" fmla="*/ 0 h 58"/>
                    <a:gd name="T2" fmla="*/ 5 w 74"/>
                    <a:gd name="T3" fmla="*/ 0 h 58"/>
                    <a:gd name="T4" fmla="*/ 0 w 74"/>
                    <a:gd name="T5" fmla="*/ 5 h 58"/>
                    <a:gd name="T6" fmla="*/ 0 w 74"/>
                    <a:gd name="T7" fmla="*/ 52 h 58"/>
                    <a:gd name="T8" fmla="*/ 5 w 74"/>
                    <a:gd name="T9" fmla="*/ 58 h 58"/>
                    <a:gd name="T10" fmla="*/ 68 w 74"/>
                    <a:gd name="T11" fmla="*/ 58 h 58"/>
                    <a:gd name="T12" fmla="*/ 74 w 74"/>
                    <a:gd name="T13" fmla="*/ 52 h 58"/>
                    <a:gd name="T14" fmla="*/ 74 w 74"/>
                    <a:gd name="T15" fmla="*/ 5 h 58"/>
                    <a:gd name="T16" fmla="*/ 68 w 74"/>
                    <a:gd name="T17" fmla="*/ 0 h 58"/>
                    <a:gd name="T18" fmla="*/ 66 w 74"/>
                    <a:gd name="T19" fmla="*/ 50 h 58"/>
                    <a:gd name="T20" fmla="*/ 66 w 74"/>
                    <a:gd name="T21" fmla="*/ 50 h 58"/>
                    <a:gd name="T22" fmla="*/ 8 w 74"/>
                    <a:gd name="T23" fmla="*/ 50 h 58"/>
                    <a:gd name="T24" fmla="*/ 7 w 74"/>
                    <a:gd name="T25" fmla="*/ 50 h 58"/>
                    <a:gd name="T26" fmla="*/ 7 w 74"/>
                    <a:gd name="T27" fmla="*/ 8 h 58"/>
                    <a:gd name="T28" fmla="*/ 8 w 74"/>
                    <a:gd name="T29" fmla="*/ 7 h 58"/>
                    <a:gd name="T30" fmla="*/ 66 w 74"/>
                    <a:gd name="T31" fmla="*/ 7 h 58"/>
                    <a:gd name="T32" fmla="*/ 66 w 74"/>
                    <a:gd name="T33" fmla="*/ 8 h 58"/>
                    <a:gd name="T34" fmla="*/ 66 w 74"/>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68" y="0"/>
                      </a:moveTo>
                      <a:cubicBezTo>
                        <a:pt x="5" y="0"/>
                        <a:pt x="5" y="0"/>
                        <a:pt x="5" y="0"/>
                      </a:cubicBezTo>
                      <a:cubicBezTo>
                        <a:pt x="2" y="0"/>
                        <a:pt x="0" y="2"/>
                        <a:pt x="0" y="5"/>
                      </a:cubicBezTo>
                      <a:cubicBezTo>
                        <a:pt x="0" y="52"/>
                        <a:pt x="0" y="52"/>
                        <a:pt x="0" y="52"/>
                      </a:cubicBezTo>
                      <a:cubicBezTo>
                        <a:pt x="0" y="55"/>
                        <a:pt x="2" y="58"/>
                        <a:pt x="5" y="58"/>
                      </a:cubicBezTo>
                      <a:cubicBezTo>
                        <a:pt x="26" y="58"/>
                        <a:pt x="47" y="58"/>
                        <a:pt x="68" y="58"/>
                      </a:cubicBezTo>
                      <a:cubicBezTo>
                        <a:pt x="71" y="58"/>
                        <a:pt x="74" y="55"/>
                        <a:pt x="74" y="52"/>
                      </a:cubicBezTo>
                      <a:cubicBezTo>
                        <a:pt x="74" y="31"/>
                        <a:pt x="74" y="26"/>
                        <a:pt x="74" y="5"/>
                      </a:cubicBezTo>
                      <a:cubicBezTo>
                        <a:pt x="74" y="2"/>
                        <a:pt x="71" y="0"/>
                        <a:pt x="68" y="0"/>
                      </a:cubicBezTo>
                      <a:close/>
                      <a:moveTo>
                        <a:pt x="66" y="50"/>
                      </a:moveTo>
                      <a:cubicBezTo>
                        <a:pt x="66" y="50"/>
                        <a:pt x="66" y="50"/>
                        <a:pt x="66" y="50"/>
                      </a:cubicBezTo>
                      <a:cubicBezTo>
                        <a:pt x="46" y="50"/>
                        <a:pt x="27" y="50"/>
                        <a:pt x="8" y="50"/>
                      </a:cubicBezTo>
                      <a:cubicBezTo>
                        <a:pt x="8" y="50"/>
                        <a:pt x="7" y="50"/>
                        <a:pt x="7" y="50"/>
                      </a:cubicBezTo>
                      <a:cubicBezTo>
                        <a:pt x="7" y="8"/>
                        <a:pt x="7" y="8"/>
                        <a:pt x="7" y="8"/>
                      </a:cubicBezTo>
                      <a:cubicBezTo>
                        <a:pt x="7" y="8"/>
                        <a:pt x="8" y="7"/>
                        <a:pt x="8" y="7"/>
                      </a:cubicBezTo>
                      <a:cubicBezTo>
                        <a:pt x="66" y="7"/>
                        <a:pt x="66" y="7"/>
                        <a:pt x="66" y="7"/>
                      </a:cubicBezTo>
                      <a:cubicBezTo>
                        <a:pt x="66" y="7"/>
                        <a:pt x="66" y="8"/>
                        <a:pt x="66" y="8"/>
                      </a:cubicBezTo>
                      <a:cubicBezTo>
                        <a:pt x="66" y="27"/>
                        <a:pt x="66" y="30"/>
                        <a:pt x="66"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grpSp>
        </p:grpSp>
      </p:grpSp>
    </p:spTree>
    <p:extLst>
      <p:ext uri="{BB962C8B-B14F-4D97-AF65-F5344CB8AC3E}">
        <p14:creationId xmlns:p14="http://schemas.microsoft.com/office/powerpoint/2010/main" val="23141099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4.07407E-6 L -0.49323 4.07407E-6 " pathEditMode="relative" rAng="0" ptsTypes="AA">
                                      <p:cBhvr>
                                        <p:cTn id="6" dur="2000" fill="hold"/>
                                        <p:tgtEl>
                                          <p:spTgt spid="69"/>
                                        </p:tgtEl>
                                        <p:attrNameLst>
                                          <p:attrName>ppt_x</p:attrName>
                                          <p:attrName>ppt_y</p:attrName>
                                        </p:attrNameLst>
                                      </p:cBhvr>
                                      <p:rCtr x="-2467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2945702" y="148659"/>
            <a:ext cx="4327275" cy="496290"/>
          </a:xfrm>
          <a:prstGeom prst="rect">
            <a:avLst/>
          </a:prstGeom>
          <a:noFill/>
          <a:ln w="9525">
            <a:noFill/>
            <a:miter lim="800000"/>
            <a:headEnd/>
            <a:tailEnd/>
          </a:ln>
        </p:spPr>
        <p:txBody>
          <a:bodyPr wrap="none" lIns="34290" tIns="17145" rIns="34290" bIns="17145">
            <a:spAutoFit/>
          </a:bodyPr>
          <a:lstStyle/>
          <a:p>
            <a:pPr algn="ctr" defTabSz="816174" eaLnBrk="1" fontAlgn="auto" hangingPunct="1">
              <a:spcBef>
                <a:spcPts val="0"/>
              </a:spcBef>
              <a:spcAft>
                <a:spcPts val="0"/>
              </a:spcAft>
              <a:defRPr/>
            </a:pPr>
            <a:r>
              <a:rPr lang="en-CA" sz="3000" b="1" spc="-113" dirty="0" smtClean="0">
                <a:solidFill>
                  <a:schemeClr val="bg1"/>
                </a:solidFill>
                <a:latin typeface="Open Sans" pitchFamily="34" charset="0"/>
                <a:ea typeface="Open Sans" pitchFamily="34" charset="0"/>
                <a:cs typeface="Open Sans" pitchFamily="34" charset="0"/>
              </a:rPr>
              <a:t>HỆ THỐNG CHỨC NĂNG</a:t>
            </a:r>
            <a:endParaRPr lang="en-CA" sz="3000" b="1" spc="-113" dirty="0">
              <a:solidFill>
                <a:schemeClr val="bg1"/>
              </a:solidFill>
              <a:latin typeface="Open Sans" pitchFamily="34" charset="0"/>
              <a:ea typeface="Open Sans" pitchFamily="34" charset="0"/>
              <a:cs typeface="Open Sans" pitchFamily="34" charset="0"/>
            </a:endParaRPr>
          </a:p>
        </p:txBody>
      </p:sp>
      <p:grpSp>
        <p:nvGrpSpPr>
          <p:cNvPr id="69" name="Group 68"/>
          <p:cNvGrpSpPr/>
          <p:nvPr/>
        </p:nvGrpSpPr>
        <p:grpSpPr>
          <a:xfrm>
            <a:off x="2049176" y="2172810"/>
            <a:ext cx="2384223" cy="3250568"/>
            <a:chOff x="3877937" y="2066953"/>
            <a:chExt cx="3026327" cy="4125991"/>
          </a:xfrm>
        </p:grpSpPr>
        <p:grpSp>
          <p:nvGrpSpPr>
            <p:cNvPr id="68" name="Group 67"/>
            <p:cNvGrpSpPr/>
            <p:nvPr/>
          </p:nvGrpSpPr>
          <p:grpSpPr>
            <a:xfrm>
              <a:off x="3877937" y="5625033"/>
              <a:ext cx="2303462" cy="567911"/>
              <a:chOff x="3877937" y="6625158"/>
              <a:chExt cx="2303462" cy="567911"/>
            </a:xfrm>
          </p:grpSpPr>
          <p:sp>
            <p:nvSpPr>
              <p:cNvPr id="29" name="Text Box 10"/>
              <p:cNvSpPr txBox="1">
                <a:spLocks noChangeArrowheads="1"/>
              </p:cNvSpPr>
              <p:nvPr/>
            </p:nvSpPr>
            <p:spPr bwMode="auto">
              <a:xfrm>
                <a:off x="4531987" y="6625158"/>
                <a:ext cx="1649412" cy="412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lnSpc>
                    <a:spcPct val="200000"/>
                  </a:lnSpc>
                </a:pPr>
                <a:r>
                  <a:rPr lang="en-US" altLang="en-US" sz="1100" b="1" smtClean="0">
                    <a:solidFill>
                      <a:schemeClr val="bg1"/>
                    </a:solidFill>
                    <a:latin typeface="Open Sans" panose="020B0606030504020204" pitchFamily="34" charset="0"/>
                    <a:cs typeface="Open Sans" panose="020B0606030504020204" pitchFamily="34" charset="0"/>
                  </a:rPr>
                  <a:t>Ý </a:t>
                </a:r>
                <a:r>
                  <a:rPr lang="en-US" altLang="en-US" sz="1100" b="1" err="1" smtClean="0">
                    <a:solidFill>
                      <a:schemeClr val="bg1"/>
                    </a:solidFill>
                    <a:latin typeface="Open Sans" panose="020B0606030504020204" pitchFamily="34" charset="0"/>
                    <a:cs typeface="Open Sans" panose="020B0606030504020204" pitchFamily="34" charset="0"/>
                  </a:rPr>
                  <a:t>nghĩa</a:t>
                </a:r>
                <a:r>
                  <a:rPr lang="en-US" altLang="en-US" sz="1100" b="1" smtClean="0">
                    <a:solidFill>
                      <a:schemeClr val="bg1"/>
                    </a:solidFill>
                    <a:latin typeface="Open Sans" panose="020B0606030504020204" pitchFamily="34" charset="0"/>
                    <a:cs typeface="Open Sans" panose="020B0606030504020204" pitchFamily="34" charset="0"/>
                  </a:rPr>
                  <a:t> </a:t>
                </a:r>
                <a:r>
                  <a:rPr lang="en-US" altLang="en-US" sz="1100" b="1" err="1" smtClean="0">
                    <a:solidFill>
                      <a:schemeClr val="bg1"/>
                    </a:solidFill>
                    <a:latin typeface="Open Sans" panose="020B0606030504020204" pitchFamily="34" charset="0"/>
                    <a:cs typeface="Open Sans" panose="020B0606030504020204" pitchFamily="34" charset="0"/>
                  </a:rPr>
                  <a:t>dịch</a:t>
                </a:r>
                <a:r>
                  <a:rPr lang="en-US" altLang="en-US" sz="1100" b="1" smtClean="0">
                    <a:solidFill>
                      <a:schemeClr val="bg1"/>
                    </a:solidFill>
                    <a:latin typeface="Open Sans" panose="020B0606030504020204" pitchFamily="34" charset="0"/>
                    <a:cs typeface="Open Sans" panose="020B0606030504020204" pitchFamily="34" charset="0"/>
                  </a:rPr>
                  <a:t> </a:t>
                </a:r>
                <a:r>
                  <a:rPr lang="en-US" altLang="en-US" sz="1100" b="1" err="1" smtClean="0">
                    <a:solidFill>
                      <a:schemeClr val="bg1"/>
                    </a:solidFill>
                    <a:latin typeface="Open Sans" panose="020B0606030504020204" pitchFamily="34" charset="0"/>
                    <a:cs typeface="Open Sans" panose="020B0606030504020204" pitchFamily="34" charset="0"/>
                  </a:rPr>
                  <a:t>vụ</a:t>
                </a:r>
                <a:endParaRPr lang="en-US" altLang="en-US" sz="1100" b="1">
                  <a:solidFill>
                    <a:schemeClr val="bg1"/>
                  </a:solidFill>
                  <a:latin typeface="Open Sans" panose="020B0606030504020204" pitchFamily="34" charset="0"/>
                  <a:cs typeface="Open Sans" panose="020B0606030504020204" pitchFamily="34" charset="0"/>
                </a:endParaRPr>
              </a:p>
            </p:txBody>
          </p:sp>
          <p:grpSp>
            <p:nvGrpSpPr>
              <p:cNvPr id="13" name="Group 12"/>
              <p:cNvGrpSpPr>
                <a:grpSpLocks/>
              </p:cNvGrpSpPr>
              <p:nvPr/>
            </p:nvGrpSpPr>
            <p:grpSpPr bwMode="auto">
              <a:xfrm>
                <a:off x="3877937" y="6653319"/>
                <a:ext cx="541337" cy="539750"/>
                <a:chOff x="8498730" y="5005061"/>
                <a:chExt cx="720966" cy="720966"/>
              </a:xfrm>
            </p:grpSpPr>
            <p:sp>
              <p:nvSpPr>
                <p:cNvPr id="28" name="Rounded Rectangle 27"/>
                <p:cNvSpPr/>
                <p:nvPr/>
              </p:nvSpPr>
              <p:spPr>
                <a:xfrm>
                  <a:off x="8498730" y="5005061"/>
                  <a:ext cx="720966" cy="720966"/>
                </a:xfrm>
                <a:prstGeom prst="roundRect">
                  <a:avLst/>
                </a:prstGeom>
                <a:solidFill>
                  <a:srgbClr val="4B2C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nvGrpSpPr>
                <p:cNvPr id="41" name="Group 40"/>
                <p:cNvGrpSpPr/>
                <p:nvPr/>
              </p:nvGrpSpPr>
              <p:grpSpPr>
                <a:xfrm>
                  <a:off x="8685752" y="5222859"/>
                  <a:ext cx="346923" cy="323796"/>
                  <a:chOff x="4418013" y="3475038"/>
                  <a:chExt cx="285750" cy="266701"/>
                </a:xfrm>
                <a:solidFill>
                  <a:schemeClr val="bg1"/>
                </a:solidFill>
              </p:grpSpPr>
              <p:sp>
                <p:nvSpPr>
                  <p:cNvPr id="42" name="Freeform 105"/>
                  <p:cNvSpPr>
                    <a:spLocks/>
                  </p:cNvSpPr>
                  <p:nvPr/>
                </p:nvSpPr>
                <p:spPr bwMode="auto">
                  <a:xfrm>
                    <a:off x="4418013" y="3651251"/>
                    <a:ext cx="98425" cy="90488"/>
                  </a:xfrm>
                  <a:custGeom>
                    <a:avLst/>
                    <a:gdLst>
                      <a:gd name="T0" fmla="*/ 22 w 26"/>
                      <a:gd name="T1" fmla="*/ 1 h 24"/>
                      <a:gd name="T2" fmla="*/ 20 w 26"/>
                      <a:gd name="T3" fmla="*/ 1 h 24"/>
                      <a:gd name="T4" fmla="*/ 0 w 26"/>
                      <a:gd name="T5" fmla="*/ 20 h 24"/>
                      <a:gd name="T6" fmla="*/ 0 w 26"/>
                      <a:gd name="T7" fmla="*/ 22 h 24"/>
                      <a:gd name="T8" fmla="*/ 1 w 26"/>
                      <a:gd name="T9" fmla="*/ 23 h 24"/>
                      <a:gd name="T10" fmla="*/ 5 w 26"/>
                      <a:gd name="T11" fmla="*/ 24 h 24"/>
                      <a:gd name="T12" fmla="*/ 7 w 26"/>
                      <a:gd name="T13" fmla="*/ 24 h 24"/>
                      <a:gd name="T14" fmla="*/ 25 w 26"/>
                      <a:gd name="T15" fmla="*/ 6 h 24"/>
                      <a:gd name="T16" fmla="*/ 25 w 26"/>
                      <a:gd name="T17" fmla="*/ 3 h 24"/>
                      <a:gd name="T18" fmla="*/ 22 w 26"/>
                      <a:gd name="T1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22" y="1"/>
                        </a:moveTo>
                        <a:cubicBezTo>
                          <a:pt x="22" y="0"/>
                          <a:pt x="21" y="0"/>
                          <a:pt x="20" y="1"/>
                        </a:cubicBezTo>
                        <a:cubicBezTo>
                          <a:pt x="0" y="20"/>
                          <a:pt x="0" y="20"/>
                          <a:pt x="0" y="20"/>
                        </a:cubicBezTo>
                        <a:cubicBezTo>
                          <a:pt x="0" y="20"/>
                          <a:pt x="0" y="21"/>
                          <a:pt x="0" y="22"/>
                        </a:cubicBezTo>
                        <a:cubicBezTo>
                          <a:pt x="0" y="22"/>
                          <a:pt x="1" y="23"/>
                          <a:pt x="1" y="23"/>
                        </a:cubicBezTo>
                        <a:cubicBezTo>
                          <a:pt x="5" y="24"/>
                          <a:pt x="5" y="24"/>
                          <a:pt x="5" y="24"/>
                        </a:cubicBezTo>
                        <a:cubicBezTo>
                          <a:pt x="6" y="24"/>
                          <a:pt x="7" y="24"/>
                          <a:pt x="7" y="24"/>
                        </a:cubicBezTo>
                        <a:cubicBezTo>
                          <a:pt x="25" y="6"/>
                          <a:pt x="25" y="6"/>
                          <a:pt x="25" y="6"/>
                        </a:cubicBezTo>
                        <a:cubicBezTo>
                          <a:pt x="26" y="5"/>
                          <a:pt x="26" y="4"/>
                          <a:pt x="25" y="3"/>
                        </a:cubicBezTo>
                        <a:lnTo>
                          <a:pt x="2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43" name="Freeform 106"/>
                  <p:cNvSpPr>
                    <a:spLocks noEditPoints="1"/>
                  </p:cNvSpPr>
                  <p:nvPr/>
                </p:nvSpPr>
                <p:spPr bwMode="auto">
                  <a:xfrm>
                    <a:off x="4456113" y="3475038"/>
                    <a:ext cx="247650" cy="236538"/>
                  </a:xfrm>
                  <a:custGeom>
                    <a:avLst/>
                    <a:gdLst>
                      <a:gd name="T0" fmla="*/ 45 w 66"/>
                      <a:gd name="T1" fmla="*/ 1 h 63"/>
                      <a:gd name="T2" fmla="*/ 45 w 66"/>
                      <a:gd name="T3" fmla="*/ 0 h 63"/>
                      <a:gd name="T4" fmla="*/ 45 w 66"/>
                      <a:gd name="T5" fmla="*/ 1 h 63"/>
                      <a:gd name="T6" fmla="*/ 40 w 66"/>
                      <a:gd name="T7" fmla="*/ 1 h 63"/>
                      <a:gd name="T8" fmla="*/ 39 w 66"/>
                      <a:gd name="T9" fmla="*/ 2 h 63"/>
                      <a:gd name="T10" fmla="*/ 37 w 66"/>
                      <a:gd name="T11" fmla="*/ 6 h 63"/>
                      <a:gd name="T12" fmla="*/ 38 w 66"/>
                      <a:gd name="T13" fmla="*/ 9 h 63"/>
                      <a:gd name="T14" fmla="*/ 36 w 66"/>
                      <a:gd name="T15" fmla="*/ 16 h 63"/>
                      <a:gd name="T16" fmla="*/ 21 w 66"/>
                      <a:gd name="T17" fmla="*/ 26 h 63"/>
                      <a:gd name="T18" fmla="*/ 5 w 66"/>
                      <a:gd name="T19" fmla="*/ 26 h 63"/>
                      <a:gd name="T20" fmla="*/ 5 w 66"/>
                      <a:gd name="T21" fmla="*/ 26 h 63"/>
                      <a:gd name="T22" fmla="*/ 5 w 66"/>
                      <a:gd name="T23" fmla="*/ 26 h 63"/>
                      <a:gd name="T24" fmla="*/ 0 w 66"/>
                      <a:gd name="T25" fmla="*/ 29 h 63"/>
                      <a:gd name="T26" fmla="*/ 0 w 66"/>
                      <a:gd name="T27" fmla="*/ 30 h 63"/>
                      <a:gd name="T28" fmla="*/ 0 w 66"/>
                      <a:gd name="T29" fmla="*/ 32 h 63"/>
                      <a:gd name="T30" fmla="*/ 31 w 66"/>
                      <a:gd name="T31" fmla="*/ 62 h 63"/>
                      <a:gd name="T32" fmla="*/ 32 w 66"/>
                      <a:gd name="T33" fmla="*/ 63 h 63"/>
                      <a:gd name="T34" fmla="*/ 33 w 66"/>
                      <a:gd name="T35" fmla="*/ 62 h 63"/>
                      <a:gd name="T36" fmla="*/ 37 w 66"/>
                      <a:gd name="T37" fmla="*/ 42 h 63"/>
                      <a:gd name="T38" fmla="*/ 46 w 66"/>
                      <a:gd name="T39" fmla="*/ 27 h 63"/>
                      <a:gd name="T40" fmla="*/ 54 w 66"/>
                      <a:gd name="T41" fmla="*/ 25 h 63"/>
                      <a:gd name="T42" fmla="*/ 56 w 66"/>
                      <a:gd name="T43" fmla="*/ 25 h 63"/>
                      <a:gd name="T44" fmla="*/ 61 w 66"/>
                      <a:gd name="T45" fmla="*/ 23 h 63"/>
                      <a:gd name="T46" fmla="*/ 61 w 66"/>
                      <a:gd name="T47" fmla="*/ 23 h 63"/>
                      <a:gd name="T48" fmla="*/ 45 w 66"/>
                      <a:gd name="T49" fmla="*/ 1 h 63"/>
                      <a:gd name="T50" fmla="*/ 54 w 66"/>
                      <a:gd name="T51" fmla="*/ 9 h 63"/>
                      <a:gd name="T52" fmla="*/ 52 w 66"/>
                      <a:gd name="T53" fmla="*/ 8 h 63"/>
                      <a:gd name="T54" fmla="*/ 54 w 66"/>
                      <a:gd name="T55"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63">
                        <a:moveTo>
                          <a:pt x="45" y="1"/>
                        </a:moveTo>
                        <a:cubicBezTo>
                          <a:pt x="45" y="0"/>
                          <a:pt x="45" y="0"/>
                          <a:pt x="45" y="0"/>
                        </a:cubicBezTo>
                        <a:cubicBezTo>
                          <a:pt x="45" y="1"/>
                          <a:pt x="45" y="1"/>
                          <a:pt x="45" y="1"/>
                        </a:cubicBezTo>
                        <a:cubicBezTo>
                          <a:pt x="43" y="0"/>
                          <a:pt x="41" y="0"/>
                          <a:pt x="40" y="1"/>
                        </a:cubicBezTo>
                        <a:cubicBezTo>
                          <a:pt x="39" y="2"/>
                          <a:pt x="39" y="2"/>
                          <a:pt x="39" y="2"/>
                        </a:cubicBezTo>
                        <a:cubicBezTo>
                          <a:pt x="38" y="3"/>
                          <a:pt x="37" y="5"/>
                          <a:pt x="37" y="6"/>
                        </a:cubicBezTo>
                        <a:cubicBezTo>
                          <a:pt x="37" y="7"/>
                          <a:pt x="37" y="8"/>
                          <a:pt x="38" y="9"/>
                        </a:cubicBezTo>
                        <a:cubicBezTo>
                          <a:pt x="39" y="12"/>
                          <a:pt x="38" y="15"/>
                          <a:pt x="36" y="16"/>
                        </a:cubicBezTo>
                        <a:cubicBezTo>
                          <a:pt x="33" y="19"/>
                          <a:pt x="24" y="28"/>
                          <a:pt x="21" y="26"/>
                        </a:cubicBezTo>
                        <a:cubicBezTo>
                          <a:pt x="16" y="23"/>
                          <a:pt x="10" y="24"/>
                          <a:pt x="5" y="26"/>
                        </a:cubicBezTo>
                        <a:cubicBezTo>
                          <a:pt x="5" y="26"/>
                          <a:pt x="5" y="26"/>
                          <a:pt x="5" y="26"/>
                        </a:cubicBezTo>
                        <a:cubicBezTo>
                          <a:pt x="5" y="26"/>
                          <a:pt x="5" y="26"/>
                          <a:pt x="5" y="26"/>
                        </a:cubicBezTo>
                        <a:cubicBezTo>
                          <a:pt x="3" y="27"/>
                          <a:pt x="2" y="28"/>
                          <a:pt x="0" y="29"/>
                        </a:cubicBezTo>
                        <a:cubicBezTo>
                          <a:pt x="0" y="29"/>
                          <a:pt x="0" y="30"/>
                          <a:pt x="0" y="30"/>
                        </a:cubicBezTo>
                        <a:cubicBezTo>
                          <a:pt x="0" y="31"/>
                          <a:pt x="0" y="31"/>
                          <a:pt x="0" y="32"/>
                        </a:cubicBezTo>
                        <a:cubicBezTo>
                          <a:pt x="31" y="62"/>
                          <a:pt x="31" y="62"/>
                          <a:pt x="31" y="62"/>
                        </a:cubicBezTo>
                        <a:cubicBezTo>
                          <a:pt x="31" y="63"/>
                          <a:pt x="32" y="63"/>
                          <a:pt x="32" y="63"/>
                        </a:cubicBezTo>
                        <a:cubicBezTo>
                          <a:pt x="33" y="63"/>
                          <a:pt x="33" y="63"/>
                          <a:pt x="33" y="62"/>
                        </a:cubicBezTo>
                        <a:cubicBezTo>
                          <a:pt x="38" y="57"/>
                          <a:pt x="41" y="49"/>
                          <a:pt x="37" y="42"/>
                        </a:cubicBezTo>
                        <a:cubicBezTo>
                          <a:pt x="35" y="39"/>
                          <a:pt x="44" y="30"/>
                          <a:pt x="46" y="27"/>
                        </a:cubicBezTo>
                        <a:cubicBezTo>
                          <a:pt x="48" y="25"/>
                          <a:pt x="51" y="24"/>
                          <a:pt x="54" y="25"/>
                        </a:cubicBezTo>
                        <a:cubicBezTo>
                          <a:pt x="54" y="25"/>
                          <a:pt x="55" y="25"/>
                          <a:pt x="56" y="25"/>
                        </a:cubicBezTo>
                        <a:cubicBezTo>
                          <a:pt x="58" y="25"/>
                          <a:pt x="60" y="25"/>
                          <a:pt x="61" y="23"/>
                        </a:cubicBezTo>
                        <a:cubicBezTo>
                          <a:pt x="61" y="23"/>
                          <a:pt x="61" y="23"/>
                          <a:pt x="61" y="23"/>
                        </a:cubicBezTo>
                        <a:cubicBezTo>
                          <a:pt x="66" y="17"/>
                          <a:pt x="54" y="3"/>
                          <a:pt x="45" y="1"/>
                        </a:cubicBezTo>
                        <a:close/>
                        <a:moveTo>
                          <a:pt x="54" y="9"/>
                        </a:moveTo>
                        <a:cubicBezTo>
                          <a:pt x="52" y="8"/>
                          <a:pt x="52" y="8"/>
                          <a:pt x="52" y="8"/>
                        </a:cubicBezTo>
                        <a:cubicBezTo>
                          <a:pt x="53" y="8"/>
                          <a:pt x="53" y="9"/>
                          <a:pt x="5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grpSp>
          </p:grpSp>
        </p:grpSp>
        <p:grpSp>
          <p:nvGrpSpPr>
            <p:cNvPr id="16" name="Group 15"/>
            <p:cNvGrpSpPr/>
            <p:nvPr/>
          </p:nvGrpSpPr>
          <p:grpSpPr>
            <a:xfrm>
              <a:off x="3877945" y="2066953"/>
              <a:ext cx="2301875" cy="539750"/>
              <a:chOff x="3877945" y="1800253"/>
              <a:chExt cx="2301875" cy="539750"/>
            </a:xfrm>
          </p:grpSpPr>
          <p:sp>
            <p:nvSpPr>
              <p:cNvPr id="19" name="Text Box 10"/>
              <p:cNvSpPr txBox="1">
                <a:spLocks noChangeArrowheads="1"/>
              </p:cNvSpPr>
              <p:nvPr/>
            </p:nvSpPr>
            <p:spPr bwMode="auto">
              <a:xfrm>
                <a:off x="4530408" y="1824700"/>
                <a:ext cx="1649412" cy="412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lnSpc>
                    <a:spcPct val="200000"/>
                  </a:lnSpc>
                </a:pPr>
                <a:r>
                  <a:rPr lang="en-US" altLang="en-US" sz="1100" b="1" err="1" smtClean="0">
                    <a:solidFill>
                      <a:schemeClr val="bg1"/>
                    </a:solidFill>
                    <a:latin typeface="Open Sans" panose="020B0606030504020204" pitchFamily="34" charset="0"/>
                    <a:cs typeface="Open Sans" panose="020B0606030504020204" pitchFamily="34" charset="0"/>
                  </a:rPr>
                  <a:t>Tra</a:t>
                </a:r>
                <a:r>
                  <a:rPr lang="en-US" altLang="en-US" sz="1100" b="1" smtClean="0">
                    <a:solidFill>
                      <a:schemeClr val="bg1"/>
                    </a:solidFill>
                    <a:latin typeface="Open Sans" panose="020B0606030504020204" pitchFamily="34" charset="0"/>
                    <a:cs typeface="Open Sans" panose="020B0606030504020204" pitchFamily="34" charset="0"/>
                  </a:rPr>
                  <a:t> </a:t>
                </a:r>
                <a:r>
                  <a:rPr lang="en-US" altLang="en-US" sz="1100" b="1" err="1" smtClean="0">
                    <a:solidFill>
                      <a:schemeClr val="bg1"/>
                    </a:solidFill>
                    <a:latin typeface="Open Sans" panose="020B0606030504020204" pitchFamily="34" charset="0"/>
                    <a:cs typeface="Open Sans" panose="020B0606030504020204" pitchFamily="34" charset="0"/>
                  </a:rPr>
                  <a:t>cứu</a:t>
                </a:r>
                <a:r>
                  <a:rPr lang="en-US" altLang="en-US" sz="1100" b="1" smtClean="0">
                    <a:solidFill>
                      <a:schemeClr val="bg1"/>
                    </a:solidFill>
                    <a:latin typeface="Open Sans" panose="020B0606030504020204" pitchFamily="34" charset="0"/>
                    <a:cs typeface="Open Sans" panose="020B0606030504020204" pitchFamily="34" charset="0"/>
                  </a:rPr>
                  <a:t> </a:t>
                </a:r>
                <a:r>
                  <a:rPr lang="en-US" altLang="en-US" sz="1100" b="1" err="1" smtClean="0">
                    <a:solidFill>
                      <a:schemeClr val="bg1"/>
                    </a:solidFill>
                    <a:latin typeface="Open Sans" panose="020B0606030504020204" pitchFamily="34" charset="0"/>
                    <a:cs typeface="Open Sans" panose="020B0606030504020204" pitchFamily="34" charset="0"/>
                  </a:rPr>
                  <a:t>kết</a:t>
                </a:r>
                <a:r>
                  <a:rPr lang="en-US" altLang="en-US" sz="1100" b="1" smtClean="0">
                    <a:solidFill>
                      <a:schemeClr val="bg1"/>
                    </a:solidFill>
                    <a:latin typeface="Open Sans" panose="020B0606030504020204" pitchFamily="34" charset="0"/>
                    <a:cs typeface="Open Sans" panose="020B0606030504020204" pitchFamily="34" charset="0"/>
                  </a:rPr>
                  <a:t> </a:t>
                </a:r>
                <a:r>
                  <a:rPr lang="en-US" altLang="en-US" sz="1100" b="1" err="1" smtClean="0">
                    <a:solidFill>
                      <a:schemeClr val="bg1"/>
                    </a:solidFill>
                    <a:latin typeface="Open Sans" panose="020B0606030504020204" pitchFamily="34" charset="0"/>
                    <a:cs typeface="Open Sans" panose="020B0606030504020204" pitchFamily="34" charset="0"/>
                  </a:rPr>
                  <a:t>quả</a:t>
                </a:r>
                <a:endParaRPr lang="en-US" altLang="en-US" sz="1100" b="1">
                  <a:solidFill>
                    <a:schemeClr val="bg1"/>
                  </a:solidFill>
                  <a:latin typeface="Open Sans" panose="020B0606030504020204" pitchFamily="34" charset="0"/>
                  <a:cs typeface="Open Sans" panose="020B0606030504020204" pitchFamily="34" charset="0"/>
                </a:endParaRPr>
              </a:p>
            </p:txBody>
          </p:sp>
          <p:sp>
            <p:nvSpPr>
              <p:cNvPr id="18" name="Rounded Rectangle 17"/>
              <p:cNvSpPr/>
              <p:nvPr/>
            </p:nvSpPr>
            <p:spPr bwMode="auto">
              <a:xfrm>
                <a:off x="3877945" y="1800253"/>
                <a:ext cx="539750" cy="539750"/>
              </a:xfrm>
              <a:prstGeom prst="roundRect">
                <a:avLst/>
              </a:prstGeom>
              <a:solidFill>
                <a:srgbClr val="C039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nvGrpSpPr>
              <p:cNvPr id="49" name="Group 48"/>
              <p:cNvGrpSpPr/>
              <p:nvPr/>
            </p:nvGrpSpPr>
            <p:grpSpPr>
              <a:xfrm>
                <a:off x="3988578" y="1915176"/>
                <a:ext cx="305189" cy="305189"/>
                <a:chOff x="3810001" y="4021138"/>
                <a:chExt cx="296863" cy="296863"/>
              </a:xfrm>
              <a:solidFill>
                <a:schemeClr val="bg1"/>
              </a:solidFill>
            </p:grpSpPr>
            <p:sp>
              <p:nvSpPr>
                <p:cNvPr id="50" name="Freeform 40"/>
                <p:cNvSpPr>
                  <a:spLocks/>
                </p:cNvSpPr>
                <p:nvPr/>
              </p:nvSpPr>
              <p:spPr bwMode="auto">
                <a:xfrm>
                  <a:off x="3881438" y="4092576"/>
                  <a:ext cx="71438" cy="71438"/>
                </a:xfrm>
                <a:custGeom>
                  <a:avLst/>
                  <a:gdLst>
                    <a:gd name="T0" fmla="*/ 7 w 19"/>
                    <a:gd name="T1" fmla="*/ 17 h 19"/>
                    <a:gd name="T2" fmla="*/ 7 w 19"/>
                    <a:gd name="T3" fmla="*/ 11 h 19"/>
                    <a:gd name="T4" fmla="*/ 1 w 19"/>
                    <a:gd name="T5" fmla="*/ 11 h 19"/>
                    <a:gd name="T6" fmla="*/ 0 w 19"/>
                    <a:gd name="T7" fmla="*/ 10 h 19"/>
                    <a:gd name="T8" fmla="*/ 0 w 19"/>
                    <a:gd name="T9" fmla="*/ 9 h 19"/>
                    <a:gd name="T10" fmla="*/ 1 w 19"/>
                    <a:gd name="T11" fmla="*/ 7 h 19"/>
                    <a:gd name="T12" fmla="*/ 7 w 19"/>
                    <a:gd name="T13" fmla="*/ 7 h 19"/>
                    <a:gd name="T14" fmla="*/ 7 w 19"/>
                    <a:gd name="T15" fmla="*/ 1 h 19"/>
                    <a:gd name="T16" fmla="*/ 9 w 19"/>
                    <a:gd name="T17" fmla="*/ 0 h 19"/>
                    <a:gd name="T18" fmla="*/ 10 w 19"/>
                    <a:gd name="T19" fmla="*/ 0 h 19"/>
                    <a:gd name="T20" fmla="*/ 12 w 19"/>
                    <a:gd name="T21" fmla="*/ 1 h 19"/>
                    <a:gd name="T22" fmla="*/ 12 w 19"/>
                    <a:gd name="T23" fmla="*/ 7 h 19"/>
                    <a:gd name="T24" fmla="*/ 17 w 19"/>
                    <a:gd name="T25" fmla="*/ 7 h 19"/>
                    <a:gd name="T26" fmla="*/ 19 w 19"/>
                    <a:gd name="T27" fmla="*/ 9 h 19"/>
                    <a:gd name="T28" fmla="*/ 19 w 19"/>
                    <a:gd name="T29" fmla="*/ 10 h 19"/>
                    <a:gd name="T30" fmla="*/ 17 w 19"/>
                    <a:gd name="T31" fmla="*/ 11 h 19"/>
                    <a:gd name="T32" fmla="*/ 12 w 19"/>
                    <a:gd name="T33" fmla="*/ 11 h 19"/>
                    <a:gd name="T34" fmla="*/ 12 w 19"/>
                    <a:gd name="T35" fmla="*/ 17 h 19"/>
                    <a:gd name="T36" fmla="*/ 10 w 19"/>
                    <a:gd name="T37" fmla="*/ 19 h 19"/>
                    <a:gd name="T38" fmla="*/ 9 w 19"/>
                    <a:gd name="T39" fmla="*/ 19 h 19"/>
                    <a:gd name="T40" fmla="*/ 7 w 19"/>
                    <a:gd name="T41"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19">
                      <a:moveTo>
                        <a:pt x="7" y="17"/>
                      </a:moveTo>
                      <a:cubicBezTo>
                        <a:pt x="7" y="11"/>
                        <a:pt x="7" y="11"/>
                        <a:pt x="7" y="11"/>
                      </a:cubicBezTo>
                      <a:cubicBezTo>
                        <a:pt x="1" y="11"/>
                        <a:pt x="1" y="11"/>
                        <a:pt x="1" y="11"/>
                      </a:cubicBezTo>
                      <a:cubicBezTo>
                        <a:pt x="0" y="11"/>
                        <a:pt x="0" y="11"/>
                        <a:pt x="0" y="10"/>
                      </a:cubicBezTo>
                      <a:cubicBezTo>
                        <a:pt x="0" y="9"/>
                        <a:pt x="0" y="9"/>
                        <a:pt x="0" y="9"/>
                      </a:cubicBezTo>
                      <a:cubicBezTo>
                        <a:pt x="0" y="8"/>
                        <a:pt x="0" y="7"/>
                        <a:pt x="1" y="7"/>
                      </a:cubicBezTo>
                      <a:cubicBezTo>
                        <a:pt x="7" y="7"/>
                        <a:pt x="7" y="7"/>
                        <a:pt x="7" y="7"/>
                      </a:cubicBezTo>
                      <a:cubicBezTo>
                        <a:pt x="7" y="1"/>
                        <a:pt x="7" y="1"/>
                        <a:pt x="7" y="1"/>
                      </a:cubicBezTo>
                      <a:cubicBezTo>
                        <a:pt x="7" y="0"/>
                        <a:pt x="8" y="0"/>
                        <a:pt x="9" y="0"/>
                      </a:cubicBezTo>
                      <a:cubicBezTo>
                        <a:pt x="10" y="0"/>
                        <a:pt x="10" y="0"/>
                        <a:pt x="10" y="0"/>
                      </a:cubicBezTo>
                      <a:cubicBezTo>
                        <a:pt x="11" y="0"/>
                        <a:pt x="12" y="0"/>
                        <a:pt x="12" y="1"/>
                      </a:cubicBezTo>
                      <a:cubicBezTo>
                        <a:pt x="12" y="7"/>
                        <a:pt x="12" y="7"/>
                        <a:pt x="12" y="7"/>
                      </a:cubicBezTo>
                      <a:cubicBezTo>
                        <a:pt x="17" y="7"/>
                        <a:pt x="17" y="7"/>
                        <a:pt x="17" y="7"/>
                      </a:cubicBezTo>
                      <a:cubicBezTo>
                        <a:pt x="18" y="7"/>
                        <a:pt x="19" y="8"/>
                        <a:pt x="19" y="9"/>
                      </a:cubicBezTo>
                      <a:cubicBezTo>
                        <a:pt x="19" y="10"/>
                        <a:pt x="19" y="10"/>
                        <a:pt x="19" y="10"/>
                      </a:cubicBezTo>
                      <a:cubicBezTo>
                        <a:pt x="19" y="11"/>
                        <a:pt x="18" y="11"/>
                        <a:pt x="17" y="11"/>
                      </a:cubicBezTo>
                      <a:cubicBezTo>
                        <a:pt x="12" y="11"/>
                        <a:pt x="12" y="11"/>
                        <a:pt x="12" y="11"/>
                      </a:cubicBezTo>
                      <a:cubicBezTo>
                        <a:pt x="12" y="17"/>
                        <a:pt x="12" y="17"/>
                        <a:pt x="12" y="17"/>
                      </a:cubicBezTo>
                      <a:cubicBezTo>
                        <a:pt x="12" y="18"/>
                        <a:pt x="11" y="19"/>
                        <a:pt x="10" y="19"/>
                      </a:cubicBezTo>
                      <a:cubicBezTo>
                        <a:pt x="9" y="19"/>
                        <a:pt x="9" y="19"/>
                        <a:pt x="9" y="19"/>
                      </a:cubicBezTo>
                      <a:cubicBezTo>
                        <a:pt x="8" y="19"/>
                        <a:pt x="7" y="18"/>
                        <a:pt x="7"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1" name="Freeform 41"/>
                <p:cNvSpPr>
                  <a:spLocks noEditPoints="1"/>
                </p:cNvSpPr>
                <p:nvPr/>
              </p:nvSpPr>
              <p:spPr bwMode="auto">
                <a:xfrm>
                  <a:off x="3810001" y="4021138"/>
                  <a:ext cx="296863" cy="296863"/>
                </a:xfrm>
                <a:custGeom>
                  <a:avLst/>
                  <a:gdLst>
                    <a:gd name="T0" fmla="*/ 76 w 79"/>
                    <a:gd name="T1" fmla="*/ 63 h 79"/>
                    <a:gd name="T2" fmla="*/ 55 w 79"/>
                    <a:gd name="T3" fmla="*/ 42 h 79"/>
                    <a:gd name="T4" fmla="*/ 53 w 79"/>
                    <a:gd name="T5" fmla="*/ 41 h 79"/>
                    <a:gd name="T6" fmla="*/ 56 w 79"/>
                    <a:gd name="T7" fmla="*/ 28 h 79"/>
                    <a:gd name="T8" fmla="*/ 48 w 79"/>
                    <a:gd name="T9" fmla="*/ 8 h 79"/>
                    <a:gd name="T10" fmla="*/ 28 w 79"/>
                    <a:gd name="T11" fmla="*/ 0 h 79"/>
                    <a:gd name="T12" fmla="*/ 8 w 79"/>
                    <a:gd name="T13" fmla="*/ 8 h 79"/>
                    <a:gd name="T14" fmla="*/ 0 w 79"/>
                    <a:gd name="T15" fmla="*/ 28 h 79"/>
                    <a:gd name="T16" fmla="*/ 8 w 79"/>
                    <a:gd name="T17" fmla="*/ 48 h 79"/>
                    <a:gd name="T18" fmla="*/ 28 w 79"/>
                    <a:gd name="T19" fmla="*/ 56 h 79"/>
                    <a:gd name="T20" fmla="*/ 41 w 79"/>
                    <a:gd name="T21" fmla="*/ 54 h 79"/>
                    <a:gd name="T22" fmla="*/ 42 w 79"/>
                    <a:gd name="T23" fmla="*/ 55 h 79"/>
                    <a:gd name="T24" fmla="*/ 63 w 79"/>
                    <a:gd name="T25" fmla="*/ 76 h 79"/>
                    <a:gd name="T26" fmla="*/ 76 w 79"/>
                    <a:gd name="T27" fmla="*/ 76 h 79"/>
                    <a:gd name="T28" fmla="*/ 76 w 79"/>
                    <a:gd name="T29" fmla="*/ 63 h 79"/>
                    <a:gd name="T30" fmla="*/ 42 w 79"/>
                    <a:gd name="T31" fmla="*/ 42 h 79"/>
                    <a:gd name="T32" fmla="*/ 28 w 79"/>
                    <a:gd name="T33" fmla="*/ 48 h 79"/>
                    <a:gd name="T34" fmla="*/ 14 w 79"/>
                    <a:gd name="T35" fmla="*/ 42 h 79"/>
                    <a:gd name="T36" fmla="*/ 9 w 79"/>
                    <a:gd name="T37" fmla="*/ 28 h 79"/>
                    <a:gd name="T38" fmla="*/ 14 w 79"/>
                    <a:gd name="T39" fmla="*/ 15 h 79"/>
                    <a:gd name="T40" fmla="*/ 28 w 79"/>
                    <a:gd name="T41" fmla="*/ 9 h 79"/>
                    <a:gd name="T42" fmla="*/ 42 w 79"/>
                    <a:gd name="T43" fmla="*/ 15 h 79"/>
                    <a:gd name="T44" fmla="*/ 48 w 79"/>
                    <a:gd name="T45" fmla="*/ 28 h 79"/>
                    <a:gd name="T46" fmla="*/ 42 w 79"/>
                    <a:gd name="T47" fmla="*/ 4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79">
                      <a:moveTo>
                        <a:pt x="76" y="63"/>
                      </a:moveTo>
                      <a:cubicBezTo>
                        <a:pt x="55" y="42"/>
                        <a:pt x="55" y="42"/>
                        <a:pt x="55" y="42"/>
                      </a:cubicBezTo>
                      <a:cubicBezTo>
                        <a:pt x="54" y="42"/>
                        <a:pt x="54" y="41"/>
                        <a:pt x="53" y="41"/>
                      </a:cubicBezTo>
                      <a:cubicBezTo>
                        <a:pt x="55" y="37"/>
                        <a:pt x="56" y="33"/>
                        <a:pt x="56" y="28"/>
                      </a:cubicBezTo>
                      <a:cubicBezTo>
                        <a:pt x="56" y="21"/>
                        <a:pt x="53" y="13"/>
                        <a:pt x="48" y="8"/>
                      </a:cubicBezTo>
                      <a:cubicBezTo>
                        <a:pt x="43" y="3"/>
                        <a:pt x="36" y="0"/>
                        <a:pt x="28" y="0"/>
                      </a:cubicBezTo>
                      <a:cubicBezTo>
                        <a:pt x="20" y="0"/>
                        <a:pt x="13" y="3"/>
                        <a:pt x="8" y="8"/>
                      </a:cubicBezTo>
                      <a:cubicBezTo>
                        <a:pt x="3" y="13"/>
                        <a:pt x="0" y="21"/>
                        <a:pt x="0" y="28"/>
                      </a:cubicBezTo>
                      <a:cubicBezTo>
                        <a:pt x="0" y="36"/>
                        <a:pt x="3" y="43"/>
                        <a:pt x="8" y="48"/>
                      </a:cubicBezTo>
                      <a:cubicBezTo>
                        <a:pt x="13" y="53"/>
                        <a:pt x="20" y="56"/>
                        <a:pt x="28" y="56"/>
                      </a:cubicBezTo>
                      <a:cubicBezTo>
                        <a:pt x="33" y="56"/>
                        <a:pt x="37" y="55"/>
                        <a:pt x="41" y="54"/>
                      </a:cubicBezTo>
                      <a:cubicBezTo>
                        <a:pt x="41" y="54"/>
                        <a:pt x="41" y="55"/>
                        <a:pt x="42" y="55"/>
                      </a:cubicBezTo>
                      <a:cubicBezTo>
                        <a:pt x="63" y="76"/>
                        <a:pt x="63" y="76"/>
                        <a:pt x="63" y="76"/>
                      </a:cubicBezTo>
                      <a:cubicBezTo>
                        <a:pt x="66" y="79"/>
                        <a:pt x="72" y="79"/>
                        <a:pt x="76" y="76"/>
                      </a:cubicBezTo>
                      <a:cubicBezTo>
                        <a:pt x="79" y="72"/>
                        <a:pt x="79" y="66"/>
                        <a:pt x="76" y="63"/>
                      </a:cubicBezTo>
                      <a:close/>
                      <a:moveTo>
                        <a:pt x="42" y="42"/>
                      </a:moveTo>
                      <a:cubicBezTo>
                        <a:pt x="38" y="46"/>
                        <a:pt x="34" y="48"/>
                        <a:pt x="28" y="48"/>
                      </a:cubicBezTo>
                      <a:cubicBezTo>
                        <a:pt x="23" y="48"/>
                        <a:pt x="18" y="46"/>
                        <a:pt x="14" y="42"/>
                      </a:cubicBezTo>
                      <a:cubicBezTo>
                        <a:pt x="11" y="39"/>
                        <a:pt x="9" y="34"/>
                        <a:pt x="9" y="28"/>
                      </a:cubicBezTo>
                      <a:cubicBezTo>
                        <a:pt x="9" y="23"/>
                        <a:pt x="11" y="18"/>
                        <a:pt x="14" y="15"/>
                      </a:cubicBezTo>
                      <a:cubicBezTo>
                        <a:pt x="18" y="11"/>
                        <a:pt x="23" y="9"/>
                        <a:pt x="28" y="9"/>
                      </a:cubicBezTo>
                      <a:cubicBezTo>
                        <a:pt x="34" y="9"/>
                        <a:pt x="38" y="11"/>
                        <a:pt x="42" y="15"/>
                      </a:cubicBezTo>
                      <a:cubicBezTo>
                        <a:pt x="45" y="18"/>
                        <a:pt x="48" y="23"/>
                        <a:pt x="48" y="28"/>
                      </a:cubicBezTo>
                      <a:cubicBezTo>
                        <a:pt x="48" y="34"/>
                        <a:pt x="45" y="39"/>
                        <a:pt x="42"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grpSp>
          <p:nvGrpSpPr>
            <p:cNvPr id="47" name="Group 46"/>
            <p:cNvGrpSpPr/>
            <p:nvPr/>
          </p:nvGrpSpPr>
          <p:grpSpPr>
            <a:xfrm>
              <a:off x="3877945" y="2767040"/>
              <a:ext cx="3026319" cy="539750"/>
              <a:chOff x="3877945" y="2767040"/>
              <a:chExt cx="3026319" cy="539750"/>
            </a:xfrm>
          </p:grpSpPr>
          <p:sp>
            <p:nvSpPr>
              <p:cNvPr id="23" name="Text Box 10"/>
              <p:cNvSpPr txBox="1">
                <a:spLocks noChangeArrowheads="1"/>
              </p:cNvSpPr>
              <p:nvPr/>
            </p:nvSpPr>
            <p:spPr bwMode="auto">
              <a:xfrm>
                <a:off x="4530406" y="2789900"/>
                <a:ext cx="2373858" cy="412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lnSpc>
                    <a:spcPct val="200000"/>
                  </a:lnSpc>
                </a:pPr>
                <a:r>
                  <a:rPr lang="en-US" altLang="en-US" sz="1100" b="1" err="1" smtClean="0">
                    <a:solidFill>
                      <a:schemeClr val="bg1"/>
                    </a:solidFill>
                    <a:latin typeface="Open Sans" panose="020B0606030504020204" pitchFamily="34" charset="0"/>
                    <a:cs typeface="Open Sans" panose="020B0606030504020204" pitchFamily="34" charset="0"/>
                  </a:rPr>
                  <a:t>Đặt</a:t>
                </a:r>
                <a:r>
                  <a:rPr lang="en-US" altLang="en-US" sz="1100" b="1" smtClean="0">
                    <a:solidFill>
                      <a:schemeClr val="bg1"/>
                    </a:solidFill>
                    <a:latin typeface="Open Sans" panose="020B0606030504020204" pitchFamily="34" charset="0"/>
                    <a:cs typeface="Open Sans" panose="020B0606030504020204" pitchFamily="34" charset="0"/>
                  </a:rPr>
                  <a:t> </a:t>
                </a:r>
                <a:r>
                  <a:rPr lang="en-US" altLang="en-US" sz="1100" b="1" err="1" smtClean="0">
                    <a:solidFill>
                      <a:schemeClr val="bg1"/>
                    </a:solidFill>
                    <a:latin typeface="Open Sans" panose="020B0606030504020204" pitchFamily="34" charset="0"/>
                    <a:cs typeface="Open Sans" panose="020B0606030504020204" pitchFamily="34" charset="0"/>
                  </a:rPr>
                  <a:t>lịch</a:t>
                </a:r>
                <a:r>
                  <a:rPr lang="en-US" altLang="en-US" sz="1100" b="1" smtClean="0">
                    <a:solidFill>
                      <a:schemeClr val="bg1"/>
                    </a:solidFill>
                    <a:latin typeface="Open Sans" panose="020B0606030504020204" pitchFamily="34" charset="0"/>
                    <a:cs typeface="Open Sans" panose="020B0606030504020204" pitchFamily="34" charset="0"/>
                  </a:rPr>
                  <a:t> </a:t>
                </a:r>
                <a:r>
                  <a:rPr lang="en-US" altLang="en-US" sz="1100" b="1" err="1" smtClean="0">
                    <a:solidFill>
                      <a:schemeClr val="bg1"/>
                    </a:solidFill>
                    <a:latin typeface="Open Sans" panose="020B0606030504020204" pitchFamily="34" charset="0"/>
                    <a:cs typeface="Open Sans" panose="020B0606030504020204" pitchFamily="34" charset="0"/>
                  </a:rPr>
                  <a:t>khám</a:t>
                </a:r>
                <a:r>
                  <a:rPr lang="en-US" altLang="en-US" sz="1100" b="1" smtClean="0">
                    <a:solidFill>
                      <a:schemeClr val="bg1"/>
                    </a:solidFill>
                    <a:latin typeface="Open Sans" panose="020B0606030504020204" pitchFamily="34" charset="0"/>
                    <a:cs typeface="Open Sans" panose="020B0606030504020204" pitchFamily="34" charset="0"/>
                  </a:rPr>
                  <a:t>, </a:t>
                </a:r>
                <a:r>
                  <a:rPr lang="en-US" altLang="en-US" sz="1100" b="1" err="1" smtClean="0">
                    <a:solidFill>
                      <a:schemeClr val="bg1"/>
                    </a:solidFill>
                    <a:latin typeface="Open Sans" panose="020B0606030504020204" pitchFamily="34" charset="0"/>
                    <a:cs typeface="Open Sans" panose="020B0606030504020204" pitchFamily="34" charset="0"/>
                  </a:rPr>
                  <a:t>lấy</a:t>
                </a:r>
                <a:r>
                  <a:rPr lang="en-US" altLang="en-US" sz="1100" b="1" smtClean="0">
                    <a:solidFill>
                      <a:schemeClr val="bg1"/>
                    </a:solidFill>
                    <a:latin typeface="Open Sans" panose="020B0606030504020204" pitchFamily="34" charset="0"/>
                    <a:cs typeface="Open Sans" panose="020B0606030504020204" pitchFamily="34" charset="0"/>
                  </a:rPr>
                  <a:t> </a:t>
                </a:r>
                <a:r>
                  <a:rPr lang="en-US" altLang="en-US" sz="1100" b="1" err="1" smtClean="0">
                    <a:solidFill>
                      <a:schemeClr val="bg1"/>
                    </a:solidFill>
                    <a:latin typeface="Open Sans" panose="020B0606030504020204" pitchFamily="34" charset="0"/>
                    <a:cs typeface="Open Sans" panose="020B0606030504020204" pitchFamily="34" charset="0"/>
                  </a:rPr>
                  <a:t>mẫu</a:t>
                </a:r>
                <a:endParaRPr lang="en-US" altLang="en-US" sz="1100" b="1">
                  <a:solidFill>
                    <a:schemeClr val="bg1"/>
                  </a:solidFill>
                  <a:latin typeface="Open Sans" panose="020B0606030504020204" pitchFamily="34" charset="0"/>
                  <a:cs typeface="Open Sans" panose="020B0606030504020204" pitchFamily="34" charset="0"/>
                </a:endParaRPr>
              </a:p>
            </p:txBody>
          </p:sp>
          <p:sp>
            <p:nvSpPr>
              <p:cNvPr id="22" name="Rounded Rectangle 21"/>
              <p:cNvSpPr/>
              <p:nvPr/>
            </p:nvSpPr>
            <p:spPr bwMode="auto">
              <a:xfrm>
                <a:off x="3877945" y="2767040"/>
                <a:ext cx="539750" cy="539750"/>
              </a:xfrm>
              <a:prstGeom prst="roundRect">
                <a:avLst/>
              </a:prstGeom>
              <a:solidFill>
                <a:srgbClr val="94B6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52" name="Freeform 94"/>
              <p:cNvSpPr>
                <a:spLocks/>
              </p:cNvSpPr>
              <p:nvPr/>
            </p:nvSpPr>
            <p:spPr bwMode="auto">
              <a:xfrm>
                <a:off x="3964850" y="2868639"/>
                <a:ext cx="375683" cy="345887"/>
              </a:xfrm>
              <a:custGeom>
                <a:avLst/>
                <a:gdLst>
                  <a:gd name="T0" fmla="*/ 97 w 99"/>
                  <a:gd name="T1" fmla="*/ 10 h 91"/>
                  <a:gd name="T2" fmla="*/ 75 w 99"/>
                  <a:gd name="T3" fmla="*/ 14 h 91"/>
                  <a:gd name="T4" fmla="*/ 53 w 99"/>
                  <a:gd name="T5" fmla="*/ 29 h 91"/>
                  <a:gd name="T6" fmla="*/ 37 w 99"/>
                  <a:gd name="T7" fmla="*/ 15 h 91"/>
                  <a:gd name="T8" fmla="*/ 41 w 99"/>
                  <a:gd name="T9" fmla="*/ 12 h 91"/>
                  <a:gd name="T10" fmla="*/ 41 w 99"/>
                  <a:gd name="T11" fmla="*/ 11 h 91"/>
                  <a:gd name="T12" fmla="*/ 40 w 99"/>
                  <a:gd name="T13" fmla="*/ 10 h 91"/>
                  <a:gd name="T14" fmla="*/ 35 w 99"/>
                  <a:gd name="T15" fmla="*/ 14 h 91"/>
                  <a:gd name="T16" fmla="*/ 25 w 99"/>
                  <a:gd name="T17" fmla="*/ 5 h 91"/>
                  <a:gd name="T18" fmla="*/ 15 w 99"/>
                  <a:gd name="T19" fmla="*/ 3 h 91"/>
                  <a:gd name="T20" fmla="*/ 11 w 99"/>
                  <a:gd name="T21" fmla="*/ 5 h 91"/>
                  <a:gd name="T22" fmla="*/ 26 w 99"/>
                  <a:gd name="T23" fmla="*/ 19 h 91"/>
                  <a:gd name="T24" fmla="*/ 19 w 99"/>
                  <a:gd name="T25" fmla="*/ 24 h 91"/>
                  <a:gd name="T26" fmla="*/ 20 w 99"/>
                  <a:gd name="T27" fmla="*/ 25 h 91"/>
                  <a:gd name="T28" fmla="*/ 21 w 99"/>
                  <a:gd name="T29" fmla="*/ 26 h 91"/>
                  <a:gd name="T30" fmla="*/ 28 w 99"/>
                  <a:gd name="T31" fmla="*/ 21 h 91"/>
                  <a:gd name="T32" fmla="*/ 42 w 99"/>
                  <a:gd name="T33" fmla="*/ 36 h 91"/>
                  <a:gd name="T34" fmla="*/ 13 w 99"/>
                  <a:gd name="T35" fmla="*/ 55 h 91"/>
                  <a:gd name="T36" fmla="*/ 2 w 99"/>
                  <a:gd name="T37" fmla="*/ 48 h 91"/>
                  <a:gd name="T38" fmla="*/ 0 w 99"/>
                  <a:gd name="T39" fmla="*/ 48 h 91"/>
                  <a:gd name="T40" fmla="*/ 5 w 99"/>
                  <a:gd name="T41" fmla="*/ 56 h 91"/>
                  <a:gd name="T42" fmla="*/ 8 w 99"/>
                  <a:gd name="T43" fmla="*/ 60 h 91"/>
                  <a:gd name="T44" fmla="*/ 8 w 99"/>
                  <a:gd name="T45" fmla="*/ 60 h 91"/>
                  <a:gd name="T46" fmla="*/ 9 w 99"/>
                  <a:gd name="T47" fmla="*/ 62 h 91"/>
                  <a:gd name="T48" fmla="*/ 11 w 99"/>
                  <a:gd name="T49" fmla="*/ 64 h 91"/>
                  <a:gd name="T50" fmla="*/ 11 w 99"/>
                  <a:gd name="T51" fmla="*/ 64 h 91"/>
                  <a:gd name="T52" fmla="*/ 14 w 99"/>
                  <a:gd name="T53" fmla="*/ 70 h 91"/>
                  <a:gd name="T54" fmla="*/ 17 w 99"/>
                  <a:gd name="T55" fmla="*/ 74 h 91"/>
                  <a:gd name="T56" fmla="*/ 24 w 99"/>
                  <a:gd name="T57" fmla="*/ 85 h 91"/>
                  <a:gd name="T58" fmla="*/ 25 w 99"/>
                  <a:gd name="T59" fmla="*/ 82 h 91"/>
                  <a:gd name="T60" fmla="*/ 22 w 99"/>
                  <a:gd name="T61" fmla="*/ 69 h 91"/>
                  <a:gd name="T62" fmla="*/ 52 w 99"/>
                  <a:gd name="T63" fmla="*/ 50 h 91"/>
                  <a:gd name="T64" fmla="*/ 59 w 99"/>
                  <a:gd name="T65" fmla="*/ 69 h 91"/>
                  <a:gd name="T66" fmla="*/ 52 w 99"/>
                  <a:gd name="T67" fmla="*/ 73 h 91"/>
                  <a:gd name="T68" fmla="*/ 52 w 99"/>
                  <a:gd name="T69" fmla="*/ 75 h 91"/>
                  <a:gd name="T70" fmla="*/ 53 w 99"/>
                  <a:gd name="T71" fmla="*/ 75 h 91"/>
                  <a:gd name="T72" fmla="*/ 60 w 99"/>
                  <a:gd name="T73" fmla="*/ 71 h 91"/>
                  <a:gd name="T74" fmla="*/ 68 w 99"/>
                  <a:gd name="T75" fmla="*/ 91 h 91"/>
                  <a:gd name="T76" fmla="*/ 71 w 99"/>
                  <a:gd name="T77" fmla="*/ 89 h 91"/>
                  <a:gd name="T78" fmla="*/ 73 w 99"/>
                  <a:gd name="T79" fmla="*/ 79 h 91"/>
                  <a:gd name="T80" fmla="*/ 69 w 99"/>
                  <a:gd name="T81" fmla="*/ 65 h 91"/>
                  <a:gd name="T82" fmla="*/ 74 w 99"/>
                  <a:gd name="T83" fmla="*/ 62 h 91"/>
                  <a:gd name="T84" fmla="*/ 74 w 99"/>
                  <a:gd name="T85" fmla="*/ 61 h 91"/>
                  <a:gd name="T86" fmla="*/ 72 w 99"/>
                  <a:gd name="T87" fmla="*/ 60 h 91"/>
                  <a:gd name="T88" fmla="*/ 68 w 99"/>
                  <a:gd name="T89" fmla="*/ 63 h 91"/>
                  <a:gd name="T90" fmla="*/ 63 w 99"/>
                  <a:gd name="T91" fmla="*/ 43 h 91"/>
                  <a:gd name="T92" fmla="*/ 85 w 99"/>
                  <a:gd name="T93" fmla="*/ 29 h 91"/>
                  <a:gd name="T94" fmla="*/ 97 w 99"/>
                  <a:gd name="T95" fmla="*/ 1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9" h="91">
                    <a:moveTo>
                      <a:pt x="97" y="10"/>
                    </a:moveTo>
                    <a:cubicBezTo>
                      <a:pt x="97" y="10"/>
                      <a:pt x="90" y="5"/>
                      <a:pt x="75" y="14"/>
                    </a:cubicBezTo>
                    <a:cubicBezTo>
                      <a:pt x="61" y="24"/>
                      <a:pt x="53" y="29"/>
                      <a:pt x="53" y="29"/>
                    </a:cubicBezTo>
                    <a:cubicBezTo>
                      <a:pt x="37" y="15"/>
                      <a:pt x="37" y="15"/>
                      <a:pt x="37" y="15"/>
                    </a:cubicBezTo>
                    <a:cubicBezTo>
                      <a:pt x="41" y="12"/>
                      <a:pt x="41" y="12"/>
                      <a:pt x="41" y="12"/>
                    </a:cubicBezTo>
                    <a:cubicBezTo>
                      <a:pt x="41" y="12"/>
                      <a:pt x="41" y="12"/>
                      <a:pt x="41" y="11"/>
                    </a:cubicBezTo>
                    <a:cubicBezTo>
                      <a:pt x="41" y="10"/>
                      <a:pt x="40" y="10"/>
                      <a:pt x="40" y="10"/>
                    </a:cubicBezTo>
                    <a:cubicBezTo>
                      <a:pt x="35" y="14"/>
                      <a:pt x="35" y="14"/>
                      <a:pt x="35" y="14"/>
                    </a:cubicBezTo>
                    <a:cubicBezTo>
                      <a:pt x="25" y="5"/>
                      <a:pt x="25" y="5"/>
                      <a:pt x="25" y="5"/>
                    </a:cubicBezTo>
                    <a:cubicBezTo>
                      <a:pt x="25" y="5"/>
                      <a:pt x="19" y="0"/>
                      <a:pt x="15" y="3"/>
                    </a:cubicBezTo>
                    <a:cubicBezTo>
                      <a:pt x="11" y="5"/>
                      <a:pt x="11" y="5"/>
                      <a:pt x="11" y="5"/>
                    </a:cubicBezTo>
                    <a:cubicBezTo>
                      <a:pt x="26" y="19"/>
                      <a:pt x="26" y="19"/>
                      <a:pt x="26" y="19"/>
                    </a:cubicBezTo>
                    <a:cubicBezTo>
                      <a:pt x="19" y="24"/>
                      <a:pt x="19" y="24"/>
                      <a:pt x="19" y="24"/>
                    </a:cubicBezTo>
                    <a:cubicBezTo>
                      <a:pt x="19" y="24"/>
                      <a:pt x="19" y="24"/>
                      <a:pt x="20" y="25"/>
                    </a:cubicBezTo>
                    <a:cubicBezTo>
                      <a:pt x="20" y="26"/>
                      <a:pt x="20" y="26"/>
                      <a:pt x="21" y="26"/>
                    </a:cubicBezTo>
                    <a:cubicBezTo>
                      <a:pt x="28" y="21"/>
                      <a:pt x="28" y="21"/>
                      <a:pt x="28" y="21"/>
                    </a:cubicBezTo>
                    <a:cubicBezTo>
                      <a:pt x="42" y="36"/>
                      <a:pt x="42" y="36"/>
                      <a:pt x="42" y="36"/>
                    </a:cubicBezTo>
                    <a:cubicBezTo>
                      <a:pt x="13" y="55"/>
                      <a:pt x="13" y="55"/>
                      <a:pt x="13" y="55"/>
                    </a:cubicBezTo>
                    <a:cubicBezTo>
                      <a:pt x="2" y="48"/>
                      <a:pt x="2" y="48"/>
                      <a:pt x="2" y="48"/>
                    </a:cubicBezTo>
                    <a:cubicBezTo>
                      <a:pt x="2" y="48"/>
                      <a:pt x="1" y="48"/>
                      <a:pt x="0" y="48"/>
                    </a:cubicBezTo>
                    <a:cubicBezTo>
                      <a:pt x="5" y="56"/>
                      <a:pt x="5" y="56"/>
                      <a:pt x="5" y="56"/>
                    </a:cubicBezTo>
                    <a:cubicBezTo>
                      <a:pt x="8" y="60"/>
                      <a:pt x="8" y="60"/>
                      <a:pt x="8" y="60"/>
                    </a:cubicBezTo>
                    <a:cubicBezTo>
                      <a:pt x="8" y="60"/>
                      <a:pt x="8" y="60"/>
                      <a:pt x="8" y="60"/>
                    </a:cubicBezTo>
                    <a:cubicBezTo>
                      <a:pt x="9" y="62"/>
                      <a:pt x="9" y="62"/>
                      <a:pt x="9" y="62"/>
                    </a:cubicBezTo>
                    <a:cubicBezTo>
                      <a:pt x="11" y="64"/>
                      <a:pt x="11" y="64"/>
                      <a:pt x="11" y="64"/>
                    </a:cubicBezTo>
                    <a:cubicBezTo>
                      <a:pt x="11" y="64"/>
                      <a:pt x="11" y="64"/>
                      <a:pt x="11" y="64"/>
                    </a:cubicBezTo>
                    <a:cubicBezTo>
                      <a:pt x="14" y="70"/>
                      <a:pt x="14" y="70"/>
                      <a:pt x="14" y="70"/>
                    </a:cubicBezTo>
                    <a:cubicBezTo>
                      <a:pt x="17" y="74"/>
                      <a:pt x="17" y="74"/>
                      <a:pt x="17" y="74"/>
                    </a:cubicBezTo>
                    <a:cubicBezTo>
                      <a:pt x="24" y="85"/>
                      <a:pt x="24" y="85"/>
                      <a:pt x="24" y="85"/>
                    </a:cubicBezTo>
                    <a:cubicBezTo>
                      <a:pt x="24" y="83"/>
                      <a:pt x="25" y="82"/>
                      <a:pt x="25" y="82"/>
                    </a:cubicBezTo>
                    <a:cubicBezTo>
                      <a:pt x="22" y="69"/>
                      <a:pt x="22" y="69"/>
                      <a:pt x="22" y="69"/>
                    </a:cubicBezTo>
                    <a:cubicBezTo>
                      <a:pt x="52" y="50"/>
                      <a:pt x="52" y="50"/>
                      <a:pt x="52" y="50"/>
                    </a:cubicBezTo>
                    <a:cubicBezTo>
                      <a:pt x="59" y="69"/>
                      <a:pt x="59" y="69"/>
                      <a:pt x="59" y="69"/>
                    </a:cubicBezTo>
                    <a:cubicBezTo>
                      <a:pt x="52" y="73"/>
                      <a:pt x="52" y="73"/>
                      <a:pt x="52" y="73"/>
                    </a:cubicBezTo>
                    <a:cubicBezTo>
                      <a:pt x="52" y="74"/>
                      <a:pt x="52" y="74"/>
                      <a:pt x="52" y="75"/>
                    </a:cubicBezTo>
                    <a:cubicBezTo>
                      <a:pt x="52" y="75"/>
                      <a:pt x="53" y="76"/>
                      <a:pt x="53" y="75"/>
                    </a:cubicBezTo>
                    <a:cubicBezTo>
                      <a:pt x="60" y="71"/>
                      <a:pt x="60" y="71"/>
                      <a:pt x="60" y="71"/>
                    </a:cubicBezTo>
                    <a:cubicBezTo>
                      <a:pt x="68" y="91"/>
                      <a:pt x="68" y="91"/>
                      <a:pt x="68" y="91"/>
                    </a:cubicBezTo>
                    <a:cubicBezTo>
                      <a:pt x="71" y="89"/>
                      <a:pt x="71" y="89"/>
                      <a:pt x="71" y="89"/>
                    </a:cubicBezTo>
                    <a:cubicBezTo>
                      <a:pt x="75" y="86"/>
                      <a:pt x="73" y="79"/>
                      <a:pt x="73" y="79"/>
                    </a:cubicBezTo>
                    <a:cubicBezTo>
                      <a:pt x="69" y="65"/>
                      <a:pt x="69" y="65"/>
                      <a:pt x="69" y="65"/>
                    </a:cubicBezTo>
                    <a:cubicBezTo>
                      <a:pt x="74" y="62"/>
                      <a:pt x="74" y="62"/>
                      <a:pt x="74" y="62"/>
                    </a:cubicBezTo>
                    <a:cubicBezTo>
                      <a:pt x="74" y="62"/>
                      <a:pt x="74" y="61"/>
                      <a:pt x="74" y="61"/>
                    </a:cubicBezTo>
                    <a:cubicBezTo>
                      <a:pt x="73" y="60"/>
                      <a:pt x="73" y="60"/>
                      <a:pt x="72" y="60"/>
                    </a:cubicBezTo>
                    <a:cubicBezTo>
                      <a:pt x="68" y="63"/>
                      <a:pt x="68" y="63"/>
                      <a:pt x="68" y="63"/>
                    </a:cubicBezTo>
                    <a:cubicBezTo>
                      <a:pt x="63" y="43"/>
                      <a:pt x="63" y="43"/>
                      <a:pt x="63" y="43"/>
                    </a:cubicBezTo>
                    <a:cubicBezTo>
                      <a:pt x="63" y="43"/>
                      <a:pt x="70" y="38"/>
                      <a:pt x="85" y="29"/>
                    </a:cubicBezTo>
                    <a:cubicBezTo>
                      <a:pt x="99" y="19"/>
                      <a:pt x="97" y="10"/>
                      <a:pt x="97" y="10"/>
                    </a:cubicBezTo>
                    <a:close/>
                  </a:path>
                </a:pathLst>
              </a:custGeom>
              <a:solidFill>
                <a:schemeClr val="bg1"/>
              </a:soli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grpSp>
        <p:grpSp>
          <p:nvGrpSpPr>
            <p:cNvPr id="66" name="Group 65"/>
            <p:cNvGrpSpPr/>
            <p:nvPr/>
          </p:nvGrpSpPr>
          <p:grpSpPr>
            <a:xfrm>
              <a:off x="3877937" y="4187931"/>
              <a:ext cx="2287959" cy="541338"/>
              <a:chOff x="3877937" y="4568931"/>
              <a:chExt cx="2287959" cy="541338"/>
            </a:xfrm>
          </p:grpSpPr>
          <p:sp>
            <p:nvSpPr>
              <p:cNvPr id="21" name="Text Box 10"/>
              <p:cNvSpPr txBox="1">
                <a:spLocks noChangeArrowheads="1"/>
              </p:cNvSpPr>
              <p:nvPr/>
            </p:nvSpPr>
            <p:spPr bwMode="auto">
              <a:xfrm>
                <a:off x="4516484" y="4612833"/>
                <a:ext cx="1649412" cy="412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lnSpc>
                    <a:spcPct val="200000"/>
                  </a:lnSpc>
                </a:pPr>
                <a:r>
                  <a:rPr lang="en-US" altLang="en-US" sz="1100" b="1" err="1" smtClean="0">
                    <a:solidFill>
                      <a:schemeClr val="bg1"/>
                    </a:solidFill>
                    <a:latin typeface="Open Sans" panose="020B0606030504020204" pitchFamily="34" charset="0"/>
                    <a:cs typeface="Open Sans" panose="020B0606030504020204" pitchFamily="34" charset="0"/>
                  </a:rPr>
                  <a:t>Hỏi</a:t>
                </a:r>
                <a:r>
                  <a:rPr lang="en-US" altLang="en-US" sz="1100" b="1" smtClean="0">
                    <a:solidFill>
                      <a:schemeClr val="bg1"/>
                    </a:solidFill>
                    <a:latin typeface="Open Sans" panose="020B0606030504020204" pitchFamily="34" charset="0"/>
                    <a:cs typeface="Open Sans" panose="020B0606030504020204" pitchFamily="34" charset="0"/>
                  </a:rPr>
                  <a:t> </a:t>
                </a:r>
                <a:r>
                  <a:rPr lang="en-US" altLang="en-US" sz="1100" b="1" err="1" smtClean="0">
                    <a:solidFill>
                      <a:schemeClr val="bg1"/>
                    </a:solidFill>
                    <a:latin typeface="Open Sans" panose="020B0606030504020204" pitchFamily="34" charset="0"/>
                    <a:cs typeface="Open Sans" panose="020B0606030504020204" pitchFamily="34" charset="0"/>
                  </a:rPr>
                  <a:t>đáp</a:t>
                </a:r>
                <a:endParaRPr lang="en-US" altLang="en-US" sz="1100" b="1">
                  <a:solidFill>
                    <a:schemeClr val="bg1"/>
                  </a:solidFill>
                  <a:latin typeface="Open Sans" panose="020B0606030504020204" pitchFamily="34" charset="0"/>
                  <a:cs typeface="Open Sans" panose="020B0606030504020204" pitchFamily="34" charset="0"/>
                </a:endParaRPr>
              </a:p>
            </p:txBody>
          </p:sp>
          <p:sp>
            <p:nvSpPr>
              <p:cNvPr id="20" name="Rounded Rectangle 19"/>
              <p:cNvSpPr/>
              <p:nvPr/>
            </p:nvSpPr>
            <p:spPr bwMode="auto">
              <a:xfrm>
                <a:off x="3877937" y="4568931"/>
                <a:ext cx="541337" cy="541338"/>
              </a:xfrm>
              <a:prstGeom prst="roundRect">
                <a:avLst/>
              </a:prstGeom>
              <a:solidFill>
                <a:srgbClr val="F39C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nvGrpSpPr>
              <p:cNvPr id="53" name="Group 52"/>
              <p:cNvGrpSpPr/>
              <p:nvPr/>
            </p:nvGrpSpPr>
            <p:grpSpPr bwMode="auto">
              <a:xfrm>
                <a:off x="3967761" y="4675917"/>
                <a:ext cx="376672" cy="312262"/>
                <a:chOff x="7964488" y="4356101"/>
                <a:chExt cx="398463" cy="330200"/>
              </a:xfrm>
              <a:solidFill>
                <a:schemeClr val="bg1"/>
              </a:solidFill>
            </p:grpSpPr>
            <p:sp>
              <p:nvSpPr>
                <p:cNvPr id="54" name="Freeform 95"/>
                <p:cNvSpPr>
                  <a:spLocks/>
                </p:cNvSpPr>
                <p:nvPr/>
              </p:nvSpPr>
              <p:spPr bwMode="auto">
                <a:xfrm>
                  <a:off x="8085138" y="4356101"/>
                  <a:ext cx="277813" cy="307975"/>
                </a:xfrm>
                <a:custGeom>
                  <a:avLst/>
                  <a:gdLst>
                    <a:gd name="T0" fmla="*/ 33 w 74"/>
                    <a:gd name="T1" fmla="*/ 0 h 82"/>
                    <a:gd name="T2" fmla="*/ 0 w 74"/>
                    <a:gd name="T3" fmla="*/ 14 h 82"/>
                    <a:gd name="T4" fmla="*/ 3 w 74"/>
                    <a:gd name="T5" fmla="*/ 14 h 82"/>
                    <a:gd name="T6" fmla="*/ 6 w 74"/>
                    <a:gd name="T7" fmla="*/ 14 h 82"/>
                    <a:gd name="T8" fmla="*/ 33 w 74"/>
                    <a:gd name="T9" fmla="*/ 4 h 82"/>
                    <a:gd name="T10" fmla="*/ 69 w 74"/>
                    <a:gd name="T11" fmla="*/ 32 h 82"/>
                    <a:gd name="T12" fmla="*/ 43 w 74"/>
                    <a:gd name="T13" fmla="*/ 60 h 82"/>
                    <a:gd name="T14" fmla="*/ 40 w 74"/>
                    <a:gd name="T15" fmla="*/ 64 h 82"/>
                    <a:gd name="T16" fmla="*/ 47 w 74"/>
                    <a:gd name="T17" fmla="*/ 63 h 82"/>
                    <a:gd name="T18" fmla="*/ 55 w 74"/>
                    <a:gd name="T19" fmla="*/ 82 h 82"/>
                    <a:gd name="T20" fmla="*/ 59 w 74"/>
                    <a:gd name="T21" fmla="*/ 82 h 82"/>
                    <a:gd name="T22" fmla="*/ 59 w 74"/>
                    <a:gd name="T23" fmla="*/ 58 h 82"/>
                    <a:gd name="T24" fmla="*/ 74 w 74"/>
                    <a:gd name="T25" fmla="*/ 32 h 82"/>
                    <a:gd name="T26" fmla="*/ 33 w 74"/>
                    <a:gd name="T2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82">
                      <a:moveTo>
                        <a:pt x="33" y="0"/>
                      </a:moveTo>
                      <a:cubicBezTo>
                        <a:pt x="19" y="0"/>
                        <a:pt x="7" y="6"/>
                        <a:pt x="0" y="14"/>
                      </a:cubicBezTo>
                      <a:cubicBezTo>
                        <a:pt x="1" y="14"/>
                        <a:pt x="2" y="14"/>
                        <a:pt x="3" y="14"/>
                      </a:cubicBezTo>
                      <a:cubicBezTo>
                        <a:pt x="4" y="14"/>
                        <a:pt x="5" y="14"/>
                        <a:pt x="6" y="14"/>
                      </a:cubicBezTo>
                      <a:cubicBezTo>
                        <a:pt x="13" y="8"/>
                        <a:pt x="22" y="4"/>
                        <a:pt x="33" y="4"/>
                      </a:cubicBezTo>
                      <a:cubicBezTo>
                        <a:pt x="53" y="4"/>
                        <a:pt x="69" y="17"/>
                        <a:pt x="69" y="32"/>
                      </a:cubicBezTo>
                      <a:cubicBezTo>
                        <a:pt x="69" y="46"/>
                        <a:pt x="58" y="57"/>
                        <a:pt x="43" y="60"/>
                      </a:cubicBezTo>
                      <a:cubicBezTo>
                        <a:pt x="42" y="61"/>
                        <a:pt x="41" y="63"/>
                        <a:pt x="40" y="64"/>
                      </a:cubicBezTo>
                      <a:cubicBezTo>
                        <a:pt x="42" y="64"/>
                        <a:pt x="45" y="64"/>
                        <a:pt x="47" y="63"/>
                      </a:cubicBezTo>
                      <a:cubicBezTo>
                        <a:pt x="55" y="82"/>
                        <a:pt x="55" y="82"/>
                        <a:pt x="55" y="82"/>
                      </a:cubicBezTo>
                      <a:cubicBezTo>
                        <a:pt x="59" y="82"/>
                        <a:pt x="59" y="82"/>
                        <a:pt x="59" y="82"/>
                      </a:cubicBezTo>
                      <a:cubicBezTo>
                        <a:pt x="59" y="58"/>
                        <a:pt x="59" y="58"/>
                        <a:pt x="59" y="58"/>
                      </a:cubicBezTo>
                      <a:cubicBezTo>
                        <a:pt x="68" y="52"/>
                        <a:pt x="74" y="43"/>
                        <a:pt x="74" y="32"/>
                      </a:cubicBezTo>
                      <a:cubicBezTo>
                        <a:pt x="74" y="15"/>
                        <a:pt x="56"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55" name="Freeform 96"/>
                <p:cNvSpPr>
                  <a:spLocks/>
                </p:cNvSpPr>
                <p:nvPr/>
              </p:nvSpPr>
              <p:spPr bwMode="auto">
                <a:xfrm>
                  <a:off x="7964488" y="4427538"/>
                  <a:ext cx="271463" cy="258763"/>
                </a:xfrm>
                <a:custGeom>
                  <a:avLst/>
                  <a:gdLst>
                    <a:gd name="T0" fmla="*/ 36 w 72"/>
                    <a:gd name="T1" fmla="*/ 0 h 69"/>
                    <a:gd name="T2" fmla="*/ 0 w 72"/>
                    <a:gd name="T3" fmla="*/ 28 h 69"/>
                    <a:gd name="T4" fmla="*/ 12 w 72"/>
                    <a:gd name="T5" fmla="*/ 50 h 69"/>
                    <a:gd name="T6" fmla="*/ 9 w 72"/>
                    <a:gd name="T7" fmla="*/ 69 h 69"/>
                    <a:gd name="T8" fmla="*/ 12 w 72"/>
                    <a:gd name="T9" fmla="*/ 69 h 69"/>
                    <a:gd name="T10" fmla="*/ 23 w 72"/>
                    <a:gd name="T11" fmla="*/ 55 h 69"/>
                    <a:gd name="T12" fmla="*/ 36 w 72"/>
                    <a:gd name="T13" fmla="*/ 57 h 69"/>
                    <a:gd name="T14" fmla="*/ 72 w 72"/>
                    <a:gd name="T15" fmla="*/ 28 h 69"/>
                    <a:gd name="T16" fmla="*/ 36 w 72"/>
                    <a:gd name="T1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69">
                      <a:moveTo>
                        <a:pt x="36" y="0"/>
                      </a:moveTo>
                      <a:cubicBezTo>
                        <a:pt x="16" y="0"/>
                        <a:pt x="0" y="13"/>
                        <a:pt x="0" y="28"/>
                      </a:cubicBezTo>
                      <a:cubicBezTo>
                        <a:pt x="0" y="37"/>
                        <a:pt x="5" y="45"/>
                        <a:pt x="12" y="50"/>
                      </a:cubicBezTo>
                      <a:cubicBezTo>
                        <a:pt x="9" y="69"/>
                        <a:pt x="9" y="69"/>
                        <a:pt x="9" y="69"/>
                      </a:cubicBezTo>
                      <a:cubicBezTo>
                        <a:pt x="12" y="69"/>
                        <a:pt x="12" y="69"/>
                        <a:pt x="12" y="69"/>
                      </a:cubicBezTo>
                      <a:cubicBezTo>
                        <a:pt x="23" y="55"/>
                        <a:pt x="23" y="55"/>
                        <a:pt x="23" y="55"/>
                      </a:cubicBezTo>
                      <a:cubicBezTo>
                        <a:pt x="27" y="57"/>
                        <a:pt x="31" y="57"/>
                        <a:pt x="36" y="57"/>
                      </a:cubicBezTo>
                      <a:cubicBezTo>
                        <a:pt x="56" y="57"/>
                        <a:pt x="72" y="44"/>
                        <a:pt x="72" y="28"/>
                      </a:cubicBezTo>
                      <a:cubicBezTo>
                        <a:pt x="72" y="13"/>
                        <a:pt x="56" y="0"/>
                        <a:pt x="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grpSp>
        </p:grpSp>
        <p:grpSp>
          <p:nvGrpSpPr>
            <p:cNvPr id="48" name="Group 47"/>
            <p:cNvGrpSpPr/>
            <p:nvPr/>
          </p:nvGrpSpPr>
          <p:grpSpPr>
            <a:xfrm>
              <a:off x="3877937" y="3483003"/>
              <a:ext cx="2886599" cy="541337"/>
              <a:chOff x="3877937" y="3806853"/>
              <a:chExt cx="2886599" cy="541337"/>
            </a:xfrm>
          </p:grpSpPr>
          <p:sp>
            <p:nvSpPr>
              <p:cNvPr id="27" name="Text Box 10"/>
              <p:cNvSpPr txBox="1">
                <a:spLocks noChangeArrowheads="1"/>
              </p:cNvSpPr>
              <p:nvPr/>
            </p:nvSpPr>
            <p:spPr bwMode="auto">
              <a:xfrm>
                <a:off x="4530408" y="3808440"/>
                <a:ext cx="2234128" cy="41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lnSpc>
                    <a:spcPct val="200000"/>
                  </a:lnSpc>
                </a:pPr>
                <a:r>
                  <a:rPr lang="en-US" altLang="en-US" sz="1100" b="1" err="1" smtClean="0">
                    <a:solidFill>
                      <a:schemeClr val="bg1"/>
                    </a:solidFill>
                    <a:latin typeface="Open Sans" panose="020B0606030504020204" pitchFamily="34" charset="0"/>
                    <a:cs typeface="Open Sans" panose="020B0606030504020204" pitchFamily="34" charset="0"/>
                  </a:rPr>
                  <a:t>Tìm</a:t>
                </a:r>
                <a:r>
                  <a:rPr lang="en-US" altLang="en-US" sz="1100" b="1" smtClean="0">
                    <a:solidFill>
                      <a:schemeClr val="bg1"/>
                    </a:solidFill>
                    <a:latin typeface="Open Sans" panose="020B0606030504020204" pitchFamily="34" charset="0"/>
                    <a:cs typeface="Open Sans" panose="020B0606030504020204" pitchFamily="34" charset="0"/>
                  </a:rPr>
                  <a:t> </a:t>
                </a:r>
                <a:r>
                  <a:rPr lang="en-US" altLang="en-US" sz="1100" b="1" err="1" smtClean="0">
                    <a:solidFill>
                      <a:schemeClr val="bg1"/>
                    </a:solidFill>
                    <a:latin typeface="Open Sans" panose="020B0606030504020204" pitchFamily="34" charset="0"/>
                    <a:cs typeface="Open Sans" panose="020B0606030504020204" pitchFamily="34" charset="0"/>
                  </a:rPr>
                  <a:t>kiếm</a:t>
                </a:r>
                <a:r>
                  <a:rPr lang="en-US" altLang="en-US" sz="1100" b="1" smtClean="0">
                    <a:solidFill>
                      <a:schemeClr val="bg1"/>
                    </a:solidFill>
                    <a:latin typeface="Open Sans" panose="020B0606030504020204" pitchFamily="34" charset="0"/>
                    <a:cs typeface="Open Sans" panose="020B0606030504020204" pitchFamily="34" charset="0"/>
                  </a:rPr>
                  <a:t> </a:t>
                </a:r>
                <a:r>
                  <a:rPr lang="en-US" altLang="en-US" sz="1100" b="1" err="1" smtClean="0">
                    <a:solidFill>
                      <a:schemeClr val="bg1"/>
                    </a:solidFill>
                    <a:latin typeface="Open Sans" panose="020B0606030504020204" pitchFamily="34" charset="0"/>
                    <a:cs typeface="Open Sans" panose="020B0606030504020204" pitchFamily="34" charset="0"/>
                  </a:rPr>
                  <a:t>địa</a:t>
                </a:r>
                <a:r>
                  <a:rPr lang="en-US" altLang="en-US" sz="1100" b="1" smtClean="0">
                    <a:solidFill>
                      <a:schemeClr val="bg1"/>
                    </a:solidFill>
                    <a:latin typeface="Open Sans" panose="020B0606030504020204" pitchFamily="34" charset="0"/>
                    <a:cs typeface="Open Sans" panose="020B0606030504020204" pitchFamily="34" charset="0"/>
                  </a:rPr>
                  <a:t> </a:t>
                </a:r>
                <a:r>
                  <a:rPr lang="en-US" altLang="en-US" sz="1100" b="1" err="1" smtClean="0">
                    <a:solidFill>
                      <a:schemeClr val="bg1"/>
                    </a:solidFill>
                    <a:latin typeface="Open Sans" panose="020B0606030504020204" pitchFamily="34" charset="0"/>
                    <a:cs typeface="Open Sans" panose="020B0606030504020204" pitchFamily="34" charset="0"/>
                  </a:rPr>
                  <a:t>điểm</a:t>
                </a:r>
                <a:r>
                  <a:rPr lang="en-US" altLang="en-US" sz="1100" b="1" smtClean="0">
                    <a:solidFill>
                      <a:schemeClr val="bg1"/>
                    </a:solidFill>
                    <a:latin typeface="Open Sans" panose="020B0606030504020204" pitchFamily="34" charset="0"/>
                    <a:cs typeface="Open Sans" panose="020B0606030504020204" pitchFamily="34" charset="0"/>
                  </a:rPr>
                  <a:t> y </a:t>
                </a:r>
                <a:r>
                  <a:rPr lang="en-US" altLang="en-US" sz="1100" b="1" err="1" smtClean="0">
                    <a:solidFill>
                      <a:schemeClr val="bg1"/>
                    </a:solidFill>
                    <a:latin typeface="Open Sans" panose="020B0606030504020204" pitchFamily="34" charset="0"/>
                    <a:cs typeface="Open Sans" panose="020B0606030504020204" pitchFamily="34" charset="0"/>
                  </a:rPr>
                  <a:t>tế</a:t>
                </a:r>
                <a:endParaRPr lang="en-US" altLang="en-US" sz="1100" b="1">
                  <a:solidFill>
                    <a:schemeClr val="bg1"/>
                  </a:solidFill>
                  <a:latin typeface="Open Sans" panose="020B0606030504020204" pitchFamily="34" charset="0"/>
                  <a:cs typeface="Open Sans" panose="020B0606030504020204" pitchFamily="34" charset="0"/>
                </a:endParaRPr>
              </a:p>
            </p:txBody>
          </p:sp>
          <p:sp>
            <p:nvSpPr>
              <p:cNvPr id="26" name="Rounded Rectangle 25"/>
              <p:cNvSpPr/>
              <p:nvPr/>
            </p:nvSpPr>
            <p:spPr bwMode="auto">
              <a:xfrm>
                <a:off x="3877937" y="3806853"/>
                <a:ext cx="539749" cy="541337"/>
              </a:xfrm>
              <a:prstGeom prst="round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nvGrpSpPr>
              <p:cNvPr id="56" name="Group 55"/>
              <p:cNvGrpSpPr/>
              <p:nvPr/>
            </p:nvGrpSpPr>
            <p:grpSpPr bwMode="auto">
              <a:xfrm>
                <a:off x="3963113" y="3903837"/>
                <a:ext cx="369395" cy="309226"/>
                <a:chOff x="5099051" y="3930651"/>
                <a:chExt cx="390525" cy="327025"/>
              </a:xfrm>
              <a:solidFill>
                <a:schemeClr val="bg1"/>
              </a:solidFill>
            </p:grpSpPr>
            <p:sp>
              <p:nvSpPr>
                <p:cNvPr id="57" name="Freeform 103"/>
                <p:cNvSpPr>
                  <a:spLocks/>
                </p:cNvSpPr>
                <p:nvPr/>
              </p:nvSpPr>
              <p:spPr bwMode="auto">
                <a:xfrm>
                  <a:off x="5165726" y="4027488"/>
                  <a:ext cx="255588" cy="230188"/>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58" name="Freeform 104"/>
                <p:cNvSpPr>
                  <a:spLocks/>
                </p:cNvSpPr>
                <p:nvPr/>
              </p:nvSpPr>
              <p:spPr bwMode="auto">
                <a:xfrm>
                  <a:off x="5099051" y="3930651"/>
                  <a:ext cx="390525" cy="195263"/>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grpSp>
        </p:grpSp>
        <p:grpSp>
          <p:nvGrpSpPr>
            <p:cNvPr id="67" name="Group 66"/>
            <p:cNvGrpSpPr/>
            <p:nvPr/>
          </p:nvGrpSpPr>
          <p:grpSpPr>
            <a:xfrm>
              <a:off x="3877937" y="4926119"/>
              <a:ext cx="2299107" cy="539750"/>
              <a:chOff x="3877937" y="5611919"/>
              <a:chExt cx="2299107" cy="539750"/>
            </a:xfrm>
          </p:grpSpPr>
          <p:sp>
            <p:nvSpPr>
              <p:cNvPr id="25" name="Text Box 10"/>
              <p:cNvSpPr txBox="1">
                <a:spLocks noChangeArrowheads="1"/>
              </p:cNvSpPr>
              <p:nvPr/>
            </p:nvSpPr>
            <p:spPr bwMode="auto">
              <a:xfrm>
                <a:off x="4527632" y="5659003"/>
                <a:ext cx="1649412" cy="412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lnSpc>
                    <a:spcPct val="200000"/>
                  </a:lnSpc>
                </a:pPr>
                <a:r>
                  <a:rPr lang="en-US" altLang="en-US" sz="1100" b="1" smtClean="0">
                    <a:solidFill>
                      <a:schemeClr val="bg1"/>
                    </a:solidFill>
                    <a:latin typeface="Open Sans" panose="020B0606030504020204" pitchFamily="34" charset="0"/>
                    <a:cs typeface="Open Sans" panose="020B0606030504020204" pitchFamily="34" charset="0"/>
                  </a:rPr>
                  <a:t>Tin </a:t>
                </a:r>
                <a:r>
                  <a:rPr lang="en-US" altLang="en-US" sz="1100" b="1" err="1" smtClean="0">
                    <a:solidFill>
                      <a:schemeClr val="bg1"/>
                    </a:solidFill>
                    <a:latin typeface="Open Sans" panose="020B0606030504020204" pitchFamily="34" charset="0"/>
                    <a:cs typeface="Open Sans" panose="020B0606030504020204" pitchFamily="34" charset="0"/>
                  </a:rPr>
                  <a:t>tức</a:t>
                </a:r>
                <a:r>
                  <a:rPr lang="en-US" altLang="en-US" sz="1100" b="1" smtClean="0">
                    <a:solidFill>
                      <a:schemeClr val="bg1"/>
                    </a:solidFill>
                    <a:latin typeface="Open Sans" panose="020B0606030504020204" pitchFamily="34" charset="0"/>
                    <a:cs typeface="Open Sans" panose="020B0606030504020204" pitchFamily="34" charset="0"/>
                  </a:rPr>
                  <a:t> y </a:t>
                </a:r>
                <a:r>
                  <a:rPr lang="en-US" altLang="en-US" sz="1100" b="1" err="1" smtClean="0">
                    <a:solidFill>
                      <a:schemeClr val="bg1"/>
                    </a:solidFill>
                    <a:latin typeface="Open Sans" panose="020B0606030504020204" pitchFamily="34" charset="0"/>
                    <a:cs typeface="Open Sans" panose="020B0606030504020204" pitchFamily="34" charset="0"/>
                  </a:rPr>
                  <a:t>tế</a:t>
                </a:r>
                <a:endParaRPr lang="en-US" altLang="en-US" sz="1100" b="1">
                  <a:solidFill>
                    <a:schemeClr val="bg1"/>
                  </a:solidFill>
                  <a:latin typeface="Open Sans" panose="020B0606030504020204" pitchFamily="34" charset="0"/>
                  <a:cs typeface="Open Sans" panose="020B0606030504020204" pitchFamily="34" charset="0"/>
                </a:endParaRPr>
              </a:p>
            </p:txBody>
          </p:sp>
          <p:sp>
            <p:nvSpPr>
              <p:cNvPr id="24" name="Rounded Rectangle 23"/>
              <p:cNvSpPr/>
              <p:nvPr/>
            </p:nvSpPr>
            <p:spPr bwMode="auto">
              <a:xfrm>
                <a:off x="3877937" y="5611919"/>
                <a:ext cx="541337" cy="539750"/>
              </a:xfrm>
              <a:prstGeom prst="roundRect">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nvGrpSpPr>
              <p:cNvPr id="59" name="Group 58"/>
              <p:cNvGrpSpPr/>
              <p:nvPr/>
            </p:nvGrpSpPr>
            <p:grpSpPr bwMode="auto">
              <a:xfrm>
                <a:off x="3995311" y="5687578"/>
                <a:ext cx="322647" cy="375011"/>
                <a:chOff x="7548563" y="2860676"/>
                <a:chExt cx="277813" cy="323850"/>
              </a:xfrm>
              <a:solidFill>
                <a:schemeClr val="bg1"/>
              </a:solidFill>
            </p:grpSpPr>
            <p:sp>
              <p:nvSpPr>
                <p:cNvPr id="60" name="Freeform 65"/>
                <p:cNvSpPr>
                  <a:spLocks/>
                </p:cNvSpPr>
                <p:nvPr/>
              </p:nvSpPr>
              <p:spPr bwMode="auto">
                <a:xfrm>
                  <a:off x="7585076" y="2946401"/>
                  <a:ext cx="200025" cy="125413"/>
                </a:xfrm>
                <a:custGeom>
                  <a:avLst/>
                  <a:gdLst>
                    <a:gd name="T0" fmla="*/ 48 w 53"/>
                    <a:gd name="T1" fmla="*/ 2 h 33"/>
                    <a:gd name="T2" fmla="*/ 32 w 53"/>
                    <a:gd name="T3" fmla="*/ 17 h 33"/>
                    <a:gd name="T4" fmla="*/ 23 w 53"/>
                    <a:gd name="T5" fmla="*/ 8 h 33"/>
                    <a:gd name="T6" fmla="*/ 3 w 53"/>
                    <a:gd name="T7" fmla="*/ 28 h 33"/>
                    <a:gd name="T8" fmla="*/ 6 w 53"/>
                    <a:gd name="T9" fmla="*/ 31 h 33"/>
                    <a:gd name="T10" fmla="*/ 23 w 53"/>
                    <a:gd name="T11" fmla="*/ 15 h 33"/>
                    <a:gd name="T12" fmla="*/ 32 w 53"/>
                    <a:gd name="T13" fmla="*/ 24 h 33"/>
                    <a:gd name="T14" fmla="*/ 51 w 53"/>
                    <a:gd name="T15" fmla="*/ 6 h 33"/>
                    <a:gd name="T16" fmla="*/ 48 w 53"/>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33">
                      <a:moveTo>
                        <a:pt x="48" y="2"/>
                      </a:moveTo>
                      <a:cubicBezTo>
                        <a:pt x="32" y="17"/>
                        <a:pt x="32" y="17"/>
                        <a:pt x="32" y="17"/>
                      </a:cubicBezTo>
                      <a:cubicBezTo>
                        <a:pt x="32" y="17"/>
                        <a:pt x="23" y="8"/>
                        <a:pt x="23" y="8"/>
                      </a:cubicBezTo>
                      <a:cubicBezTo>
                        <a:pt x="15" y="15"/>
                        <a:pt x="10" y="20"/>
                        <a:pt x="3" y="28"/>
                      </a:cubicBezTo>
                      <a:cubicBezTo>
                        <a:pt x="0" y="30"/>
                        <a:pt x="4" y="33"/>
                        <a:pt x="6" y="31"/>
                      </a:cubicBezTo>
                      <a:cubicBezTo>
                        <a:pt x="13" y="25"/>
                        <a:pt x="16" y="21"/>
                        <a:pt x="23" y="15"/>
                      </a:cubicBezTo>
                      <a:cubicBezTo>
                        <a:pt x="32" y="24"/>
                        <a:pt x="32" y="24"/>
                        <a:pt x="32" y="24"/>
                      </a:cubicBezTo>
                      <a:cubicBezTo>
                        <a:pt x="40" y="17"/>
                        <a:pt x="43" y="13"/>
                        <a:pt x="51" y="6"/>
                      </a:cubicBezTo>
                      <a:cubicBezTo>
                        <a:pt x="53" y="3"/>
                        <a:pt x="50" y="0"/>
                        <a:pt x="4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61" name="Freeform 66"/>
                <p:cNvSpPr>
                  <a:spLocks/>
                </p:cNvSpPr>
                <p:nvPr/>
              </p:nvSpPr>
              <p:spPr bwMode="auto">
                <a:xfrm>
                  <a:off x="7600951" y="3124201"/>
                  <a:ext cx="71438" cy="60325"/>
                </a:xfrm>
                <a:custGeom>
                  <a:avLst/>
                  <a:gdLst>
                    <a:gd name="T0" fmla="*/ 2 w 19"/>
                    <a:gd name="T1" fmla="*/ 10 h 16"/>
                    <a:gd name="T2" fmla="*/ 5 w 19"/>
                    <a:gd name="T3" fmla="*/ 14 h 16"/>
                    <a:gd name="T4" fmla="*/ 19 w 19"/>
                    <a:gd name="T5" fmla="*/ 0 h 16"/>
                    <a:gd name="T6" fmla="*/ 12 w 19"/>
                    <a:gd name="T7" fmla="*/ 0 h 16"/>
                    <a:gd name="T8" fmla="*/ 2 w 19"/>
                    <a:gd name="T9" fmla="*/ 10 h 16"/>
                  </a:gdLst>
                  <a:ahLst/>
                  <a:cxnLst>
                    <a:cxn ang="0">
                      <a:pos x="T0" y="T1"/>
                    </a:cxn>
                    <a:cxn ang="0">
                      <a:pos x="T2" y="T3"/>
                    </a:cxn>
                    <a:cxn ang="0">
                      <a:pos x="T4" y="T5"/>
                    </a:cxn>
                    <a:cxn ang="0">
                      <a:pos x="T6" y="T7"/>
                    </a:cxn>
                    <a:cxn ang="0">
                      <a:pos x="T8" y="T9"/>
                    </a:cxn>
                  </a:cxnLst>
                  <a:rect l="0" t="0" r="r" b="b"/>
                  <a:pathLst>
                    <a:path w="19" h="16">
                      <a:moveTo>
                        <a:pt x="2" y="10"/>
                      </a:moveTo>
                      <a:cubicBezTo>
                        <a:pt x="0" y="13"/>
                        <a:pt x="3" y="16"/>
                        <a:pt x="5" y="14"/>
                      </a:cubicBezTo>
                      <a:cubicBezTo>
                        <a:pt x="19" y="0"/>
                        <a:pt x="19" y="0"/>
                        <a:pt x="19" y="0"/>
                      </a:cubicBezTo>
                      <a:cubicBezTo>
                        <a:pt x="12" y="0"/>
                        <a:pt x="12" y="0"/>
                        <a:pt x="12" y="0"/>
                      </a:cubicBezTo>
                      <a:lnTo>
                        <a:pt x="2"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62" name="Freeform 67"/>
                <p:cNvSpPr>
                  <a:spLocks/>
                </p:cNvSpPr>
                <p:nvPr/>
              </p:nvSpPr>
              <p:spPr bwMode="auto">
                <a:xfrm>
                  <a:off x="7702551" y="3124201"/>
                  <a:ext cx="71438" cy="60325"/>
                </a:xfrm>
                <a:custGeom>
                  <a:avLst/>
                  <a:gdLst>
                    <a:gd name="T0" fmla="*/ 6 w 19"/>
                    <a:gd name="T1" fmla="*/ 0 h 16"/>
                    <a:gd name="T2" fmla="*/ 0 w 19"/>
                    <a:gd name="T3" fmla="*/ 0 h 16"/>
                    <a:gd name="T4" fmla="*/ 13 w 19"/>
                    <a:gd name="T5" fmla="*/ 14 h 16"/>
                    <a:gd name="T6" fmla="*/ 17 w 19"/>
                    <a:gd name="T7" fmla="*/ 10 h 16"/>
                    <a:gd name="T8" fmla="*/ 6 w 19"/>
                    <a:gd name="T9" fmla="*/ 0 h 16"/>
                  </a:gdLst>
                  <a:ahLst/>
                  <a:cxnLst>
                    <a:cxn ang="0">
                      <a:pos x="T0" y="T1"/>
                    </a:cxn>
                    <a:cxn ang="0">
                      <a:pos x="T2" y="T3"/>
                    </a:cxn>
                    <a:cxn ang="0">
                      <a:pos x="T4" y="T5"/>
                    </a:cxn>
                    <a:cxn ang="0">
                      <a:pos x="T6" y="T7"/>
                    </a:cxn>
                    <a:cxn ang="0">
                      <a:pos x="T8" y="T9"/>
                    </a:cxn>
                  </a:cxnLst>
                  <a:rect l="0" t="0" r="r" b="b"/>
                  <a:pathLst>
                    <a:path w="19" h="16">
                      <a:moveTo>
                        <a:pt x="6" y="0"/>
                      </a:moveTo>
                      <a:cubicBezTo>
                        <a:pt x="0" y="0"/>
                        <a:pt x="0" y="0"/>
                        <a:pt x="0" y="0"/>
                      </a:cubicBezTo>
                      <a:cubicBezTo>
                        <a:pt x="13" y="14"/>
                        <a:pt x="13" y="14"/>
                        <a:pt x="13" y="14"/>
                      </a:cubicBezTo>
                      <a:cubicBezTo>
                        <a:pt x="16" y="16"/>
                        <a:pt x="19" y="13"/>
                        <a:pt x="17" y="10"/>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63" name="Freeform 68"/>
                <p:cNvSpPr>
                  <a:spLocks/>
                </p:cNvSpPr>
                <p:nvPr/>
              </p:nvSpPr>
              <p:spPr bwMode="auto">
                <a:xfrm>
                  <a:off x="7675563" y="3124201"/>
                  <a:ext cx="19050" cy="55563"/>
                </a:xfrm>
                <a:custGeom>
                  <a:avLst/>
                  <a:gdLst>
                    <a:gd name="T0" fmla="*/ 0 w 5"/>
                    <a:gd name="T1" fmla="*/ 12 h 15"/>
                    <a:gd name="T2" fmla="*/ 5 w 5"/>
                    <a:gd name="T3" fmla="*/ 12 h 15"/>
                    <a:gd name="T4" fmla="*/ 5 w 5"/>
                    <a:gd name="T5" fmla="*/ 0 h 15"/>
                    <a:gd name="T6" fmla="*/ 0 w 5"/>
                    <a:gd name="T7" fmla="*/ 0 h 15"/>
                    <a:gd name="T8" fmla="*/ 0 w 5"/>
                    <a:gd name="T9" fmla="*/ 12 h 15"/>
                  </a:gdLst>
                  <a:ahLst/>
                  <a:cxnLst>
                    <a:cxn ang="0">
                      <a:pos x="T0" y="T1"/>
                    </a:cxn>
                    <a:cxn ang="0">
                      <a:pos x="T2" y="T3"/>
                    </a:cxn>
                    <a:cxn ang="0">
                      <a:pos x="T4" y="T5"/>
                    </a:cxn>
                    <a:cxn ang="0">
                      <a:pos x="T6" y="T7"/>
                    </a:cxn>
                    <a:cxn ang="0">
                      <a:pos x="T8" y="T9"/>
                    </a:cxn>
                  </a:cxnLst>
                  <a:rect l="0" t="0" r="r" b="b"/>
                  <a:pathLst>
                    <a:path w="5" h="15">
                      <a:moveTo>
                        <a:pt x="0" y="12"/>
                      </a:moveTo>
                      <a:cubicBezTo>
                        <a:pt x="0" y="15"/>
                        <a:pt x="5" y="15"/>
                        <a:pt x="5" y="12"/>
                      </a:cubicBezTo>
                      <a:cubicBezTo>
                        <a:pt x="5" y="0"/>
                        <a:pt x="5" y="0"/>
                        <a:pt x="5" y="0"/>
                      </a:cubicBezTo>
                      <a:cubicBezTo>
                        <a:pt x="0" y="0"/>
                        <a:pt x="0" y="0"/>
                        <a:pt x="0" y="0"/>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64" name="Freeform 69"/>
                <p:cNvSpPr>
                  <a:spLocks/>
                </p:cNvSpPr>
                <p:nvPr/>
              </p:nvSpPr>
              <p:spPr bwMode="auto">
                <a:xfrm>
                  <a:off x="7675563" y="2860676"/>
                  <a:ext cx="19050" cy="30163"/>
                </a:xfrm>
                <a:custGeom>
                  <a:avLst/>
                  <a:gdLst>
                    <a:gd name="T0" fmla="*/ 5 w 5"/>
                    <a:gd name="T1" fmla="*/ 3 h 8"/>
                    <a:gd name="T2" fmla="*/ 0 w 5"/>
                    <a:gd name="T3" fmla="*/ 3 h 8"/>
                    <a:gd name="T4" fmla="*/ 0 w 5"/>
                    <a:gd name="T5" fmla="*/ 8 h 8"/>
                    <a:gd name="T6" fmla="*/ 5 w 5"/>
                    <a:gd name="T7" fmla="*/ 8 h 8"/>
                    <a:gd name="T8" fmla="*/ 5 w 5"/>
                    <a:gd name="T9" fmla="*/ 3 h 8"/>
                  </a:gdLst>
                  <a:ahLst/>
                  <a:cxnLst>
                    <a:cxn ang="0">
                      <a:pos x="T0" y="T1"/>
                    </a:cxn>
                    <a:cxn ang="0">
                      <a:pos x="T2" y="T3"/>
                    </a:cxn>
                    <a:cxn ang="0">
                      <a:pos x="T4" y="T5"/>
                    </a:cxn>
                    <a:cxn ang="0">
                      <a:pos x="T6" y="T7"/>
                    </a:cxn>
                    <a:cxn ang="0">
                      <a:pos x="T8" y="T9"/>
                    </a:cxn>
                  </a:cxnLst>
                  <a:rect l="0" t="0" r="r" b="b"/>
                  <a:pathLst>
                    <a:path w="5" h="8">
                      <a:moveTo>
                        <a:pt x="5" y="3"/>
                      </a:moveTo>
                      <a:cubicBezTo>
                        <a:pt x="5" y="0"/>
                        <a:pt x="0" y="0"/>
                        <a:pt x="0" y="3"/>
                      </a:cubicBezTo>
                      <a:cubicBezTo>
                        <a:pt x="0" y="8"/>
                        <a:pt x="0" y="8"/>
                        <a:pt x="0" y="8"/>
                      </a:cubicBezTo>
                      <a:cubicBezTo>
                        <a:pt x="5" y="8"/>
                        <a:pt x="5" y="8"/>
                        <a:pt x="5" y="8"/>
                      </a:cubicBezTo>
                      <a:lnTo>
                        <a:pt x="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65" name="Freeform 70"/>
                <p:cNvSpPr>
                  <a:spLocks noEditPoints="1"/>
                </p:cNvSpPr>
                <p:nvPr/>
              </p:nvSpPr>
              <p:spPr bwMode="auto">
                <a:xfrm>
                  <a:off x="7548563" y="2898776"/>
                  <a:ext cx="277813" cy="217488"/>
                </a:xfrm>
                <a:custGeom>
                  <a:avLst/>
                  <a:gdLst>
                    <a:gd name="T0" fmla="*/ 68 w 74"/>
                    <a:gd name="T1" fmla="*/ 0 h 58"/>
                    <a:gd name="T2" fmla="*/ 5 w 74"/>
                    <a:gd name="T3" fmla="*/ 0 h 58"/>
                    <a:gd name="T4" fmla="*/ 0 w 74"/>
                    <a:gd name="T5" fmla="*/ 5 h 58"/>
                    <a:gd name="T6" fmla="*/ 0 w 74"/>
                    <a:gd name="T7" fmla="*/ 52 h 58"/>
                    <a:gd name="T8" fmla="*/ 5 w 74"/>
                    <a:gd name="T9" fmla="*/ 58 h 58"/>
                    <a:gd name="T10" fmla="*/ 68 w 74"/>
                    <a:gd name="T11" fmla="*/ 58 h 58"/>
                    <a:gd name="T12" fmla="*/ 74 w 74"/>
                    <a:gd name="T13" fmla="*/ 52 h 58"/>
                    <a:gd name="T14" fmla="*/ 74 w 74"/>
                    <a:gd name="T15" fmla="*/ 5 h 58"/>
                    <a:gd name="T16" fmla="*/ 68 w 74"/>
                    <a:gd name="T17" fmla="*/ 0 h 58"/>
                    <a:gd name="T18" fmla="*/ 66 w 74"/>
                    <a:gd name="T19" fmla="*/ 50 h 58"/>
                    <a:gd name="T20" fmla="*/ 66 w 74"/>
                    <a:gd name="T21" fmla="*/ 50 h 58"/>
                    <a:gd name="T22" fmla="*/ 8 w 74"/>
                    <a:gd name="T23" fmla="*/ 50 h 58"/>
                    <a:gd name="T24" fmla="*/ 7 w 74"/>
                    <a:gd name="T25" fmla="*/ 50 h 58"/>
                    <a:gd name="T26" fmla="*/ 7 w 74"/>
                    <a:gd name="T27" fmla="*/ 8 h 58"/>
                    <a:gd name="T28" fmla="*/ 8 w 74"/>
                    <a:gd name="T29" fmla="*/ 7 h 58"/>
                    <a:gd name="T30" fmla="*/ 66 w 74"/>
                    <a:gd name="T31" fmla="*/ 7 h 58"/>
                    <a:gd name="T32" fmla="*/ 66 w 74"/>
                    <a:gd name="T33" fmla="*/ 8 h 58"/>
                    <a:gd name="T34" fmla="*/ 66 w 74"/>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68" y="0"/>
                      </a:moveTo>
                      <a:cubicBezTo>
                        <a:pt x="5" y="0"/>
                        <a:pt x="5" y="0"/>
                        <a:pt x="5" y="0"/>
                      </a:cubicBezTo>
                      <a:cubicBezTo>
                        <a:pt x="2" y="0"/>
                        <a:pt x="0" y="2"/>
                        <a:pt x="0" y="5"/>
                      </a:cubicBezTo>
                      <a:cubicBezTo>
                        <a:pt x="0" y="52"/>
                        <a:pt x="0" y="52"/>
                        <a:pt x="0" y="52"/>
                      </a:cubicBezTo>
                      <a:cubicBezTo>
                        <a:pt x="0" y="55"/>
                        <a:pt x="2" y="58"/>
                        <a:pt x="5" y="58"/>
                      </a:cubicBezTo>
                      <a:cubicBezTo>
                        <a:pt x="26" y="58"/>
                        <a:pt x="47" y="58"/>
                        <a:pt x="68" y="58"/>
                      </a:cubicBezTo>
                      <a:cubicBezTo>
                        <a:pt x="71" y="58"/>
                        <a:pt x="74" y="55"/>
                        <a:pt x="74" y="52"/>
                      </a:cubicBezTo>
                      <a:cubicBezTo>
                        <a:pt x="74" y="31"/>
                        <a:pt x="74" y="26"/>
                        <a:pt x="74" y="5"/>
                      </a:cubicBezTo>
                      <a:cubicBezTo>
                        <a:pt x="74" y="2"/>
                        <a:pt x="71" y="0"/>
                        <a:pt x="68" y="0"/>
                      </a:cubicBezTo>
                      <a:close/>
                      <a:moveTo>
                        <a:pt x="66" y="50"/>
                      </a:moveTo>
                      <a:cubicBezTo>
                        <a:pt x="66" y="50"/>
                        <a:pt x="66" y="50"/>
                        <a:pt x="66" y="50"/>
                      </a:cubicBezTo>
                      <a:cubicBezTo>
                        <a:pt x="46" y="50"/>
                        <a:pt x="27" y="50"/>
                        <a:pt x="8" y="50"/>
                      </a:cubicBezTo>
                      <a:cubicBezTo>
                        <a:pt x="8" y="50"/>
                        <a:pt x="7" y="50"/>
                        <a:pt x="7" y="50"/>
                      </a:cubicBezTo>
                      <a:cubicBezTo>
                        <a:pt x="7" y="8"/>
                        <a:pt x="7" y="8"/>
                        <a:pt x="7" y="8"/>
                      </a:cubicBezTo>
                      <a:cubicBezTo>
                        <a:pt x="7" y="8"/>
                        <a:pt x="8" y="7"/>
                        <a:pt x="8" y="7"/>
                      </a:cubicBezTo>
                      <a:cubicBezTo>
                        <a:pt x="66" y="7"/>
                        <a:pt x="66" y="7"/>
                        <a:pt x="66" y="7"/>
                      </a:cubicBezTo>
                      <a:cubicBezTo>
                        <a:pt x="66" y="7"/>
                        <a:pt x="66" y="8"/>
                        <a:pt x="66" y="8"/>
                      </a:cubicBezTo>
                      <a:cubicBezTo>
                        <a:pt x="66" y="27"/>
                        <a:pt x="66" y="30"/>
                        <a:pt x="66"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grpSp>
        </p:grpSp>
      </p:grpSp>
      <p:grpSp>
        <p:nvGrpSpPr>
          <p:cNvPr id="44" name="Group 43"/>
          <p:cNvGrpSpPr/>
          <p:nvPr/>
        </p:nvGrpSpPr>
        <p:grpSpPr>
          <a:xfrm>
            <a:off x="5010774" y="1481707"/>
            <a:ext cx="3502087" cy="4774626"/>
            <a:chOff x="3877937" y="2066953"/>
            <a:chExt cx="3026327" cy="4125991"/>
          </a:xfrm>
        </p:grpSpPr>
        <p:grpSp>
          <p:nvGrpSpPr>
            <p:cNvPr id="45" name="Group 44"/>
            <p:cNvGrpSpPr/>
            <p:nvPr/>
          </p:nvGrpSpPr>
          <p:grpSpPr>
            <a:xfrm>
              <a:off x="3877937" y="5636008"/>
              <a:ext cx="2303462" cy="556936"/>
              <a:chOff x="3877937" y="6636133"/>
              <a:chExt cx="2303462" cy="556936"/>
            </a:xfrm>
          </p:grpSpPr>
          <p:sp>
            <p:nvSpPr>
              <p:cNvPr id="101" name="Text Box 10"/>
              <p:cNvSpPr txBox="1">
                <a:spLocks noChangeArrowheads="1"/>
              </p:cNvSpPr>
              <p:nvPr/>
            </p:nvSpPr>
            <p:spPr bwMode="auto">
              <a:xfrm>
                <a:off x="4531987" y="6636133"/>
                <a:ext cx="1649412" cy="40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lnSpc>
                    <a:spcPct val="200000"/>
                  </a:lnSpc>
                </a:pPr>
                <a:r>
                  <a:rPr lang="en-US" altLang="en-US" sz="1600" b="1" dirty="0" err="1" smtClean="0">
                    <a:solidFill>
                      <a:schemeClr val="bg1"/>
                    </a:solidFill>
                    <a:latin typeface="Open Sans" panose="020B0606030504020204" pitchFamily="34" charset="0"/>
                    <a:cs typeface="Open Sans" panose="020B0606030504020204" pitchFamily="34" charset="0"/>
                  </a:rPr>
                  <a:t>Từ</a:t>
                </a:r>
                <a:r>
                  <a:rPr lang="en-US" altLang="en-US" sz="1600" b="1" dirty="0" smtClean="0">
                    <a:solidFill>
                      <a:schemeClr val="bg1"/>
                    </a:solidFill>
                    <a:latin typeface="Open Sans" panose="020B0606030504020204" pitchFamily="34" charset="0"/>
                    <a:cs typeface="Open Sans" panose="020B0606030504020204" pitchFamily="34" charset="0"/>
                  </a:rPr>
                  <a:t> </a:t>
                </a:r>
                <a:r>
                  <a:rPr lang="en-US" altLang="en-US" sz="1600" b="1" dirty="0" err="1" smtClean="0">
                    <a:solidFill>
                      <a:schemeClr val="bg1"/>
                    </a:solidFill>
                    <a:latin typeface="Open Sans" panose="020B0606030504020204" pitchFamily="34" charset="0"/>
                    <a:cs typeface="Open Sans" panose="020B0606030504020204" pitchFamily="34" charset="0"/>
                  </a:rPr>
                  <a:t>điển</a:t>
                </a:r>
                <a:r>
                  <a:rPr lang="en-US" altLang="en-US" sz="1600" b="1" dirty="0" smtClean="0">
                    <a:solidFill>
                      <a:schemeClr val="bg1"/>
                    </a:solidFill>
                    <a:latin typeface="Open Sans" panose="020B0606030504020204" pitchFamily="34" charset="0"/>
                    <a:cs typeface="Open Sans" panose="020B0606030504020204" pitchFamily="34" charset="0"/>
                  </a:rPr>
                  <a:t> y </a:t>
                </a:r>
                <a:r>
                  <a:rPr lang="en-US" altLang="en-US" sz="1600" b="1" dirty="0" err="1" smtClean="0">
                    <a:solidFill>
                      <a:schemeClr val="bg1"/>
                    </a:solidFill>
                    <a:latin typeface="Open Sans" panose="020B0606030504020204" pitchFamily="34" charset="0"/>
                    <a:cs typeface="Open Sans" panose="020B0606030504020204" pitchFamily="34" charset="0"/>
                  </a:rPr>
                  <a:t>tế</a:t>
                </a:r>
                <a:endParaRPr lang="en-US" altLang="en-US" sz="1600" b="1" dirty="0">
                  <a:solidFill>
                    <a:schemeClr val="bg1"/>
                  </a:solidFill>
                  <a:latin typeface="Open Sans" panose="020B0606030504020204" pitchFamily="34" charset="0"/>
                  <a:cs typeface="Open Sans" panose="020B0606030504020204" pitchFamily="34" charset="0"/>
                </a:endParaRPr>
              </a:p>
            </p:txBody>
          </p:sp>
          <p:grpSp>
            <p:nvGrpSpPr>
              <p:cNvPr id="102" name="Group 101"/>
              <p:cNvGrpSpPr>
                <a:grpSpLocks/>
              </p:cNvGrpSpPr>
              <p:nvPr/>
            </p:nvGrpSpPr>
            <p:grpSpPr bwMode="auto">
              <a:xfrm>
                <a:off x="3877937" y="6653319"/>
                <a:ext cx="541337" cy="539750"/>
                <a:chOff x="8498730" y="5005061"/>
                <a:chExt cx="720966" cy="720966"/>
              </a:xfrm>
            </p:grpSpPr>
            <p:sp>
              <p:nvSpPr>
                <p:cNvPr id="103" name="Rounded Rectangle 102"/>
                <p:cNvSpPr/>
                <p:nvPr/>
              </p:nvSpPr>
              <p:spPr>
                <a:xfrm>
                  <a:off x="8498730" y="5005061"/>
                  <a:ext cx="720966" cy="720966"/>
                </a:xfrm>
                <a:prstGeom prst="roundRect">
                  <a:avLst/>
                </a:prstGeom>
                <a:solidFill>
                  <a:srgbClr val="4B2C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nvGrpSpPr>
                <p:cNvPr id="104" name="Group 103"/>
                <p:cNvGrpSpPr/>
                <p:nvPr/>
              </p:nvGrpSpPr>
              <p:grpSpPr>
                <a:xfrm>
                  <a:off x="8685752" y="5222859"/>
                  <a:ext cx="346923" cy="323796"/>
                  <a:chOff x="4418013" y="3475038"/>
                  <a:chExt cx="285750" cy="266701"/>
                </a:xfrm>
                <a:solidFill>
                  <a:schemeClr val="bg1"/>
                </a:solidFill>
              </p:grpSpPr>
              <p:sp>
                <p:nvSpPr>
                  <p:cNvPr id="105" name="Freeform 105"/>
                  <p:cNvSpPr>
                    <a:spLocks/>
                  </p:cNvSpPr>
                  <p:nvPr/>
                </p:nvSpPr>
                <p:spPr bwMode="auto">
                  <a:xfrm>
                    <a:off x="4418013" y="3651251"/>
                    <a:ext cx="98425" cy="90488"/>
                  </a:xfrm>
                  <a:custGeom>
                    <a:avLst/>
                    <a:gdLst>
                      <a:gd name="T0" fmla="*/ 22 w 26"/>
                      <a:gd name="T1" fmla="*/ 1 h 24"/>
                      <a:gd name="T2" fmla="*/ 20 w 26"/>
                      <a:gd name="T3" fmla="*/ 1 h 24"/>
                      <a:gd name="T4" fmla="*/ 0 w 26"/>
                      <a:gd name="T5" fmla="*/ 20 h 24"/>
                      <a:gd name="T6" fmla="*/ 0 w 26"/>
                      <a:gd name="T7" fmla="*/ 22 h 24"/>
                      <a:gd name="T8" fmla="*/ 1 w 26"/>
                      <a:gd name="T9" fmla="*/ 23 h 24"/>
                      <a:gd name="T10" fmla="*/ 5 w 26"/>
                      <a:gd name="T11" fmla="*/ 24 h 24"/>
                      <a:gd name="T12" fmla="*/ 7 w 26"/>
                      <a:gd name="T13" fmla="*/ 24 h 24"/>
                      <a:gd name="T14" fmla="*/ 25 w 26"/>
                      <a:gd name="T15" fmla="*/ 6 h 24"/>
                      <a:gd name="T16" fmla="*/ 25 w 26"/>
                      <a:gd name="T17" fmla="*/ 3 h 24"/>
                      <a:gd name="T18" fmla="*/ 22 w 26"/>
                      <a:gd name="T1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22" y="1"/>
                        </a:moveTo>
                        <a:cubicBezTo>
                          <a:pt x="22" y="0"/>
                          <a:pt x="21" y="0"/>
                          <a:pt x="20" y="1"/>
                        </a:cubicBezTo>
                        <a:cubicBezTo>
                          <a:pt x="0" y="20"/>
                          <a:pt x="0" y="20"/>
                          <a:pt x="0" y="20"/>
                        </a:cubicBezTo>
                        <a:cubicBezTo>
                          <a:pt x="0" y="20"/>
                          <a:pt x="0" y="21"/>
                          <a:pt x="0" y="22"/>
                        </a:cubicBezTo>
                        <a:cubicBezTo>
                          <a:pt x="0" y="22"/>
                          <a:pt x="1" y="23"/>
                          <a:pt x="1" y="23"/>
                        </a:cubicBezTo>
                        <a:cubicBezTo>
                          <a:pt x="5" y="24"/>
                          <a:pt x="5" y="24"/>
                          <a:pt x="5" y="24"/>
                        </a:cubicBezTo>
                        <a:cubicBezTo>
                          <a:pt x="6" y="24"/>
                          <a:pt x="7" y="24"/>
                          <a:pt x="7" y="24"/>
                        </a:cubicBezTo>
                        <a:cubicBezTo>
                          <a:pt x="25" y="6"/>
                          <a:pt x="25" y="6"/>
                          <a:pt x="25" y="6"/>
                        </a:cubicBezTo>
                        <a:cubicBezTo>
                          <a:pt x="26" y="5"/>
                          <a:pt x="26" y="4"/>
                          <a:pt x="25" y="3"/>
                        </a:cubicBezTo>
                        <a:lnTo>
                          <a:pt x="2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06" name="Freeform 106"/>
                  <p:cNvSpPr>
                    <a:spLocks noEditPoints="1"/>
                  </p:cNvSpPr>
                  <p:nvPr/>
                </p:nvSpPr>
                <p:spPr bwMode="auto">
                  <a:xfrm>
                    <a:off x="4456113" y="3475038"/>
                    <a:ext cx="247650" cy="236538"/>
                  </a:xfrm>
                  <a:custGeom>
                    <a:avLst/>
                    <a:gdLst>
                      <a:gd name="T0" fmla="*/ 45 w 66"/>
                      <a:gd name="T1" fmla="*/ 1 h 63"/>
                      <a:gd name="T2" fmla="*/ 45 w 66"/>
                      <a:gd name="T3" fmla="*/ 0 h 63"/>
                      <a:gd name="T4" fmla="*/ 45 w 66"/>
                      <a:gd name="T5" fmla="*/ 1 h 63"/>
                      <a:gd name="T6" fmla="*/ 40 w 66"/>
                      <a:gd name="T7" fmla="*/ 1 h 63"/>
                      <a:gd name="T8" fmla="*/ 39 w 66"/>
                      <a:gd name="T9" fmla="*/ 2 h 63"/>
                      <a:gd name="T10" fmla="*/ 37 w 66"/>
                      <a:gd name="T11" fmla="*/ 6 h 63"/>
                      <a:gd name="T12" fmla="*/ 38 w 66"/>
                      <a:gd name="T13" fmla="*/ 9 h 63"/>
                      <a:gd name="T14" fmla="*/ 36 w 66"/>
                      <a:gd name="T15" fmla="*/ 16 h 63"/>
                      <a:gd name="T16" fmla="*/ 21 w 66"/>
                      <a:gd name="T17" fmla="*/ 26 h 63"/>
                      <a:gd name="T18" fmla="*/ 5 w 66"/>
                      <a:gd name="T19" fmla="*/ 26 h 63"/>
                      <a:gd name="T20" fmla="*/ 5 w 66"/>
                      <a:gd name="T21" fmla="*/ 26 h 63"/>
                      <a:gd name="T22" fmla="*/ 5 w 66"/>
                      <a:gd name="T23" fmla="*/ 26 h 63"/>
                      <a:gd name="T24" fmla="*/ 0 w 66"/>
                      <a:gd name="T25" fmla="*/ 29 h 63"/>
                      <a:gd name="T26" fmla="*/ 0 w 66"/>
                      <a:gd name="T27" fmla="*/ 30 h 63"/>
                      <a:gd name="T28" fmla="*/ 0 w 66"/>
                      <a:gd name="T29" fmla="*/ 32 h 63"/>
                      <a:gd name="T30" fmla="*/ 31 w 66"/>
                      <a:gd name="T31" fmla="*/ 62 h 63"/>
                      <a:gd name="T32" fmla="*/ 32 w 66"/>
                      <a:gd name="T33" fmla="*/ 63 h 63"/>
                      <a:gd name="T34" fmla="*/ 33 w 66"/>
                      <a:gd name="T35" fmla="*/ 62 h 63"/>
                      <a:gd name="T36" fmla="*/ 37 w 66"/>
                      <a:gd name="T37" fmla="*/ 42 h 63"/>
                      <a:gd name="T38" fmla="*/ 46 w 66"/>
                      <a:gd name="T39" fmla="*/ 27 h 63"/>
                      <a:gd name="T40" fmla="*/ 54 w 66"/>
                      <a:gd name="T41" fmla="*/ 25 h 63"/>
                      <a:gd name="T42" fmla="*/ 56 w 66"/>
                      <a:gd name="T43" fmla="*/ 25 h 63"/>
                      <a:gd name="T44" fmla="*/ 61 w 66"/>
                      <a:gd name="T45" fmla="*/ 23 h 63"/>
                      <a:gd name="T46" fmla="*/ 61 w 66"/>
                      <a:gd name="T47" fmla="*/ 23 h 63"/>
                      <a:gd name="T48" fmla="*/ 45 w 66"/>
                      <a:gd name="T49" fmla="*/ 1 h 63"/>
                      <a:gd name="T50" fmla="*/ 54 w 66"/>
                      <a:gd name="T51" fmla="*/ 9 h 63"/>
                      <a:gd name="T52" fmla="*/ 52 w 66"/>
                      <a:gd name="T53" fmla="*/ 8 h 63"/>
                      <a:gd name="T54" fmla="*/ 54 w 66"/>
                      <a:gd name="T55"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63">
                        <a:moveTo>
                          <a:pt x="45" y="1"/>
                        </a:moveTo>
                        <a:cubicBezTo>
                          <a:pt x="45" y="0"/>
                          <a:pt x="45" y="0"/>
                          <a:pt x="45" y="0"/>
                        </a:cubicBezTo>
                        <a:cubicBezTo>
                          <a:pt x="45" y="1"/>
                          <a:pt x="45" y="1"/>
                          <a:pt x="45" y="1"/>
                        </a:cubicBezTo>
                        <a:cubicBezTo>
                          <a:pt x="43" y="0"/>
                          <a:pt x="41" y="0"/>
                          <a:pt x="40" y="1"/>
                        </a:cubicBezTo>
                        <a:cubicBezTo>
                          <a:pt x="39" y="2"/>
                          <a:pt x="39" y="2"/>
                          <a:pt x="39" y="2"/>
                        </a:cubicBezTo>
                        <a:cubicBezTo>
                          <a:pt x="38" y="3"/>
                          <a:pt x="37" y="5"/>
                          <a:pt x="37" y="6"/>
                        </a:cubicBezTo>
                        <a:cubicBezTo>
                          <a:pt x="37" y="7"/>
                          <a:pt x="37" y="8"/>
                          <a:pt x="38" y="9"/>
                        </a:cubicBezTo>
                        <a:cubicBezTo>
                          <a:pt x="39" y="12"/>
                          <a:pt x="38" y="15"/>
                          <a:pt x="36" y="16"/>
                        </a:cubicBezTo>
                        <a:cubicBezTo>
                          <a:pt x="33" y="19"/>
                          <a:pt x="24" y="28"/>
                          <a:pt x="21" y="26"/>
                        </a:cubicBezTo>
                        <a:cubicBezTo>
                          <a:pt x="16" y="23"/>
                          <a:pt x="10" y="24"/>
                          <a:pt x="5" y="26"/>
                        </a:cubicBezTo>
                        <a:cubicBezTo>
                          <a:pt x="5" y="26"/>
                          <a:pt x="5" y="26"/>
                          <a:pt x="5" y="26"/>
                        </a:cubicBezTo>
                        <a:cubicBezTo>
                          <a:pt x="5" y="26"/>
                          <a:pt x="5" y="26"/>
                          <a:pt x="5" y="26"/>
                        </a:cubicBezTo>
                        <a:cubicBezTo>
                          <a:pt x="3" y="27"/>
                          <a:pt x="2" y="28"/>
                          <a:pt x="0" y="29"/>
                        </a:cubicBezTo>
                        <a:cubicBezTo>
                          <a:pt x="0" y="29"/>
                          <a:pt x="0" y="30"/>
                          <a:pt x="0" y="30"/>
                        </a:cubicBezTo>
                        <a:cubicBezTo>
                          <a:pt x="0" y="31"/>
                          <a:pt x="0" y="31"/>
                          <a:pt x="0" y="32"/>
                        </a:cubicBezTo>
                        <a:cubicBezTo>
                          <a:pt x="31" y="62"/>
                          <a:pt x="31" y="62"/>
                          <a:pt x="31" y="62"/>
                        </a:cubicBezTo>
                        <a:cubicBezTo>
                          <a:pt x="31" y="63"/>
                          <a:pt x="32" y="63"/>
                          <a:pt x="32" y="63"/>
                        </a:cubicBezTo>
                        <a:cubicBezTo>
                          <a:pt x="33" y="63"/>
                          <a:pt x="33" y="63"/>
                          <a:pt x="33" y="62"/>
                        </a:cubicBezTo>
                        <a:cubicBezTo>
                          <a:pt x="38" y="57"/>
                          <a:pt x="41" y="49"/>
                          <a:pt x="37" y="42"/>
                        </a:cubicBezTo>
                        <a:cubicBezTo>
                          <a:pt x="35" y="39"/>
                          <a:pt x="44" y="30"/>
                          <a:pt x="46" y="27"/>
                        </a:cubicBezTo>
                        <a:cubicBezTo>
                          <a:pt x="48" y="25"/>
                          <a:pt x="51" y="24"/>
                          <a:pt x="54" y="25"/>
                        </a:cubicBezTo>
                        <a:cubicBezTo>
                          <a:pt x="54" y="25"/>
                          <a:pt x="55" y="25"/>
                          <a:pt x="56" y="25"/>
                        </a:cubicBezTo>
                        <a:cubicBezTo>
                          <a:pt x="58" y="25"/>
                          <a:pt x="60" y="25"/>
                          <a:pt x="61" y="23"/>
                        </a:cubicBezTo>
                        <a:cubicBezTo>
                          <a:pt x="61" y="23"/>
                          <a:pt x="61" y="23"/>
                          <a:pt x="61" y="23"/>
                        </a:cubicBezTo>
                        <a:cubicBezTo>
                          <a:pt x="66" y="17"/>
                          <a:pt x="54" y="3"/>
                          <a:pt x="45" y="1"/>
                        </a:cubicBezTo>
                        <a:close/>
                        <a:moveTo>
                          <a:pt x="54" y="9"/>
                        </a:moveTo>
                        <a:cubicBezTo>
                          <a:pt x="52" y="8"/>
                          <a:pt x="52" y="8"/>
                          <a:pt x="52" y="8"/>
                        </a:cubicBezTo>
                        <a:cubicBezTo>
                          <a:pt x="53" y="8"/>
                          <a:pt x="53" y="9"/>
                          <a:pt x="5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grpSp>
          </p:grpSp>
        </p:grpSp>
        <p:grpSp>
          <p:nvGrpSpPr>
            <p:cNvPr id="46" name="Group 45"/>
            <p:cNvGrpSpPr/>
            <p:nvPr/>
          </p:nvGrpSpPr>
          <p:grpSpPr>
            <a:xfrm>
              <a:off x="3877945" y="2066953"/>
              <a:ext cx="2301875" cy="539750"/>
              <a:chOff x="3877945" y="1800253"/>
              <a:chExt cx="2301875" cy="539750"/>
            </a:xfrm>
          </p:grpSpPr>
          <p:sp>
            <p:nvSpPr>
              <p:cNvPr id="96" name="Text Box 10"/>
              <p:cNvSpPr txBox="1">
                <a:spLocks noChangeArrowheads="1"/>
              </p:cNvSpPr>
              <p:nvPr/>
            </p:nvSpPr>
            <p:spPr bwMode="auto">
              <a:xfrm>
                <a:off x="4530408" y="1824700"/>
                <a:ext cx="1649412" cy="40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lnSpc>
                    <a:spcPct val="200000"/>
                  </a:lnSpc>
                </a:pPr>
                <a:r>
                  <a:rPr lang="en-US" altLang="en-US" sz="1600" b="1" smtClean="0">
                    <a:solidFill>
                      <a:schemeClr val="bg1"/>
                    </a:solidFill>
                    <a:latin typeface="Open Sans" panose="020B0606030504020204" pitchFamily="34" charset="0"/>
                    <a:cs typeface="Open Sans" panose="020B0606030504020204" pitchFamily="34" charset="0"/>
                  </a:rPr>
                  <a:t>Bệnh án điện tử</a:t>
                </a:r>
                <a:endParaRPr lang="en-US" altLang="en-US" sz="1600" b="1">
                  <a:solidFill>
                    <a:schemeClr val="bg1"/>
                  </a:solidFill>
                  <a:latin typeface="Open Sans" panose="020B0606030504020204" pitchFamily="34" charset="0"/>
                  <a:cs typeface="Open Sans" panose="020B0606030504020204" pitchFamily="34" charset="0"/>
                </a:endParaRPr>
              </a:p>
            </p:txBody>
          </p:sp>
          <p:sp>
            <p:nvSpPr>
              <p:cNvPr id="97" name="Rounded Rectangle 96"/>
              <p:cNvSpPr/>
              <p:nvPr/>
            </p:nvSpPr>
            <p:spPr bwMode="auto">
              <a:xfrm>
                <a:off x="3877945" y="1800253"/>
                <a:ext cx="539750" cy="539750"/>
              </a:xfrm>
              <a:prstGeom prst="roundRect">
                <a:avLst/>
              </a:prstGeom>
              <a:solidFill>
                <a:srgbClr val="C039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nvGrpSpPr>
              <p:cNvPr id="98" name="Group 97"/>
              <p:cNvGrpSpPr/>
              <p:nvPr/>
            </p:nvGrpSpPr>
            <p:grpSpPr>
              <a:xfrm>
                <a:off x="3988578" y="1915176"/>
                <a:ext cx="305189" cy="305189"/>
                <a:chOff x="3810001" y="4021138"/>
                <a:chExt cx="296863" cy="296863"/>
              </a:xfrm>
              <a:solidFill>
                <a:schemeClr val="bg1"/>
              </a:solidFill>
            </p:grpSpPr>
            <p:sp>
              <p:nvSpPr>
                <p:cNvPr id="99" name="Freeform 40"/>
                <p:cNvSpPr>
                  <a:spLocks/>
                </p:cNvSpPr>
                <p:nvPr/>
              </p:nvSpPr>
              <p:spPr bwMode="auto">
                <a:xfrm>
                  <a:off x="3881438" y="4092576"/>
                  <a:ext cx="71438" cy="71438"/>
                </a:xfrm>
                <a:custGeom>
                  <a:avLst/>
                  <a:gdLst>
                    <a:gd name="T0" fmla="*/ 7 w 19"/>
                    <a:gd name="T1" fmla="*/ 17 h 19"/>
                    <a:gd name="T2" fmla="*/ 7 w 19"/>
                    <a:gd name="T3" fmla="*/ 11 h 19"/>
                    <a:gd name="T4" fmla="*/ 1 w 19"/>
                    <a:gd name="T5" fmla="*/ 11 h 19"/>
                    <a:gd name="T6" fmla="*/ 0 w 19"/>
                    <a:gd name="T7" fmla="*/ 10 h 19"/>
                    <a:gd name="T8" fmla="*/ 0 w 19"/>
                    <a:gd name="T9" fmla="*/ 9 h 19"/>
                    <a:gd name="T10" fmla="*/ 1 w 19"/>
                    <a:gd name="T11" fmla="*/ 7 h 19"/>
                    <a:gd name="T12" fmla="*/ 7 w 19"/>
                    <a:gd name="T13" fmla="*/ 7 h 19"/>
                    <a:gd name="T14" fmla="*/ 7 w 19"/>
                    <a:gd name="T15" fmla="*/ 1 h 19"/>
                    <a:gd name="T16" fmla="*/ 9 w 19"/>
                    <a:gd name="T17" fmla="*/ 0 h 19"/>
                    <a:gd name="T18" fmla="*/ 10 w 19"/>
                    <a:gd name="T19" fmla="*/ 0 h 19"/>
                    <a:gd name="T20" fmla="*/ 12 w 19"/>
                    <a:gd name="T21" fmla="*/ 1 h 19"/>
                    <a:gd name="T22" fmla="*/ 12 w 19"/>
                    <a:gd name="T23" fmla="*/ 7 h 19"/>
                    <a:gd name="T24" fmla="*/ 17 w 19"/>
                    <a:gd name="T25" fmla="*/ 7 h 19"/>
                    <a:gd name="T26" fmla="*/ 19 w 19"/>
                    <a:gd name="T27" fmla="*/ 9 h 19"/>
                    <a:gd name="T28" fmla="*/ 19 w 19"/>
                    <a:gd name="T29" fmla="*/ 10 h 19"/>
                    <a:gd name="T30" fmla="*/ 17 w 19"/>
                    <a:gd name="T31" fmla="*/ 11 h 19"/>
                    <a:gd name="T32" fmla="*/ 12 w 19"/>
                    <a:gd name="T33" fmla="*/ 11 h 19"/>
                    <a:gd name="T34" fmla="*/ 12 w 19"/>
                    <a:gd name="T35" fmla="*/ 17 h 19"/>
                    <a:gd name="T36" fmla="*/ 10 w 19"/>
                    <a:gd name="T37" fmla="*/ 19 h 19"/>
                    <a:gd name="T38" fmla="*/ 9 w 19"/>
                    <a:gd name="T39" fmla="*/ 19 h 19"/>
                    <a:gd name="T40" fmla="*/ 7 w 19"/>
                    <a:gd name="T41"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19">
                      <a:moveTo>
                        <a:pt x="7" y="17"/>
                      </a:moveTo>
                      <a:cubicBezTo>
                        <a:pt x="7" y="11"/>
                        <a:pt x="7" y="11"/>
                        <a:pt x="7" y="11"/>
                      </a:cubicBezTo>
                      <a:cubicBezTo>
                        <a:pt x="1" y="11"/>
                        <a:pt x="1" y="11"/>
                        <a:pt x="1" y="11"/>
                      </a:cubicBezTo>
                      <a:cubicBezTo>
                        <a:pt x="0" y="11"/>
                        <a:pt x="0" y="11"/>
                        <a:pt x="0" y="10"/>
                      </a:cubicBezTo>
                      <a:cubicBezTo>
                        <a:pt x="0" y="9"/>
                        <a:pt x="0" y="9"/>
                        <a:pt x="0" y="9"/>
                      </a:cubicBezTo>
                      <a:cubicBezTo>
                        <a:pt x="0" y="8"/>
                        <a:pt x="0" y="7"/>
                        <a:pt x="1" y="7"/>
                      </a:cubicBezTo>
                      <a:cubicBezTo>
                        <a:pt x="7" y="7"/>
                        <a:pt x="7" y="7"/>
                        <a:pt x="7" y="7"/>
                      </a:cubicBezTo>
                      <a:cubicBezTo>
                        <a:pt x="7" y="1"/>
                        <a:pt x="7" y="1"/>
                        <a:pt x="7" y="1"/>
                      </a:cubicBezTo>
                      <a:cubicBezTo>
                        <a:pt x="7" y="0"/>
                        <a:pt x="8" y="0"/>
                        <a:pt x="9" y="0"/>
                      </a:cubicBezTo>
                      <a:cubicBezTo>
                        <a:pt x="10" y="0"/>
                        <a:pt x="10" y="0"/>
                        <a:pt x="10" y="0"/>
                      </a:cubicBezTo>
                      <a:cubicBezTo>
                        <a:pt x="11" y="0"/>
                        <a:pt x="12" y="0"/>
                        <a:pt x="12" y="1"/>
                      </a:cubicBezTo>
                      <a:cubicBezTo>
                        <a:pt x="12" y="7"/>
                        <a:pt x="12" y="7"/>
                        <a:pt x="12" y="7"/>
                      </a:cubicBezTo>
                      <a:cubicBezTo>
                        <a:pt x="17" y="7"/>
                        <a:pt x="17" y="7"/>
                        <a:pt x="17" y="7"/>
                      </a:cubicBezTo>
                      <a:cubicBezTo>
                        <a:pt x="18" y="7"/>
                        <a:pt x="19" y="8"/>
                        <a:pt x="19" y="9"/>
                      </a:cubicBezTo>
                      <a:cubicBezTo>
                        <a:pt x="19" y="10"/>
                        <a:pt x="19" y="10"/>
                        <a:pt x="19" y="10"/>
                      </a:cubicBezTo>
                      <a:cubicBezTo>
                        <a:pt x="19" y="11"/>
                        <a:pt x="18" y="11"/>
                        <a:pt x="17" y="11"/>
                      </a:cubicBezTo>
                      <a:cubicBezTo>
                        <a:pt x="12" y="11"/>
                        <a:pt x="12" y="11"/>
                        <a:pt x="12" y="11"/>
                      </a:cubicBezTo>
                      <a:cubicBezTo>
                        <a:pt x="12" y="17"/>
                        <a:pt x="12" y="17"/>
                        <a:pt x="12" y="17"/>
                      </a:cubicBezTo>
                      <a:cubicBezTo>
                        <a:pt x="12" y="18"/>
                        <a:pt x="11" y="19"/>
                        <a:pt x="10" y="19"/>
                      </a:cubicBezTo>
                      <a:cubicBezTo>
                        <a:pt x="9" y="19"/>
                        <a:pt x="9" y="19"/>
                        <a:pt x="9" y="19"/>
                      </a:cubicBezTo>
                      <a:cubicBezTo>
                        <a:pt x="8" y="19"/>
                        <a:pt x="7" y="18"/>
                        <a:pt x="7"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0" name="Freeform 41"/>
                <p:cNvSpPr>
                  <a:spLocks noEditPoints="1"/>
                </p:cNvSpPr>
                <p:nvPr/>
              </p:nvSpPr>
              <p:spPr bwMode="auto">
                <a:xfrm>
                  <a:off x="3810001" y="4021138"/>
                  <a:ext cx="296863" cy="296863"/>
                </a:xfrm>
                <a:custGeom>
                  <a:avLst/>
                  <a:gdLst>
                    <a:gd name="T0" fmla="*/ 76 w 79"/>
                    <a:gd name="T1" fmla="*/ 63 h 79"/>
                    <a:gd name="T2" fmla="*/ 55 w 79"/>
                    <a:gd name="T3" fmla="*/ 42 h 79"/>
                    <a:gd name="T4" fmla="*/ 53 w 79"/>
                    <a:gd name="T5" fmla="*/ 41 h 79"/>
                    <a:gd name="T6" fmla="*/ 56 w 79"/>
                    <a:gd name="T7" fmla="*/ 28 h 79"/>
                    <a:gd name="T8" fmla="*/ 48 w 79"/>
                    <a:gd name="T9" fmla="*/ 8 h 79"/>
                    <a:gd name="T10" fmla="*/ 28 w 79"/>
                    <a:gd name="T11" fmla="*/ 0 h 79"/>
                    <a:gd name="T12" fmla="*/ 8 w 79"/>
                    <a:gd name="T13" fmla="*/ 8 h 79"/>
                    <a:gd name="T14" fmla="*/ 0 w 79"/>
                    <a:gd name="T15" fmla="*/ 28 h 79"/>
                    <a:gd name="T16" fmla="*/ 8 w 79"/>
                    <a:gd name="T17" fmla="*/ 48 h 79"/>
                    <a:gd name="T18" fmla="*/ 28 w 79"/>
                    <a:gd name="T19" fmla="*/ 56 h 79"/>
                    <a:gd name="T20" fmla="*/ 41 w 79"/>
                    <a:gd name="T21" fmla="*/ 54 h 79"/>
                    <a:gd name="T22" fmla="*/ 42 w 79"/>
                    <a:gd name="T23" fmla="*/ 55 h 79"/>
                    <a:gd name="T24" fmla="*/ 63 w 79"/>
                    <a:gd name="T25" fmla="*/ 76 h 79"/>
                    <a:gd name="T26" fmla="*/ 76 w 79"/>
                    <a:gd name="T27" fmla="*/ 76 h 79"/>
                    <a:gd name="T28" fmla="*/ 76 w 79"/>
                    <a:gd name="T29" fmla="*/ 63 h 79"/>
                    <a:gd name="T30" fmla="*/ 42 w 79"/>
                    <a:gd name="T31" fmla="*/ 42 h 79"/>
                    <a:gd name="T32" fmla="*/ 28 w 79"/>
                    <a:gd name="T33" fmla="*/ 48 h 79"/>
                    <a:gd name="T34" fmla="*/ 14 w 79"/>
                    <a:gd name="T35" fmla="*/ 42 h 79"/>
                    <a:gd name="T36" fmla="*/ 9 w 79"/>
                    <a:gd name="T37" fmla="*/ 28 h 79"/>
                    <a:gd name="T38" fmla="*/ 14 w 79"/>
                    <a:gd name="T39" fmla="*/ 15 h 79"/>
                    <a:gd name="T40" fmla="*/ 28 w 79"/>
                    <a:gd name="T41" fmla="*/ 9 h 79"/>
                    <a:gd name="T42" fmla="*/ 42 w 79"/>
                    <a:gd name="T43" fmla="*/ 15 h 79"/>
                    <a:gd name="T44" fmla="*/ 48 w 79"/>
                    <a:gd name="T45" fmla="*/ 28 h 79"/>
                    <a:gd name="T46" fmla="*/ 42 w 79"/>
                    <a:gd name="T47" fmla="*/ 4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79">
                      <a:moveTo>
                        <a:pt x="76" y="63"/>
                      </a:moveTo>
                      <a:cubicBezTo>
                        <a:pt x="55" y="42"/>
                        <a:pt x="55" y="42"/>
                        <a:pt x="55" y="42"/>
                      </a:cubicBezTo>
                      <a:cubicBezTo>
                        <a:pt x="54" y="42"/>
                        <a:pt x="54" y="41"/>
                        <a:pt x="53" y="41"/>
                      </a:cubicBezTo>
                      <a:cubicBezTo>
                        <a:pt x="55" y="37"/>
                        <a:pt x="56" y="33"/>
                        <a:pt x="56" y="28"/>
                      </a:cubicBezTo>
                      <a:cubicBezTo>
                        <a:pt x="56" y="21"/>
                        <a:pt x="53" y="13"/>
                        <a:pt x="48" y="8"/>
                      </a:cubicBezTo>
                      <a:cubicBezTo>
                        <a:pt x="43" y="3"/>
                        <a:pt x="36" y="0"/>
                        <a:pt x="28" y="0"/>
                      </a:cubicBezTo>
                      <a:cubicBezTo>
                        <a:pt x="20" y="0"/>
                        <a:pt x="13" y="3"/>
                        <a:pt x="8" y="8"/>
                      </a:cubicBezTo>
                      <a:cubicBezTo>
                        <a:pt x="3" y="13"/>
                        <a:pt x="0" y="21"/>
                        <a:pt x="0" y="28"/>
                      </a:cubicBezTo>
                      <a:cubicBezTo>
                        <a:pt x="0" y="36"/>
                        <a:pt x="3" y="43"/>
                        <a:pt x="8" y="48"/>
                      </a:cubicBezTo>
                      <a:cubicBezTo>
                        <a:pt x="13" y="53"/>
                        <a:pt x="20" y="56"/>
                        <a:pt x="28" y="56"/>
                      </a:cubicBezTo>
                      <a:cubicBezTo>
                        <a:pt x="33" y="56"/>
                        <a:pt x="37" y="55"/>
                        <a:pt x="41" y="54"/>
                      </a:cubicBezTo>
                      <a:cubicBezTo>
                        <a:pt x="41" y="54"/>
                        <a:pt x="41" y="55"/>
                        <a:pt x="42" y="55"/>
                      </a:cubicBezTo>
                      <a:cubicBezTo>
                        <a:pt x="63" y="76"/>
                        <a:pt x="63" y="76"/>
                        <a:pt x="63" y="76"/>
                      </a:cubicBezTo>
                      <a:cubicBezTo>
                        <a:pt x="66" y="79"/>
                        <a:pt x="72" y="79"/>
                        <a:pt x="76" y="76"/>
                      </a:cubicBezTo>
                      <a:cubicBezTo>
                        <a:pt x="79" y="72"/>
                        <a:pt x="79" y="66"/>
                        <a:pt x="76" y="63"/>
                      </a:cubicBezTo>
                      <a:close/>
                      <a:moveTo>
                        <a:pt x="42" y="42"/>
                      </a:moveTo>
                      <a:cubicBezTo>
                        <a:pt x="38" y="46"/>
                        <a:pt x="34" y="48"/>
                        <a:pt x="28" y="48"/>
                      </a:cubicBezTo>
                      <a:cubicBezTo>
                        <a:pt x="23" y="48"/>
                        <a:pt x="18" y="46"/>
                        <a:pt x="14" y="42"/>
                      </a:cubicBezTo>
                      <a:cubicBezTo>
                        <a:pt x="11" y="39"/>
                        <a:pt x="9" y="34"/>
                        <a:pt x="9" y="28"/>
                      </a:cubicBezTo>
                      <a:cubicBezTo>
                        <a:pt x="9" y="23"/>
                        <a:pt x="11" y="18"/>
                        <a:pt x="14" y="15"/>
                      </a:cubicBezTo>
                      <a:cubicBezTo>
                        <a:pt x="18" y="11"/>
                        <a:pt x="23" y="9"/>
                        <a:pt x="28" y="9"/>
                      </a:cubicBezTo>
                      <a:cubicBezTo>
                        <a:pt x="34" y="9"/>
                        <a:pt x="38" y="11"/>
                        <a:pt x="42" y="15"/>
                      </a:cubicBezTo>
                      <a:cubicBezTo>
                        <a:pt x="45" y="18"/>
                        <a:pt x="48" y="23"/>
                        <a:pt x="48" y="28"/>
                      </a:cubicBezTo>
                      <a:cubicBezTo>
                        <a:pt x="48" y="34"/>
                        <a:pt x="45" y="39"/>
                        <a:pt x="42"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grpSp>
          <p:nvGrpSpPr>
            <p:cNvPr id="70" name="Group 69"/>
            <p:cNvGrpSpPr/>
            <p:nvPr/>
          </p:nvGrpSpPr>
          <p:grpSpPr>
            <a:xfrm>
              <a:off x="3877945" y="2767040"/>
              <a:ext cx="3026319" cy="539750"/>
              <a:chOff x="3877945" y="2767040"/>
              <a:chExt cx="3026319" cy="539750"/>
            </a:xfrm>
          </p:grpSpPr>
          <p:sp>
            <p:nvSpPr>
              <p:cNvPr id="93" name="Text Box 10"/>
              <p:cNvSpPr txBox="1">
                <a:spLocks noChangeArrowheads="1"/>
              </p:cNvSpPr>
              <p:nvPr/>
            </p:nvSpPr>
            <p:spPr bwMode="auto">
              <a:xfrm>
                <a:off x="4530407" y="2789900"/>
                <a:ext cx="2373857" cy="40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lnSpc>
                    <a:spcPct val="200000"/>
                  </a:lnSpc>
                </a:pPr>
                <a:r>
                  <a:rPr lang="en-US" altLang="en-US" sz="1600" b="1" err="1" smtClean="0">
                    <a:solidFill>
                      <a:schemeClr val="bg1"/>
                    </a:solidFill>
                    <a:latin typeface="Open Sans" panose="020B0606030504020204" pitchFamily="34" charset="0"/>
                    <a:cs typeface="Open Sans" panose="020B0606030504020204" pitchFamily="34" charset="0"/>
                  </a:rPr>
                  <a:t>Đặt</a:t>
                </a:r>
                <a:r>
                  <a:rPr lang="en-US" altLang="en-US" sz="1600" b="1" smtClean="0">
                    <a:solidFill>
                      <a:schemeClr val="bg1"/>
                    </a:solidFill>
                    <a:latin typeface="Open Sans" panose="020B0606030504020204" pitchFamily="34" charset="0"/>
                    <a:cs typeface="Open Sans" panose="020B0606030504020204" pitchFamily="34" charset="0"/>
                  </a:rPr>
                  <a:t> </a:t>
                </a:r>
                <a:r>
                  <a:rPr lang="en-US" altLang="en-US" sz="1600" b="1" err="1" smtClean="0">
                    <a:solidFill>
                      <a:schemeClr val="bg1"/>
                    </a:solidFill>
                    <a:latin typeface="Open Sans" panose="020B0606030504020204" pitchFamily="34" charset="0"/>
                    <a:cs typeface="Open Sans" panose="020B0606030504020204" pitchFamily="34" charset="0"/>
                  </a:rPr>
                  <a:t>lịch</a:t>
                </a:r>
                <a:r>
                  <a:rPr lang="en-US" altLang="en-US" sz="1600" b="1" smtClean="0">
                    <a:solidFill>
                      <a:schemeClr val="bg1"/>
                    </a:solidFill>
                    <a:latin typeface="Open Sans" panose="020B0606030504020204" pitchFamily="34" charset="0"/>
                    <a:cs typeface="Open Sans" panose="020B0606030504020204" pitchFamily="34" charset="0"/>
                  </a:rPr>
                  <a:t> </a:t>
                </a:r>
                <a:r>
                  <a:rPr lang="en-US" altLang="en-US" sz="1600" b="1" err="1" smtClean="0">
                    <a:solidFill>
                      <a:schemeClr val="bg1"/>
                    </a:solidFill>
                    <a:latin typeface="Open Sans" panose="020B0606030504020204" pitchFamily="34" charset="0"/>
                    <a:cs typeface="Open Sans" panose="020B0606030504020204" pitchFamily="34" charset="0"/>
                  </a:rPr>
                  <a:t>khám</a:t>
                </a:r>
                <a:r>
                  <a:rPr lang="en-US" altLang="en-US" sz="1600" b="1" smtClean="0">
                    <a:solidFill>
                      <a:schemeClr val="bg1"/>
                    </a:solidFill>
                    <a:latin typeface="Open Sans" panose="020B0606030504020204" pitchFamily="34" charset="0"/>
                    <a:cs typeface="Open Sans" panose="020B0606030504020204" pitchFamily="34" charset="0"/>
                  </a:rPr>
                  <a:t>, </a:t>
                </a:r>
                <a:r>
                  <a:rPr lang="en-US" altLang="en-US" sz="1600" b="1" err="1" smtClean="0">
                    <a:solidFill>
                      <a:schemeClr val="bg1"/>
                    </a:solidFill>
                    <a:latin typeface="Open Sans" panose="020B0606030504020204" pitchFamily="34" charset="0"/>
                    <a:cs typeface="Open Sans" panose="020B0606030504020204" pitchFamily="34" charset="0"/>
                  </a:rPr>
                  <a:t>lấy</a:t>
                </a:r>
                <a:r>
                  <a:rPr lang="en-US" altLang="en-US" sz="1600" b="1" smtClean="0">
                    <a:solidFill>
                      <a:schemeClr val="bg1"/>
                    </a:solidFill>
                    <a:latin typeface="Open Sans" panose="020B0606030504020204" pitchFamily="34" charset="0"/>
                    <a:cs typeface="Open Sans" panose="020B0606030504020204" pitchFamily="34" charset="0"/>
                  </a:rPr>
                  <a:t> </a:t>
                </a:r>
                <a:r>
                  <a:rPr lang="en-US" altLang="en-US" sz="1600" b="1" err="1" smtClean="0">
                    <a:solidFill>
                      <a:schemeClr val="bg1"/>
                    </a:solidFill>
                    <a:latin typeface="Open Sans" panose="020B0606030504020204" pitchFamily="34" charset="0"/>
                    <a:cs typeface="Open Sans" panose="020B0606030504020204" pitchFamily="34" charset="0"/>
                  </a:rPr>
                  <a:t>mẫu</a:t>
                </a:r>
                <a:endParaRPr lang="en-US" altLang="en-US" sz="1600" b="1">
                  <a:solidFill>
                    <a:schemeClr val="bg1"/>
                  </a:solidFill>
                  <a:latin typeface="Open Sans" panose="020B0606030504020204" pitchFamily="34" charset="0"/>
                  <a:cs typeface="Open Sans" panose="020B0606030504020204" pitchFamily="34" charset="0"/>
                </a:endParaRPr>
              </a:p>
            </p:txBody>
          </p:sp>
          <p:sp>
            <p:nvSpPr>
              <p:cNvPr id="94" name="Rounded Rectangle 93"/>
              <p:cNvSpPr/>
              <p:nvPr/>
            </p:nvSpPr>
            <p:spPr bwMode="auto">
              <a:xfrm>
                <a:off x="3877945" y="2767040"/>
                <a:ext cx="539750" cy="539750"/>
              </a:xfrm>
              <a:prstGeom prst="roundRect">
                <a:avLst/>
              </a:prstGeom>
              <a:solidFill>
                <a:srgbClr val="94B6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95" name="Freeform 94"/>
              <p:cNvSpPr>
                <a:spLocks/>
              </p:cNvSpPr>
              <p:nvPr/>
            </p:nvSpPr>
            <p:spPr bwMode="auto">
              <a:xfrm>
                <a:off x="3964850" y="2868639"/>
                <a:ext cx="375683" cy="345887"/>
              </a:xfrm>
              <a:custGeom>
                <a:avLst/>
                <a:gdLst>
                  <a:gd name="T0" fmla="*/ 97 w 99"/>
                  <a:gd name="T1" fmla="*/ 10 h 91"/>
                  <a:gd name="T2" fmla="*/ 75 w 99"/>
                  <a:gd name="T3" fmla="*/ 14 h 91"/>
                  <a:gd name="T4" fmla="*/ 53 w 99"/>
                  <a:gd name="T5" fmla="*/ 29 h 91"/>
                  <a:gd name="T6" fmla="*/ 37 w 99"/>
                  <a:gd name="T7" fmla="*/ 15 h 91"/>
                  <a:gd name="T8" fmla="*/ 41 w 99"/>
                  <a:gd name="T9" fmla="*/ 12 h 91"/>
                  <a:gd name="T10" fmla="*/ 41 w 99"/>
                  <a:gd name="T11" fmla="*/ 11 h 91"/>
                  <a:gd name="T12" fmla="*/ 40 w 99"/>
                  <a:gd name="T13" fmla="*/ 10 h 91"/>
                  <a:gd name="T14" fmla="*/ 35 w 99"/>
                  <a:gd name="T15" fmla="*/ 14 h 91"/>
                  <a:gd name="T16" fmla="*/ 25 w 99"/>
                  <a:gd name="T17" fmla="*/ 5 h 91"/>
                  <a:gd name="T18" fmla="*/ 15 w 99"/>
                  <a:gd name="T19" fmla="*/ 3 h 91"/>
                  <a:gd name="T20" fmla="*/ 11 w 99"/>
                  <a:gd name="T21" fmla="*/ 5 h 91"/>
                  <a:gd name="T22" fmla="*/ 26 w 99"/>
                  <a:gd name="T23" fmla="*/ 19 h 91"/>
                  <a:gd name="T24" fmla="*/ 19 w 99"/>
                  <a:gd name="T25" fmla="*/ 24 h 91"/>
                  <a:gd name="T26" fmla="*/ 20 w 99"/>
                  <a:gd name="T27" fmla="*/ 25 h 91"/>
                  <a:gd name="T28" fmla="*/ 21 w 99"/>
                  <a:gd name="T29" fmla="*/ 26 h 91"/>
                  <a:gd name="T30" fmla="*/ 28 w 99"/>
                  <a:gd name="T31" fmla="*/ 21 h 91"/>
                  <a:gd name="T32" fmla="*/ 42 w 99"/>
                  <a:gd name="T33" fmla="*/ 36 h 91"/>
                  <a:gd name="T34" fmla="*/ 13 w 99"/>
                  <a:gd name="T35" fmla="*/ 55 h 91"/>
                  <a:gd name="T36" fmla="*/ 2 w 99"/>
                  <a:gd name="T37" fmla="*/ 48 h 91"/>
                  <a:gd name="T38" fmla="*/ 0 w 99"/>
                  <a:gd name="T39" fmla="*/ 48 h 91"/>
                  <a:gd name="T40" fmla="*/ 5 w 99"/>
                  <a:gd name="T41" fmla="*/ 56 h 91"/>
                  <a:gd name="T42" fmla="*/ 8 w 99"/>
                  <a:gd name="T43" fmla="*/ 60 h 91"/>
                  <a:gd name="T44" fmla="*/ 8 w 99"/>
                  <a:gd name="T45" fmla="*/ 60 h 91"/>
                  <a:gd name="T46" fmla="*/ 9 w 99"/>
                  <a:gd name="T47" fmla="*/ 62 h 91"/>
                  <a:gd name="T48" fmla="*/ 11 w 99"/>
                  <a:gd name="T49" fmla="*/ 64 h 91"/>
                  <a:gd name="T50" fmla="*/ 11 w 99"/>
                  <a:gd name="T51" fmla="*/ 64 h 91"/>
                  <a:gd name="T52" fmla="*/ 14 w 99"/>
                  <a:gd name="T53" fmla="*/ 70 h 91"/>
                  <a:gd name="T54" fmla="*/ 17 w 99"/>
                  <a:gd name="T55" fmla="*/ 74 h 91"/>
                  <a:gd name="T56" fmla="*/ 24 w 99"/>
                  <a:gd name="T57" fmla="*/ 85 h 91"/>
                  <a:gd name="T58" fmla="*/ 25 w 99"/>
                  <a:gd name="T59" fmla="*/ 82 h 91"/>
                  <a:gd name="T60" fmla="*/ 22 w 99"/>
                  <a:gd name="T61" fmla="*/ 69 h 91"/>
                  <a:gd name="T62" fmla="*/ 52 w 99"/>
                  <a:gd name="T63" fmla="*/ 50 h 91"/>
                  <a:gd name="T64" fmla="*/ 59 w 99"/>
                  <a:gd name="T65" fmla="*/ 69 h 91"/>
                  <a:gd name="T66" fmla="*/ 52 w 99"/>
                  <a:gd name="T67" fmla="*/ 73 h 91"/>
                  <a:gd name="T68" fmla="*/ 52 w 99"/>
                  <a:gd name="T69" fmla="*/ 75 h 91"/>
                  <a:gd name="T70" fmla="*/ 53 w 99"/>
                  <a:gd name="T71" fmla="*/ 75 h 91"/>
                  <a:gd name="T72" fmla="*/ 60 w 99"/>
                  <a:gd name="T73" fmla="*/ 71 h 91"/>
                  <a:gd name="T74" fmla="*/ 68 w 99"/>
                  <a:gd name="T75" fmla="*/ 91 h 91"/>
                  <a:gd name="T76" fmla="*/ 71 w 99"/>
                  <a:gd name="T77" fmla="*/ 89 h 91"/>
                  <a:gd name="T78" fmla="*/ 73 w 99"/>
                  <a:gd name="T79" fmla="*/ 79 h 91"/>
                  <a:gd name="T80" fmla="*/ 69 w 99"/>
                  <a:gd name="T81" fmla="*/ 65 h 91"/>
                  <a:gd name="T82" fmla="*/ 74 w 99"/>
                  <a:gd name="T83" fmla="*/ 62 h 91"/>
                  <a:gd name="T84" fmla="*/ 74 w 99"/>
                  <a:gd name="T85" fmla="*/ 61 h 91"/>
                  <a:gd name="T86" fmla="*/ 72 w 99"/>
                  <a:gd name="T87" fmla="*/ 60 h 91"/>
                  <a:gd name="T88" fmla="*/ 68 w 99"/>
                  <a:gd name="T89" fmla="*/ 63 h 91"/>
                  <a:gd name="T90" fmla="*/ 63 w 99"/>
                  <a:gd name="T91" fmla="*/ 43 h 91"/>
                  <a:gd name="T92" fmla="*/ 85 w 99"/>
                  <a:gd name="T93" fmla="*/ 29 h 91"/>
                  <a:gd name="T94" fmla="*/ 97 w 99"/>
                  <a:gd name="T95" fmla="*/ 1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9" h="91">
                    <a:moveTo>
                      <a:pt x="97" y="10"/>
                    </a:moveTo>
                    <a:cubicBezTo>
                      <a:pt x="97" y="10"/>
                      <a:pt x="90" y="5"/>
                      <a:pt x="75" y="14"/>
                    </a:cubicBezTo>
                    <a:cubicBezTo>
                      <a:pt x="61" y="24"/>
                      <a:pt x="53" y="29"/>
                      <a:pt x="53" y="29"/>
                    </a:cubicBezTo>
                    <a:cubicBezTo>
                      <a:pt x="37" y="15"/>
                      <a:pt x="37" y="15"/>
                      <a:pt x="37" y="15"/>
                    </a:cubicBezTo>
                    <a:cubicBezTo>
                      <a:pt x="41" y="12"/>
                      <a:pt x="41" y="12"/>
                      <a:pt x="41" y="12"/>
                    </a:cubicBezTo>
                    <a:cubicBezTo>
                      <a:pt x="41" y="12"/>
                      <a:pt x="41" y="12"/>
                      <a:pt x="41" y="11"/>
                    </a:cubicBezTo>
                    <a:cubicBezTo>
                      <a:pt x="41" y="10"/>
                      <a:pt x="40" y="10"/>
                      <a:pt x="40" y="10"/>
                    </a:cubicBezTo>
                    <a:cubicBezTo>
                      <a:pt x="35" y="14"/>
                      <a:pt x="35" y="14"/>
                      <a:pt x="35" y="14"/>
                    </a:cubicBezTo>
                    <a:cubicBezTo>
                      <a:pt x="25" y="5"/>
                      <a:pt x="25" y="5"/>
                      <a:pt x="25" y="5"/>
                    </a:cubicBezTo>
                    <a:cubicBezTo>
                      <a:pt x="25" y="5"/>
                      <a:pt x="19" y="0"/>
                      <a:pt x="15" y="3"/>
                    </a:cubicBezTo>
                    <a:cubicBezTo>
                      <a:pt x="11" y="5"/>
                      <a:pt x="11" y="5"/>
                      <a:pt x="11" y="5"/>
                    </a:cubicBezTo>
                    <a:cubicBezTo>
                      <a:pt x="26" y="19"/>
                      <a:pt x="26" y="19"/>
                      <a:pt x="26" y="19"/>
                    </a:cubicBezTo>
                    <a:cubicBezTo>
                      <a:pt x="19" y="24"/>
                      <a:pt x="19" y="24"/>
                      <a:pt x="19" y="24"/>
                    </a:cubicBezTo>
                    <a:cubicBezTo>
                      <a:pt x="19" y="24"/>
                      <a:pt x="19" y="24"/>
                      <a:pt x="20" y="25"/>
                    </a:cubicBezTo>
                    <a:cubicBezTo>
                      <a:pt x="20" y="26"/>
                      <a:pt x="20" y="26"/>
                      <a:pt x="21" y="26"/>
                    </a:cubicBezTo>
                    <a:cubicBezTo>
                      <a:pt x="28" y="21"/>
                      <a:pt x="28" y="21"/>
                      <a:pt x="28" y="21"/>
                    </a:cubicBezTo>
                    <a:cubicBezTo>
                      <a:pt x="42" y="36"/>
                      <a:pt x="42" y="36"/>
                      <a:pt x="42" y="36"/>
                    </a:cubicBezTo>
                    <a:cubicBezTo>
                      <a:pt x="13" y="55"/>
                      <a:pt x="13" y="55"/>
                      <a:pt x="13" y="55"/>
                    </a:cubicBezTo>
                    <a:cubicBezTo>
                      <a:pt x="2" y="48"/>
                      <a:pt x="2" y="48"/>
                      <a:pt x="2" y="48"/>
                    </a:cubicBezTo>
                    <a:cubicBezTo>
                      <a:pt x="2" y="48"/>
                      <a:pt x="1" y="48"/>
                      <a:pt x="0" y="48"/>
                    </a:cubicBezTo>
                    <a:cubicBezTo>
                      <a:pt x="5" y="56"/>
                      <a:pt x="5" y="56"/>
                      <a:pt x="5" y="56"/>
                    </a:cubicBezTo>
                    <a:cubicBezTo>
                      <a:pt x="8" y="60"/>
                      <a:pt x="8" y="60"/>
                      <a:pt x="8" y="60"/>
                    </a:cubicBezTo>
                    <a:cubicBezTo>
                      <a:pt x="8" y="60"/>
                      <a:pt x="8" y="60"/>
                      <a:pt x="8" y="60"/>
                    </a:cubicBezTo>
                    <a:cubicBezTo>
                      <a:pt x="9" y="62"/>
                      <a:pt x="9" y="62"/>
                      <a:pt x="9" y="62"/>
                    </a:cubicBezTo>
                    <a:cubicBezTo>
                      <a:pt x="11" y="64"/>
                      <a:pt x="11" y="64"/>
                      <a:pt x="11" y="64"/>
                    </a:cubicBezTo>
                    <a:cubicBezTo>
                      <a:pt x="11" y="64"/>
                      <a:pt x="11" y="64"/>
                      <a:pt x="11" y="64"/>
                    </a:cubicBezTo>
                    <a:cubicBezTo>
                      <a:pt x="14" y="70"/>
                      <a:pt x="14" y="70"/>
                      <a:pt x="14" y="70"/>
                    </a:cubicBezTo>
                    <a:cubicBezTo>
                      <a:pt x="17" y="74"/>
                      <a:pt x="17" y="74"/>
                      <a:pt x="17" y="74"/>
                    </a:cubicBezTo>
                    <a:cubicBezTo>
                      <a:pt x="24" y="85"/>
                      <a:pt x="24" y="85"/>
                      <a:pt x="24" y="85"/>
                    </a:cubicBezTo>
                    <a:cubicBezTo>
                      <a:pt x="24" y="83"/>
                      <a:pt x="25" y="82"/>
                      <a:pt x="25" y="82"/>
                    </a:cubicBezTo>
                    <a:cubicBezTo>
                      <a:pt x="22" y="69"/>
                      <a:pt x="22" y="69"/>
                      <a:pt x="22" y="69"/>
                    </a:cubicBezTo>
                    <a:cubicBezTo>
                      <a:pt x="52" y="50"/>
                      <a:pt x="52" y="50"/>
                      <a:pt x="52" y="50"/>
                    </a:cubicBezTo>
                    <a:cubicBezTo>
                      <a:pt x="59" y="69"/>
                      <a:pt x="59" y="69"/>
                      <a:pt x="59" y="69"/>
                    </a:cubicBezTo>
                    <a:cubicBezTo>
                      <a:pt x="52" y="73"/>
                      <a:pt x="52" y="73"/>
                      <a:pt x="52" y="73"/>
                    </a:cubicBezTo>
                    <a:cubicBezTo>
                      <a:pt x="52" y="74"/>
                      <a:pt x="52" y="74"/>
                      <a:pt x="52" y="75"/>
                    </a:cubicBezTo>
                    <a:cubicBezTo>
                      <a:pt x="52" y="75"/>
                      <a:pt x="53" y="76"/>
                      <a:pt x="53" y="75"/>
                    </a:cubicBezTo>
                    <a:cubicBezTo>
                      <a:pt x="60" y="71"/>
                      <a:pt x="60" y="71"/>
                      <a:pt x="60" y="71"/>
                    </a:cubicBezTo>
                    <a:cubicBezTo>
                      <a:pt x="68" y="91"/>
                      <a:pt x="68" y="91"/>
                      <a:pt x="68" y="91"/>
                    </a:cubicBezTo>
                    <a:cubicBezTo>
                      <a:pt x="71" y="89"/>
                      <a:pt x="71" y="89"/>
                      <a:pt x="71" y="89"/>
                    </a:cubicBezTo>
                    <a:cubicBezTo>
                      <a:pt x="75" y="86"/>
                      <a:pt x="73" y="79"/>
                      <a:pt x="73" y="79"/>
                    </a:cubicBezTo>
                    <a:cubicBezTo>
                      <a:pt x="69" y="65"/>
                      <a:pt x="69" y="65"/>
                      <a:pt x="69" y="65"/>
                    </a:cubicBezTo>
                    <a:cubicBezTo>
                      <a:pt x="74" y="62"/>
                      <a:pt x="74" y="62"/>
                      <a:pt x="74" y="62"/>
                    </a:cubicBezTo>
                    <a:cubicBezTo>
                      <a:pt x="74" y="62"/>
                      <a:pt x="74" y="61"/>
                      <a:pt x="74" y="61"/>
                    </a:cubicBezTo>
                    <a:cubicBezTo>
                      <a:pt x="73" y="60"/>
                      <a:pt x="73" y="60"/>
                      <a:pt x="72" y="60"/>
                    </a:cubicBezTo>
                    <a:cubicBezTo>
                      <a:pt x="68" y="63"/>
                      <a:pt x="68" y="63"/>
                      <a:pt x="68" y="63"/>
                    </a:cubicBezTo>
                    <a:cubicBezTo>
                      <a:pt x="63" y="43"/>
                      <a:pt x="63" y="43"/>
                      <a:pt x="63" y="43"/>
                    </a:cubicBezTo>
                    <a:cubicBezTo>
                      <a:pt x="63" y="43"/>
                      <a:pt x="70" y="38"/>
                      <a:pt x="85" y="29"/>
                    </a:cubicBezTo>
                    <a:cubicBezTo>
                      <a:pt x="99" y="19"/>
                      <a:pt x="97" y="10"/>
                      <a:pt x="97" y="10"/>
                    </a:cubicBezTo>
                    <a:close/>
                  </a:path>
                </a:pathLst>
              </a:custGeom>
              <a:solidFill>
                <a:schemeClr val="bg1"/>
              </a:soli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grpSp>
        <p:grpSp>
          <p:nvGrpSpPr>
            <p:cNvPr id="71" name="Group 70"/>
            <p:cNvGrpSpPr/>
            <p:nvPr/>
          </p:nvGrpSpPr>
          <p:grpSpPr>
            <a:xfrm>
              <a:off x="3877937" y="4187931"/>
              <a:ext cx="2287959" cy="541338"/>
              <a:chOff x="3877937" y="4568931"/>
              <a:chExt cx="2287959" cy="541338"/>
            </a:xfrm>
          </p:grpSpPr>
          <p:sp>
            <p:nvSpPr>
              <p:cNvPr id="88" name="Text Box 10"/>
              <p:cNvSpPr txBox="1">
                <a:spLocks noChangeArrowheads="1"/>
              </p:cNvSpPr>
              <p:nvPr/>
            </p:nvSpPr>
            <p:spPr bwMode="auto">
              <a:xfrm>
                <a:off x="4516484" y="4601859"/>
                <a:ext cx="1649412" cy="40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lnSpc>
                    <a:spcPct val="200000"/>
                  </a:lnSpc>
                </a:pPr>
                <a:r>
                  <a:rPr lang="en-US" altLang="en-US" sz="1600" b="1" err="1" smtClean="0">
                    <a:solidFill>
                      <a:schemeClr val="bg1"/>
                    </a:solidFill>
                    <a:latin typeface="Open Sans" panose="020B0606030504020204" pitchFamily="34" charset="0"/>
                    <a:cs typeface="Open Sans" panose="020B0606030504020204" pitchFamily="34" charset="0"/>
                  </a:rPr>
                  <a:t>Hỏi</a:t>
                </a:r>
                <a:r>
                  <a:rPr lang="en-US" altLang="en-US" sz="1600" b="1" dirty="0" smtClean="0">
                    <a:solidFill>
                      <a:schemeClr val="bg1"/>
                    </a:solidFill>
                    <a:latin typeface="Open Sans" panose="020B0606030504020204" pitchFamily="34" charset="0"/>
                    <a:cs typeface="Open Sans" panose="020B0606030504020204" pitchFamily="34" charset="0"/>
                  </a:rPr>
                  <a:t> </a:t>
                </a:r>
                <a:r>
                  <a:rPr lang="en-US" altLang="en-US" sz="1600" b="1" dirty="0" err="1" smtClean="0">
                    <a:solidFill>
                      <a:schemeClr val="bg1"/>
                    </a:solidFill>
                    <a:latin typeface="Open Sans" panose="020B0606030504020204" pitchFamily="34" charset="0"/>
                    <a:cs typeface="Open Sans" panose="020B0606030504020204" pitchFamily="34" charset="0"/>
                  </a:rPr>
                  <a:t>đáp</a:t>
                </a:r>
                <a:endParaRPr lang="en-US" altLang="en-US" sz="1600" b="1" dirty="0">
                  <a:solidFill>
                    <a:schemeClr val="bg1"/>
                  </a:solidFill>
                  <a:latin typeface="Open Sans" panose="020B0606030504020204" pitchFamily="34" charset="0"/>
                  <a:cs typeface="Open Sans" panose="020B0606030504020204" pitchFamily="34" charset="0"/>
                </a:endParaRPr>
              </a:p>
            </p:txBody>
          </p:sp>
          <p:sp>
            <p:nvSpPr>
              <p:cNvPr id="89" name="Rounded Rectangle 88"/>
              <p:cNvSpPr/>
              <p:nvPr/>
            </p:nvSpPr>
            <p:spPr bwMode="auto">
              <a:xfrm>
                <a:off x="3877937" y="4568931"/>
                <a:ext cx="541337" cy="541338"/>
              </a:xfrm>
              <a:prstGeom prst="roundRect">
                <a:avLst/>
              </a:prstGeom>
              <a:solidFill>
                <a:srgbClr val="F39C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nvGrpSpPr>
              <p:cNvPr id="90" name="Group 89"/>
              <p:cNvGrpSpPr/>
              <p:nvPr/>
            </p:nvGrpSpPr>
            <p:grpSpPr bwMode="auto">
              <a:xfrm>
                <a:off x="3967761" y="4675917"/>
                <a:ext cx="376672" cy="312262"/>
                <a:chOff x="7964488" y="4356101"/>
                <a:chExt cx="398463" cy="330200"/>
              </a:xfrm>
              <a:solidFill>
                <a:schemeClr val="bg1"/>
              </a:solidFill>
            </p:grpSpPr>
            <p:sp>
              <p:nvSpPr>
                <p:cNvPr id="91" name="Freeform 95"/>
                <p:cNvSpPr>
                  <a:spLocks/>
                </p:cNvSpPr>
                <p:nvPr/>
              </p:nvSpPr>
              <p:spPr bwMode="auto">
                <a:xfrm>
                  <a:off x="8085138" y="4356101"/>
                  <a:ext cx="277813" cy="307975"/>
                </a:xfrm>
                <a:custGeom>
                  <a:avLst/>
                  <a:gdLst>
                    <a:gd name="T0" fmla="*/ 33 w 74"/>
                    <a:gd name="T1" fmla="*/ 0 h 82"/>
                    <a:gd name="T2" fmla="*/ 0 w 74"/>
                    <a:gd name="T3" fmla="*/ 14 h 82"/>
                    <a:gd name="T4" fmla="*/ 3 w 74"/>
                    <a:gd name="T5" fmla="*/ 14 h 82"/>
                    <a:gd name="T6" fmla="*/ 6 w 74"/>
                    <a:gd name="T7" fmla="*/ 14 h 82"/>
                    <a:gd name="T8" fmla="*/ 33 w 74"/>
                    <a:gd name="T9" fmla="*/ 4 h 82"/>
                    <a:gd name="T10" fmla="*/ 69 w 74"/>
                    <a:gd name="T11" fmla="*/ 32 h 82"/>
                    <a:gd name="T12" fmla="*/ 43 w 74"/>
                    <a:gd name="T13" fmla="*/ 60 h 82"/>
                    <a:gd name="T14" fmla="*/ 40 w 74"/>
                    <a:gd name="T15" fmla="*/ 64 h 82"/>
                    <a:gd name="T16" fmla="*/ 47 w 74"/>
                    <a:gd name="T17" fmla="*/ 63 h 82"/>
                    <a:gd name="T18" fmla="*/ 55 w 74"/>
                    <a:gd name="T19" fmla="*/ 82 h 82"/>
                    <a:gd name="T20" fmla="*/ 59 w 74"/>
                    <a:gd name="T21" fmla="*/ 82 h 82"/>
                    <a:gd name="T22" fmla="*/ 59 w 74"/>
                    <a:gd name="T23" fmla="*/ 58 h 82"/>
                    <a:gd name="T24" fmla="*/ 74 w 74"/>
                    <a:gd name="T25" fmla="*/ 32 h 82"/>
                    <a:gd name="T26" fmla="*/ 33 w 74"/>
                    <a:gd name="T2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82">
                      <a:moveTo>
                        <a:pt x="33" y="0"/>
                      </a:moveTo>
                      <a:cubicBezTo>
                        <a:pt x="19" y="0"/>
                        <a:pt x="7" y="6"/>
                        <a:pt x="0" y="14"/>
                      </a:cubicBezTo>
                      <a:cubicBezTo>
                        <a:pt x="1" y="14"/>
                        <a:pt x="2" y="14"/>
                        <a:pt x="3" y="14"/>
                      </a:cubicBezTo>
                      <a:cubicBezTo>
                        <a:pt x="4" y="14"/>
                        <a:pt x="5" y="14"/>
                        <a:pt x="6" y="14"/>
                      </a:cubicBezTo>
                      <a:cubicBezTo>
                        <a:pt x="13" y="8"/>
                        <a:pt x="22" y="4"/>
                        <a:pt x="33" y="4"/>
                      </a:cubicBezTo>
                      <a:cubicBezTo>
                        <a:pt x="53" y="4"/>
                        <a:pt x="69" y="17"/>
                        <a:pt x="69" y="32"/>
                      </a:cubicBezTo>
                      <a:cubicBezTo>
                        <a:pt x="69" y="46"/>
                        <a:pt x="58" y="57"/>
                        <a:pt x="43" y="60"/>
                      </a:cubicBezTo>
                      <a:cubicBezTo>
                        <a:pt x="42" y="61"/>
                        <a:pt x="41" y="63"/>
                        <a:pt x="40" y="64"/>
                      </a:cubicBezTo>
                      <a:cubicBezTo>
                        <a:pt x="42" y="64"/>
                        <a:pt x="45" y="64"/>
                        <a:pt x="47" y="63"/>
                      </a:cubicBezTo>
                      <a:cubicBezTo>
                        <a:pt x="55" y="82"/>
                        <a:pt x="55" y="82"/>
                        <a:pt x="55" y="82"/>
                      </a:cubicBezTo>
                      <a:cubicBezTo>
                        <a:pt x="59" y="82"/>
                        <a:pt x="59" y="82"/>
                        <a:pt x="59" y="82"/>
                      </a:cubicBezTo>
                      <a:cubicBezTo>
                        <a:pt x="59" y="58"/>
                        <a:pt x="59" y="58"/>
                        <a:pt x="59" y="58"/>
                      </a:cubicBezTo>
                      <a:cubicBezTo>
                        <a:pt x="68" y="52"/>
                        <a:pt x="74" y="43"/>
                        <a:pt x="74" y="32"/>
                      </a:cubicBezTo>
                      <a:cubicBezTo>
                        <a:pt x="74" y="15"/>
                        <a:pt x="56"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92" name="Freeform 96"/>
                <p:cNvSpPr>
                  <a:spLocks/>
                </p:cNvSpPr>
                <p:nvPr/>
              </p:nvSpPr>
              <p:spPr bwMode="auto">
                <a:xfrm>
                  <a:off x="7964488" y="4427538"/>
                  <a:ext cx="271463" cy="258763"/>
                </a:xfrm>
                <a:custGeom>
                  <a:avLst/>
                  <a:gdLst>
                    <a:gd name="T0" fmla="*/ 36 w 72"/>
                    <a:gd name="T1" fmla="*/ 0 h 69"/>
                    <a:gd name="T2" fmla="*/ 0 w 72"/>
                    <a:gd name="T3" fmla="*/ 28 h 69"/>
                    <a:gd name="T4" fmla="*/ 12 w 72"/>
                    <a:gd name="T5" fmla="*/ 50 h 69"/>
                    <a:gd name="T6" fmla="*/ 9 w 72"/>
                    <a:gd name="T7" fmla="*/ 69 h 69"/>
                    <a:gd name="T8" fmla="*/ 12 w 72"/>
                    <a:gd name="T9" fmla="*/ 69 h 69"/>
                    <a:gd name="T10" fmla="*/ 23 w 72"/>
                    <a:gd name="T11" fmla="*/ 55 h 69"/>
                    <a:gd name="T12" fmla="*/ 36 w 72"/>
                    <a:gd name="T13" fmla="*/ 57 h 69"/>
                    <a:gd name="T14" fmla="*/ 72 w 72"/>
                    <a:gd name="T15" fmla="*/ 28 h 69"/>
                    <a:gd name="T16" fmla="*/ 36 w 72"/>
                    <a:gd name="T1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69">
                      <a:moveTo>
                        <a:pt x="36" y="0"/>
                      </a:moveTo>
                      <a:cubicBezTo>
                        <a:pt x="16" y="0"/>
                        <a:pt x="0" y="13"/>
                        <a:pt x="0" y="28"/>
                      </a:cubicBezTo>
                      <a:cubicBezTo>
                        <a:pt x="0" y="37"/>
                        <a:pt x="5" y="45"/>
                        <a:pt x="12" y="50"/>
                      </a:cubicBezTo>
                      <a:cubicBezTo>
                        <a:pt x="9" y="69"/>
                        <a:pt x="9" y="69"/>
                        <a:pt x="9" y="69"/>
                      </a:cubicBezTo>
                      <a:cubicBezTo>
                        <a:pt x="12" y="69"/>
                        <a:pt x="12" y="69"/>
                        <a:pt x="12" y="69"/>
                      </a:cubicBezTo>
                      <a:cubicBezTo>
                        <a:pt x="23" y="55"/>
                        <a:pt x="23" y="55"/>
                        <a:pt x="23" y="55"/>
                      </a:cubicBezTo>
                      <a:cubicBezTo>
                        <a:pt x="27" y="57"/>
                        <a:pt x="31" y="57"/>
                        <a:pt x="36" y="57"/>
                      </a:cubicBezTo>
                      <a:cubicBezTo>
                        <a:pt x="56" y="57"/>
                        <a:pt x="72" y="44"/>
                        <a:pt x="72" y="28"/>
                      </a:cubicBezTo>
                      <a:cubicBezTo>
                        <a:pt x="72" y="13"/>
                        <a:pt x="56" y="0"/>
                        <a:pt x="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grpSp>
        </p:grpSp>
        <p:grpSp>
          <p:nvGrpSpPr>
            <p:cNvPr id="72" name="Group 71"/>
            <p:cNvGrpSpPr/>
            <p:nvPr/>
          </p:nvGrpSpPr>
          <p:grpSpPr>
            <a:xfrm>
              <a:off x="3877937" y="3483003"/>
              <a:ext cx="2886599" cy="541337"/>
              <a:chOff x="3877937" y="3806853"/>
              <a:chExt cx="2886599" cy="541337"/>
            </a:xfrm>
          </p:grpSpPr>
          <p:sp>
            <p:nvSpPr>
              <p:cNvPr id="83" name="Text Box 10"/>
              <p:cNvSpPr txBox="1">
                <a:spLocks noChangeArrowheads="1"/>
              </p:cNvSpPr>
              <p:nvPr/>
            </p:nvSpPr>
            <p:spPr bwMode="auto">
              <a:xfrm>
                <a:off x="4530407" y="3830389"/>
                <a:ext cx="2234129" cy="40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lnSpc>
                    <a:spcPct val="200000"/>
                  </a:lnSpc>
                </a:pPr>
                <a:r>
                  <a:rPr lang="en-US" altLang="en-US" sz="1600" b="1" dirty="0" err="1" smtClean="0">
                    <a:solidFill>
                      <a:schemeClr val="bg1"/>
                    </a:solidFill>
                    <a:latin typeface="Open Sans" panose="020B0606030504020204" pitchFamily="34" charset="0"/>
                    <a:cs typeface="Open Sans" panose="020B0606030504020204" pitchFamily="34" charset="0"/>
                  </a:rPr>
                  <a:t>Bản</a:t>
                </a:r>
                <a:r>
                  <a:rPr lang="en-US" altLang="en-US" sz="1600" b="1" dirty="0" smtClean="0">
                    <a:solidFill>
                      <a:schemeClr val="bg1"/>
                    </a:solidFill>
                    <a:latin typeface="Open Sans" panose="020B0606030504020204" pitchFamily="34" charset="0"/>
                    <a:cs typeface="Open Sans" panose="020B0606030504020204" pitchFamily="34" charset="0"/>
                  </a:rPr>
                  <a:t> </a:t>
                </a:r>
                <a:r>
                  <a:rPr lang="en-US" altLang="en-US" sz="1600" b="1" dirty="0" err="1" smtClean="0">
                    <a:solidFill>
                      <a:schemeClr val="bg1"/>
                    </a:solidFill>
                    <a:latin typeface="Open Sans" panose="020B0606030504020204" pitchFamily="34" charset="0"/>
                    <a:cs typeface="Open Sans" panose="020B0606030504020204" pitchFamily="34" charset="0"/>
                  </a:rPr>
                  <a:t>đồ</a:t>
                </a:r>
                <a:r>
                  <a:rPr lang="en-US" altLang="en-US" sz="1600" b="1" dirty="0" smtClean="0">
                    <a:solidFill>
                      <a:schemeClr val="bg1"/>
                    </a:solidFill>
                    <a:latin typeface="Open Sans" panose="020B0606030504020204" pitchFamily="34" charset="0"/>
                    <a:cs typeface="Open Sans" panose="020B0606030504020204" pitchFamily="34" charset="0"/>
                  </a:rPr>
                  <a:t> y </a:t>
                </a:r>
                <a:r>
                  <a:rPr lang="en-US" altLang="en-US" sz="1600" b="1" dirty="0" err="1" smtClean="0">
                    <a:solidFill>
                      <a:schemeClr val="bg1"/>
                    </a:solidFill>
                    <a:latin typeface="Open Sans" panose="020B0606030504020204" pitchFamily="34" charset="0"/>
                    <a:cs typeface="Open Sans" panose="020B0606030504020204" pitchFamily="34" charset="0"/>
                  </a:rPr>
                  <a:t>tế</a:t>
                </a:r>
                <a:endParaRPr lang="en-US" altLang="en-US" sz="1600" b="1" dirty="0">
                  <a:solidFill>
                    <a:schemeClr val="bg1"/>
                  </a:solidFill>
                  <a:latin typeface="Open Sans" panose="020B0606030504020204" pitchFamily="34" charset="0"/>
                  <a:cs typeface="Open Sans" panose="020B0606030504020204" pitchFamily="34" charset="0"/>
                </a:endParaRPr>
              </a:p>
            </p:txBody>
          </p:sp>
          <p:sp>
            <p:nvSpPr>
              <p:cNvPr id="84" name="Rounded Rectangle 83"/>
              <p:cNvSpPr/>
              <p:nvPr/>
            </p:nvSpPr>
            <p:spPr bwMode="auto">
              <a:xfrm>
                <a:off x="3877937" y="3806853"/>
                <a:ext cx="539749" cy="541337"/>
              </a:xfrm>
              <a:prstGeom prst="round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nvGrpSpPr>
              <p:cNvPr id="85" name="Group 84"/>
              <p:cNvGrpSpPr/>
              <p:nvPr/>
            </p:nvGrpSpPr>
            <p:grpSpPr bwMode="auto">
              <a:xfrm>
                <a:off x="3963113" y="3903837"/>
                <a:ext cx="369395" cy="309226"/>
                <a:chOff x="5099051" y="3930651"/>
                <a:chExt cx="390525" cy="327025"/>
              </a:xfrm>
              <a:solidFill>
                <a:schemeClr val="bg1"/>
              </a:solidFill>
            </p:grpSpPr>
            <p:sp>
              <p:nvSpPr>
                <p:cNvPr id="86" name="Freeform 103"/>
                <p:cNvSpPr>
                  <a:spLocks/>
                </p:cNvSpPr>
                <p:nvPr/>
              </p:nvSpPr>
              <p:spPr bwMode="auto">
                <a:xfrm>
                  <a:off x="5165726" y="4027488"/>
                  <a:ext cx="255588" cy="230188"/>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87" name="Freeform 104"/>
                <p:cNvSpPr>
                  <a:spLocks/>
                </p:cNvSpPr>
                <p:nvPr/>
              </p:nvSpPr>
              <p:spPr bwMode="auto">
                <a:xfrm>
                  <a:off x="5099051" y="3930651"/>
                  <a:ext cx="390525" cy="195263"/>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grpSp>
        </p:grpSp>
        <p:grpSp>
          <p:nvGrpSpPr>
            <p:cNvPr id="73" name="Group 72"/>
            <p:cNvGrpSpPr/>
            <p:nvPr/>
          </p:nvGrpSpPr>
          <p:grpSpPr>
            <a:xfrm>
              <a:off x="3877937" y="4926119"/>
              <a:ext cx="2299107" cy="539750"/>
              <a:chOff x="3877937" y="5611919"/>
              <a:chExt cx="2299107" cy="539750"/>
            </a:xfrm>
          </p:grpSpPr>
          <p:sp>
            <p:nvSpPr>
              <p:cNvPr id="74" name="Text Box 10"/>
              <p:cNvSpPr txBox="1">
                <a:spLocks noChangeArrowheads="1"/>
              </p:cNvSpPr>
              <p:nvPr/>
            </p:nvSpPr>
            <p:spPr bwMode="auto">
              <a:xfrm>
                <a:off x="4527632" y="5626079"/>
                <a:ext cx="1649412" cy="40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lnSpc>
                    <a:spcPct val="200000"/>
                  </a:lnSpc>
                </a:pPr>
                <a:r>
                  <a:rPr lang="en-US" altLang="en-US" sz="1600" b="1" dirty="0" err="1" smtClean="0">
                    <a:solidFill>
                      <a:schemeClr val="bg1"/>
                    </a:solidFill>
                    <a:latin typeface="Open Sans" panose="020B0606030504020204" pitchFamily="34" charset="0"/>
                    <a:cs typeface="Open Sans" panose="020B0606030504020204" pitchFamily="34" charset="0"/>
                  </a:rPr>
                  <a:t>Tạp</a:t>
                </a:r>
                <a:r>
                  <a:rPr lang="en-US" altLang="en-US" sz="1600" b="1" dirty="0" smtClean="0">
                    <a:solidFill>
                      <a:schemeClr val="bg1"/>
                    </a:solidFill>
                    <a:latin typeface="Open Sans" panose="020B0606030504020204" pitchFamily="34" charset="0"/>
                    <a:cs typeface="Open Sans" panose="020B0606030504020204" pitchFamily="34" charset="0"/>
                  </a:rPr>
                  <a:t> </a:t>
                </a:r>
                <a:r>
                  <a:rPr lang="en-US" altLang="en-US" sz="1600" b="1" dirty="0" err="1" smtClean="0">
                    <a:solidFill>
                      <a:schemeClr val="bg1"/>
                    </a:solidFill>
                    <a:latin typeface="Open Sans" panose="020B0606030504020204" pitchFamily="34" charset="0"/>
                    <a:cs typeface="Open Sans" panose="020B0606030504020204" pitchFamily="34" charset="0"/>
                  </a:rPr>
                  <a:t>chí</a:t>
                </a:r>
                <a:r>
                  <a:rPr lang="en-US" altLang="en-US" sz="1600" b="1" dirty="0" smtClean="0">
                    <a:solidFill>
                      <a:schemeClr val="bg1"/>
                    </a:solidFill>
                    <a:latin typeface="Open Sans" panose="020B0606030504020204" pitchFamily="34" charset="0"/>
                    <a:cs typeface="Open Sans" panose="020B0606030504020204" pitchFamily="34" charset="0"/>
                  </a:rPr>
                  <a:t> y </a:t>
                </a:r>
                <a:r>
                  <a:rPr lang="en-US" altLang="en-US" sz="1600" b="1" dirty="0" err="1" smtClean="0">
                    <a:solidFill>
                      <a:schemeClr val="bg1"/>
                    </a:solidFill>
                    <a:latin typeface="Open Sans" panose="020B0606030504020204" pitchFamily="34" charset="0"/>
                    <a:cs typeface="Open Sans" panose="020B0606030504020204" pitchFamily="34" charset="0"/>
                  </a:rPr>
                  <a:t>tế</a:t>
                </a:r>
                <a:endParaRPr lang="en-US" altLang="en-US" sz="1600" b="1" dirty="0">
                  <a:solidFill>
                    <a:schemeClr val="bg1"/>
                  </a:solidFill>
                  <a:latin typeface="Open Sans" panose="020B0606030504020204" pitchFamily="34" charset="0"/>
                  <a:cs typeface="Open Sans" panose="020B0606030504020204" pitchFamily="34" charset="0"/>
                </a:endParaRPr>
              </a:p>
            </p:txBody>
          </p:sp>
          <p:sp>
            <p:nvSpPr>
              <p:cNvPr id="75" name="Rounded Rectangle 74"/>
              <p:cNvSpPr/>
              <p:nvPr/>
            </p:nvSpPr>
            <p:spPr bwMode="auto">
              <a:xfrm>
                <a:off x="3877937" y="5611919"/>
                <a:ext cx="541337" cy="539750"/>
              </a:xfrm>
              <a:prstGeom prst="roundRect">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nvGrpSpPr>
              <p:cNvPr id="76" name="Group 75"/>
              <p:cNvGrpSpPr/>
              <p:nvPr/>
            </p:nvGrpSpPr>
            <p:grpSpPr bwMode="auto">
              <a:xfrm>
                <a:off x="3995311" y="5687578"/>
                <a:ext cx="322647" cy="375011"/>
                <a:chOff x="7548563" y="2860676"/>
                <a:chExt cx="277813" cy="323850"/>
              </a:xfrm>
              <a:solidFill>
                <a:schemeClr val="bg1"/>
              </a:solidFill>
            </p:grpSpPr>
            <p:sp>
              <p:nvSpPr>
                <p:cNvPr id="77" name="Freeform 65"/>
                <p:cNvSpPr>
                  <a:spLocks/>
                </p:cNvSpPr>
                <p:nvPr/>
              </p:nvSpPr>
              <p:spPr bwMode="auto">
                <a:xfrm>
                  <a:off x="7585076" y="2946401"/>
                  <a:ext cx="200025" cy="125413"/>
                </a:xfrm>
                <a:custGeom>
                  <a:avLst/>
                  <a:gdLst>
                    <a:gd name="T0" fmla="*/ 48 w 53"/>
                    <a:gd name="T1" fmla="*/ 2 h 33"/>
                    <a:gd name="T2" fmla="*/ 32 w 53"/>
                    <a:gd name="T3" fmla="*/ 17 h 33"/>
                    <a:gd name="T4" fmla="*/ 23 w 53"/>
                    <a:gd name="T5" fmla="*/ 8 h 33"/>
                    <a:gd name="T6" fmla="*/ 3 w 53"/>
                    <a:gd name="T7" fmla="*/ 28 h 33"/>
                    <a:gd name="T8" fmla="*/ 6 w 53"/>
                    <a:gd name="T9" fmla="*/ 31 h 33"/>
                    <a:gd name="T10" fmla="*/ 23 w 53"/>
                    <a:gd name="T11" fmla="*/ 15 h 33"/>
                    <a:gd name="T12" fmla="*/ 32 w 53"/>
                    <a:gd name="T13" fmla="*/ 24 h 33"/>
                    <a:gd name="T14" fmla="*/ 51 w 53"/>
                    <a:gd name="T15" fmla="*/ 6 h 33"/>
                    <a:gd name="T16" fmla="*/ 48 w 53"/>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33">
                      <a:moveTo>
                        <a:pt x="48" y="2"/>
                      </a:moveTo>
                      <a:cubicBezTo>
                        <a:pt x="32" y="17"/>
                        <a:pt x="32" y="17"/>
                        <a:pt x="32" y="17"/>
                      </a:cubicBezTo>
                      <a:cubicBezTo>
                        <a:pt x="32" y="17"/>
                        <a:pt x="23" y="8"/>
                        <a:pt x="23" y="8"/>
                      </a:cubicBezTo>
                      <a:cubicBezTo>
                        <a:pt x="15" y="15"/>
                        <a:pt x="10" y="20"/>
                        <a:pt x="3" y="28"/>
                      </a:cubicBezTo>
                      <a:cubicBezTo>
                        <a:pt x="0" y="30"/>
                        <a:pt x="4" y="33"/>
                        <a:pt x="6" y="31"/>
                      </a:cubicBezTo>
                      <a:cubicBezTo>
                        <a:pt x="13" y="25"/>
                        <a:pt x="16" y="21"/>
                        <a:pt x="23" y="15"/>
                      </a:cubicBezTo>
                      <a:cubicBezTo>
                        <a:pt x="32" y="24"/>
                        <a:pt x="32" y="24"/>
                        <a:pt x="32" y="24"/>
                      </a:cubicBezTo>
                      <a:cubicBezTo>
                        <a:pt x="40" y="17"/>
                        <a:pt x="43" y="13"/>
                        <a:pt x="51" y="6"/>
                      </a:cubicBezTo>
                      <a:cubicBezTo>
                        <a:pt x="53" y="3"/>
                        <a:pt x="50" y="0"/>
                        <a:pt x="4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78" name="Freeform 66"/>
                <p:cNvSpPr>
                  <a:spLocks/>
                </p:cNvSpPr>
                <p:nvPr/>
              </p:nvSpPr>
              <p:spPr bwMode="auto">
                <a:xfrm>
                  <a:off x="7600951" y="3124201"/>
                  <a:ext cx="71438" cy="60325"/>
                </a:xfrm>
                <a:custGeom>
                  <a:avLst/>
                  <a:gdLst>
                    <a:gd name="T0" fmla="*/ 2 w 19"/>
                    <a:gd name="T1" fmla="*/ 10 h 16"/>
                    <a:gd name="T2" fmla="*/ 5 w 19"/>
                    <a:gd name="T3" fmla="*/ 14 h 16"/>
                    <a:gd name="T4" fmla="*/ 19 w 19"/>
                    <a:gd name="T5" fmla="*/ 0 h 16"/>
                    <a:gd name="T6" fmla="*/ 12 w 19"/>
                    <a:gd name="T7" fmla="*/ 0 h 16"/>
                    <a:gd name="T8" fmla="*/ 2 w 19"/>
                    <a:gd name="T9" fmla="*/ 10 h 16"/>
                  </a:gdLst>
                  <a:ahLst/>
                  <a:cxnLst>
                    <a:cxn ang="0">
                      <a:pos x="T0" y="T1"/>
                    </a:cxn>
                    <a:cxn ang="0">
                      <a:pos x="T2" y="T3"/>
                    </a:cxn>
                    <a:cxn ang="0">
                      <a:pos x="T4" y="T5"/>
                    </a:cxn>
                    <a:cxn ang="0">
                      <a:pos x="T6" y="T7"/>
                    </a:cxn>
                    <a:cxn ang="0">
                      <a:pos x="T8" y="T9"/>
                    </a:cxn>
                  </a:cxnLst>
                  <a:rect l="0" t="0" r="r" b="b"/>
                  <a:pathLst>
                    <a:path w="19" h="16">
                      <a:moveTo>
                        <a:pt x="2" y="10"/>
                      </a:moveTo>
                      <a:cubicBezTo>
                        <a:pt x="0" y="13"/>
                        <a:pt x="3" y="16"/>
                        <a:pt x="5" y="14"/>
                      </a:cubicBezTo>
                      <a:cubicBezTo>
                        <a:pt x="19" y="0"/>
                        <a:pt x="19" y="0"/>
                        <a:pt x="19" y="0"/>
                      </a:cubicBezTo>
                      <a:cubicBezTo>
                        <a:pt x="12" y="0"/>
                        <a:pt x="12" y="0"/>
                        <a:pt x="12" y="0"/>
                      </a:cubicBezTo>
                      <a:lnTo>
                        <a:pt x="2"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79" name="Freeform 67"/>
                <p:cNvSpPr>
                  <a:spLocks/>
                </p:cNvSpPr>
                <p:nvPr/>
              </p:nvSpPr>
              <p:spPr bwMode="auto">
                <a:xfrm>
                  <a:off x="7702551" y="3124201"/>
                  <a:ext cx="71438" cy="60325"/>
                </a:xfrm>
                <a:custGeom>
                  <a:avLst/>
                  <a:gdLst>
                    <a:gd name="T0" fmla="*/ 6 w 19"/>
                    <a:gd name="T1" fmla="*/ 0 h 16"/>
                    <a:gd name="T2" fmla="*/ 0 w 19"/>
                    <a:gd name="T3" fmla="*/ 0 h 16"/>
                    <a:gd name="T4" fmla="*/ 13 w 19"/>
                    <a:gd name="T5" fmla="*/ 14 h 16"/>
                    <a:gd name="T6" fmla="*/ 17 w 19"/>
                    <a:gd name="T7" fmla="*/ 10 h 16"/>
                    <a:gd name="T8" fmla="*/ 6 w 19"/>
                    <a:gd name="T9" fmla="*/ 0 h 16"/>
                  </a:gdLst>
                  <a:ahLst/>
                  <a:cxnLst>
                    <a:cxn ang="0">
                      <a:pos x="T0" y="T1"/>
                    </a:cxn>
                    <a:cxn ang="0">
                      <a:pos x="T2" y="T3"/>
                    </a:cxn>
                    <a:cxn ang="0">
                      <a:pos x="T4" y="T5"/>
                    </a:cxn>
                    <a:cxn ang="0">
                      <a:pos x="T6" y="T7"/>
                    </a:cxn>
                    <a:cxn ang="0">
                      <a:pos x="T8" y="T9"/>
                    </a:cxn>
                  </a:cxnLst>
                  <a:rect l="0" t="0" r="r" b="b"/>
                  <a:pathLst>
                    <a:path w="19" h="16">
                      <a:moveTo>
                        <a:pt x="6" y="0"/>
                      </a:moveTo>
                      <a:cubicBezTo>
                        <a:pt x="0" y="0"/>
                        <a:pt x="0" y="0"/>
                        <a:pt x="0" y="0"/>
                      </a:cubicBezTo>
                      <a:cubicBezTo>
                        <a:pt x="13" y="14"/>
                        <a:pt x="13" y="14"/>
                        <a:pt x="13" y="14"/>
                      </a:cubicBezTo>
                      <a:cubicBezTo>
                        <a:pt x="16" y="16"/>
                        <a:pt x="19" y="13"/>
                        <a:pt x="17" y="10"/>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80" name="Freeform 68"/>
                <p:cNvSpPr>
                  <a:spLocks/>
                </p:cNvSpPr>
                <p:nvPr/>
              </p:nvSpPr>
              <p:spPr bwMode="auto">
                <a:xfrm>
                  <a:off x="7675563" y="3124201"/>
                  <a:ext cx="19050" cy="55563"/>
                </a:xfrm>
                <a:custGeom>
                  <a:avLst/>
                  <a:gdLst>
                    <a:gd name="T0" fmla="*/ 0 w 5"/>
                    <a:gd name="T1" fmla="*/ 12 h 15"/>
                    <a:gd name="T2" fmla="*/ 5 w 5"/>
                    <a:gd name="T3" fmla="*/ 12 h 15"/>
                    <a:gd name="T4" fmla="*/ 5 w 5"/>
                    <a:gd name="T5" fmla="*/ 0 h 15"/>
                    <a:gd name="T6" fmla="*/ 0 w 5"/>
                    <a:gd name="T7" fmla="*/ 0 h 15"/>
                    <a:gd name="T8" fmla="*/ 0 w 5"/>
                    <a:gd name="T9" fmla="*/ 12 h 15"/>
                  </a:gdLst>
                  <a:ahLst/>
                  <a:cxnLst>
                    <a:cxn ang="0">
                      <a:pos x="T0" y="T1"/>
                    </a:cxn>
                    <a:cxn ang="0">
                      <a:pos x="T2" y="T3"/>
                    </a:cxn>
                    <a:cxn ang="0">
                      <a:pos x="T4" y="T5"/>
                    </a:cxn>
                    <a:cxn ang="0">
                      <a:pos x="T6" y="T7"/>
                    </a:cxn>
                    <a:cxn ang="0">
                      <a:pos x="T8" y="T9"/>
                    </a:cxn>
                  </a:cxnLst>
                  <a:rect l="0" t="0" r="r" b="b"/>
                  <a:pathLst>
                    <a:path w="5" h="15">
                      <a:moveTo>
                        <a:pt x="0" y="12"/>
                      </a:moveTo>
                      <a:cubicBezTo>
                        <a:pt x="0" y="15"/>
                        <a:pt x="5" y="15"/>
                        <a:pt x="5" y="12"/>
                      </a:cubicBezTo>
                      <a:cubicBezTo>
                        <a:pt x="5" y="0"/>
                        <a:pt x="5" y="0"/>
                        <a:pt x="5" y="0"/>
                      </a:cubicBezTo>
                      <a:cubicBezTo>
                        <a:pt x="0" y="0"/>
                        <a:pt x="0" y="0"/>
                        <a:pt x="0" y="0"/>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81" name="Freeform 69"/>
                <p:cNvSpPr>
                  <a:spLocks/>
                </p:cNvSpPr>
                <p:nvPr/>
              </p:nvSpPr>
              <p:spPr bwMode="auto">
                <a:xfrm>
                  <a:off x="7675563" y="2860676"/>
                  <a:ext cx="19050" cy="30163"/>
                </a:xfrm>
                <a:custGeom>
                  <a:avLst/>
                  <a:gdLst>
                    <a:gd name="T0" fmla="*/ 5 w 5"/>
                    <a:gd name="T1" fmla="*/ 3 h 8"/>
                    <a:gd name="T2" fmla="*/ 0 w 5"/>
                    <a:gd name="T3" fmla="*/ 3 h 8"/>
                    <a:gd name="T4" fmla="*/ 0 w 5"/>
                    <a:gd name="T5" fmla="*/ 8 h 8"/>
                    <a:gd name="T6" fmla="*/ 5 w 5"/>
                    <a:gd name="T7" fmla="*/ 8 h 8"/>
                    <a:gd name="T8" fmla="*/ 5 w 5"/>
                    <a:gd name="T9" fmla="*/ 3 h 8"/>
                  </a:gdLst>
                  <a:ahLst/>
                  <a:cxnLst>
                    <a:cxn ang="0">
                      <a:pos x="T0" y="T1"/>
                    </a:cxn>
                    <a:cxn ang="0">
                      <a:pos x="T2" y="T3"/>
                    </a:cxn>
                    <a:cxn ang="0">
                      <a:pos x="T4" y="T5"/>
                    </a:cxn>
                    <a:cxn ang="0">
                      <a:pos x="T6" y="T7"/>
                    </a:cxn>
                    <a:cxn ang="0">
                      <a:pos x="T8" y="T9"/>
                    </a:cxn>
                  </a:cxnLst>
                  <a:rect l="0" t="0" r="r" b="b"/>
                  <a:pathLst>
                    <a:path w="5" h="8">
                      <a:moveTo>
                        <a:pt x="5" y="3"/>
                      </a:moveTo>
                      <a:cubicBezTo>
                        <a:pt x="5" y="0"/>
                        <a:pt x="0" y="0"/>
                        <a:pt x="0" y="3"/>
                      </a:cubicBezTo>
                      <a:cubicBezTo>
                        <a:pt x="0" y="8"/>
                        <a:pt x="0" y="8"/>
                        <a:pt x="0" y="8"/>
                      </a:cubicBezTo>
                      <a:cubicBezTo>
                        <a:pt x="5" y="8"/>
                        <a:pt x="5" y="8"/>
                        <a:pt x="5" y="8"/>
                      </a:cubicBezTo>
                      <a:lnTo>
                        <a:pt x="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82" name="Freeform 70"/>
                <p:cNvSpPr>
                  <a:spLocks noEditPoints="1"/>
                </p:cNvSpPr>
                <p:nvPr/>
              </p:nvSpPr>
              <p:spPr bwMode="auto">
                <a:xfrm>
                  <a:off x="7548563" y="2898776"/>
                  <a:ext cx="277813" cy="217488"/>
                </a:xfrm>
                <a:custGeom>
                  <a:avLst/>
                  <a:gdLst>
                    <a:gd name="T0" fmla="*/ 68 w 74"/>
                    <a:gd name="T1" fmla="*/ 0 h 58"/>
                    <a:gd name="T2" fmla="*/ 5 w 74"/>
                    <a:gd name="T3" fmla="*/ 0 h 58"/>
                    <a:gd name="T4" fmla="*/ 0 w 74"/>
                    <a:gd name="T5" fmla="*/ 5 h 58"/>
                    <a:gd name="T6" fmla="*/ 0 w 74"/>
                    <a:gd name="T7" fmla="*/ 52 h 58"/>
                    <a:gd name="T8" fmla="*/ 5 w 74"/>
                    <a:gd name="T9" fmla="*/ 58 h 58"/>
                    <a:gd name="T10" fmla="*/ 68 w 74"/>
                    <a:gd name="T11" fmla="*/ 58 h 58"/>
                    <a:gd name="T12" fmla="*/ 74 w 74"/>
                    <a:gd name="T13" fmla="*/ 52 h 58"/>
                    <a:gd name="T14" fmla="*/ 74 w 74"/>
                    <a:gd name="T15" fmla="*/ 5 h 58"/>
                    <a:gd name="T16" fmla="*/ 68 w 74"/>
                    <a:gd name="T17" fmla="*/ 0 h 58"/>
                    <a:gd name="T18" fmla="*/ 66 w 74"/>
                    <a:gd name="T19" fmla="*/ 50 h 58"/>
                    <a:gd name="T20" fmla="*/ 66 w 74"/>
                    <a:gd name="T21" fmla="*/ 50 h 58"/>
                    <a:gd name="T22" fmla="*/ 8 w 74"/>
                    <a:gd name="T23" fmla="*/ 50 h 58"/>
                    <a:gd name="T24" fmla="*/ 7 w 74"/>
                    <a:gd name="T25" fmla="*/ 50 h 58"/>
                    <a:gd name="T26" fmla="*/ 7 w 74"/>
                    <a:gd name="T27" fmla="*/ 8 h 58"/>
                    <a:gd name="T28" fmla="*/ 8 w 74"/>
                    <a:gd name="T29" fmla="*/ 7 h 58"/>
                    <a:gd name="T30" fmla="*/ 66 w 74"/>
                    <a:gd name="T31" fmla="*/ 7 h 58"/>
                    <a:gd name="T32" fmla="*/ 66 w 74"/>
                    <a:gd name="T33" fmla="*/ 8 h 58"/>
                    <a:gd name="T34" fmla="*/ 66 w 74"/>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68" y="0"/>
                      </a:moveTo>
                      <a:cubicBezTo>
                        <a:pt x="5" y="0"/>
                        <a:pt x="5" y="0"/>
                        <a:pt x="5" y="0"/>
                      </a:cubicBezTo>
                      <a:cubicBezTo>
                        <a:pt x="2" y="0"/>
                        <a:pt x="0" y="2"/>
                        <a:pt x="0" y="5"/>
                      </a:cubicBezTo>
                      <a:cubicBezTo>
                        <a:pt x="0" y="52"/>
                        <a:pt x="0" y="52"/>
                        <a:pt x="0" y="52"/>
                      </a:cubicBezTo>
                      <a:cubicBezTo>
                        <a:pt x="0" y="55"/>
                        <a:pt x="2" y="58"/>
                        <a:pt x="5" y="58"/>
                      </a:cubicBezTo>
                      <a:cubicBezTo>
                        <a:pt x="26" y="58"/>
                        <a:pt x="47" y="58"/>
                        <a:pt x="68" y="58"/>
                      </a:cubicBezTo>
                      <a:cubicBezTo>
                        <a:pt x="71" y="58"/>
                        <a:pt x="74" y="55"/>
                        <a:pt x="74" y="52"/>
                      </a:cubicBezTo>
                      <a:cubicBezTo>
                        <a:pt x="74" y="31"/>
                        <a:pt x="74" y="26"/>
                        <a:pt x="74" y="5"/>
                      </a:cubicBezTo>
                      <a:cubicBezTo>
                        <a:pt x="74" y="2"/>
                        <a:pt x="71" y="0"/>
                        <a:pt x="68" y="0"/>
                      </a:cubicBezTo>
                      <a:close/>
                      <a:moveTo>
                        <a:pt x="66" y="50"/>
                      </a:moveTo>
                      <a:cubicBezTo>
                        <a:pt x="66" y="50"/>
                        <a:pt x="66" y="50"/>
                        <a:pt x="66" y="50"/>
                      </a:cubicBezTo>
                      <a:cubicBezTo>
                        <a:pt x="46" y="50"/>
                        <a:pt x="27" y="50"/>
                        <a:pt x="8" y="50"/>
                      </a:cubicBezTo>
                      <a:cubicBezTo>
                        <a:pt x="8" y="50"/>
                        <a:pt x="7" y="50"/>
                        <a:pt x="7" y="50"/>
                      </a:cubicBezTo>
                      <a:cubicBezTo>
                        <a:pt x="7" y="8"/>
                        <a:pt x="7" y="8"/>
                        <a:pt x="7" y="8"/>
                      </a:cubicBezTo>
                      <a:cubicBezTo>
                        <a:pt x="7" y="8"/>
                        <a:pt x="8" y="7"/>
                        <a:pt x="8" y="7"/>
                      </a:cubicBezTo>
                      <a:cubicBezTo>
                        <a:pt x="66" y="7"/>
                        <a:pt x="66" y="7"/>
                        <a:pt x="66" y="7"/>
                      </a:cubicBezTo>
                      <a:cubicBezTo>
                        <a:pt x="66" y="7"/>
                        <a:pt x="66" y="8"/>
                        <a:pt x="66" y="8"/>
                      </a:cubicBezTo>
                      <a:cubicBezTo>
                        <a:pt x="66" y="27"/>
                        <a:pt x="66" y="30"/>
                        <a:pt x="66"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grpSp>
        </p:grpSp>
      </p:grpSp>
      <p:cxnSp>
        <p:nvCxnSpPr>
          <p:cNvPr id="107" name="Straight Connector 106"/>
          <p:cNvCxnSpPr/>
          <p:nvPr/>
        </p:nvCxnSpPr>
        <p:spPr>
          <a:xfrm>
            <a:off x="4551363" y="2084388"/>
            <a:ext cx="0" cy="3427412"/>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45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250" fill="hold"/>
                                        <p:tgtEl>
                                          <p:spTgt spid="107"/>
                                        </p:tgtEl>
                                        <p:attrNameLst>
                                          <p:attrName>ppt_x</p:attrName>
                                        </p:attrNameLst>
                                      </p:cBhvr>
                                      <p:tavLst>
                                        <p:tav tm="0">
                                          <p:val>
                                            <p:strVal val="#ppt_x"/>
                                          </p:val>
                                        </p:tav>
                                        <p:tav tm="100000">
                                          <p:val>
                                            <p:strVal val="#ppt_x"/>
                                          </p:val>
                                        </p:tav>
                                      </p:tavLst>
                                    </p:anim>
                                    <p:anim calcmode="lin" valueType="num">
                                      <p:cBhvr additive="base">
                                        <p:cTn id="8" dur="250" fill="hold"/>
                                        <p:tgtEl>
                                          <p:spTgt spid="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3248341" y="-152400"/>
            <a:ext cx="3743290" cy="896399"/>
            <a:chOff x="3877945" y="1601306"/>
            <a:chExt cx="3234763" cy="774622"/>
          </a:xfrm>
        </p:grpSpPr>
        <p:sp>
          <p:nvSpPr>
            <p:cNvPr id="42" name="Text Box 10"/>
            <p:cNvSpPr txBox="1">
              <a:spLocks noChangeArrowheads="1"/>
            </p:cNvSpPr>
            <p:nvPr/>
          </p:nvSpPr>
          <p:spPr bwMode="auto">
            <a:xfrm>
              <a:off x="4530409" y="1601306"/>
              <a:ext cx="2582299" cy="77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lnSpc>
                  <a:spcPct val="200000"/>
                </a:lnSpc>
              </a:pPr>
              <a:r>
                <a:rPr lang="en-US" altLang="en-US" sz="2800" b="1" dirty="0" err="1" smtClean="0">
                  <a:solidFill>
                    <a:schemeClr val="bg1"/>
                  </a:solidFill>
                  <a:latin typeface="Open Sans" panose="020B0606030504020204" pitchFamily="34" charset="0"/>
                  <a:cs typeface="Open Sans" panose="020B0606030504020204" pitchFamily="34" charset="0"/>
                </a:rPr>
                <a:t>Bệnh</a:t>
              </a:r>
              <a:r>
                <a:rPr lang="en-US" altLang="en-US" sz="2800" b="1" dirty="0" smtClean="0">
                  <a:solidFill>
                    <a:schemeClr val="bg1"/>
                  </a:solidFill>
                  <a:latin typeface="Open Sans" panose="020B0606030504020204" pitchFamily="34" charset="0"/>
                  <a:cs typeface="Open Sans" panose="020B0606030504020204" pitchFamily="34" charset="0"/>
                </a:rPr>
                <a:t> </a:t>
              </a:r>
              <a:r>
                <a:rPr lang="en-US" altLang="en-US" sz="2800" b="1" dirty="0" err="1" smtClean="0">
                  <a:solidFill>
                    <a:schemeClr val="bg1"/>
                  </a:solidFill>
                  <a:latin typeface="Open Sans" panose="020B0606030504020204" pitchFamily="34" charset="0"/>
                  <a:cs typeface="Open Sans" panose="020B0606030504020204" pitchFamily="34" charset="0"/>
                </a:rPr>
                <a:t>án</a:t>
              </a:r>
              <a:r>
                <a:rPr lang="en-US" altLang="en-US" sz="2800" b="1" dirty="0" smtClean="0">
                  <a:solidFill>
                    <a:schemeClr val="bg1"/>
                  </a:solidFill>
                  <a:latin typeface="Open Sans" panose="020B0606030504020204" pitchFamily="34" charset="0"/>
                  <a:cs typeface="Open Sans" panose="020B0606030504020204" pitchFamily="34" charset="0"/>
                </a:rPr>
                <a:t> </a:t>
              </a:r>
              <a:r>
                <a:rPr lang="en-US" altLang="en-US" sz="2800" b="1" dirty="0" err="1" smtClean="0">
                  <a:solidFill>
                    <a:schemeClr val="bg1"/>
                  </a:solidFill>
                  <a:latin typeface="Open Sans" panose="020B0606030504020204" pitchFamily="34" charset="0"/>
                  <a:cs typeface="Open Sans" panose="020B0606030504020204" pitchFamily="34" charset="0"/>
                </a:rPr>
                <a:t>điện</a:t>
              </a:r>
              <a:r>
                <a:rPr lang="en-US" altLang="en-US" sz="2800" b="1" dirty="0" smtClean="0">
                  <a:solidFill>
                    <a:schemeClr val="bg1"/>
                  </a:solidFill>
                  <a:latin typeface="Open Sans" panose="020B0606030504020204" pitchFamily="34" charset="0"/>
                  <a:cs typeface="Open Sans" panose="020B0606030504020204" pitchFamily="34" charset="0"/>
                </a:rPr>
                <a:t> </a:t>
              </a:r>
              <a:r>
                <a:rPr lang="en-US" altLang="en-US" sz="2800" b="1" dirty="0" err="1" smtClean="0">
                  <a:solidFill>
                    <a:schemeClr val="bg1"/>
                  </a:solidFill>
                  <a:latin typeface="Open Sans" panose="020B0606030504020204" pitchFamily="34" charset="0"/>
                  <a:cs typeface="Open Sans" panose="020B0606030504020204" pitchFamily="34" charset="0"/>
                </a:rPr>
                <a:t>tử</a:t>
              </a:r>
              <a:endParaRPr lang="en-US" altLang="en-US" sz="2800" b="1" dirty="0">
                <a:solidFill>
                  <a:schemeClr val="bg1"/>
                </a:solidFill>
                <a:latin typeface="Open Sans" panose="020B0606030504020204" pitchFamily="34" charset="0"/>
                <a:cs typeface="Open Sans" panose="020B0606030504020204" pitchFamily="34" charset="0"/>
              </a:endParaRPr>
            </a:p>
          </p:txBody>
        </p:sp>
        <p:sp>
          <p:nvSpPr>
            <p:cNvPr id="43" name="Rounded Rectangle 42"/>
            <p:cNvSpPr/>
            <p:nvPr/>
          </p:nvSpPr>
          <p:spPr bwMode="auto">
            <a:xfrm>
              <a:off x="3877945" y="1800253"/>
              <a:ext cx="539750" cy="539750"/>
            </a:xfrm>
            <a:prstGeom prst="roundRect">
              <a:avLst/>
            </a:prstGeom>
            <a:solidFill>
              <a:srgbClr val="C039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nvGrpSpPr>
            <p:cNvPr id="44" name="Group 43"/>
            <p:cNvGrpSpPr/>
            <p:nvPr/>
          </p:nvGrpSpPr>
          <p:grpSpPr>
            <a:xfrm>
              <a:off x="3988578" y="1915176"/>
              <a:ext cx="305189" cy="305189"/>
              <a:chOff x="3810001" y="4021138"/>
              <a:chExt cx="296863" cy="296863"/>
            </a:xfrm>
            <a:solidFill>
              <a:schemeClr val="bg1"/>
            </a:solidFill>
          </p:grpSpPr>
          <p:sp>
            <p:nvSpPr>
              <p:cNvPr id="47" name="Freeform 40"/>
              <p:cNvSpPr>
                <a:spLocks/>
              </p:cNvSpPr>
              <p:nvPr/>
            </p:nvSpPr>
            <p:spPr bwMode="auto">
              <a:xfrm>
                <a:off x="3881438" y="4092576"/>
                <a:ext cx="71438" cy="71438"/>
              </a:xfrm>
              <a:custGeom>
                <a:avLst/>
                <a:gdLst>
                  <a:gd name="T0" fmla="*/ 7 w 19"/>
                  <a:gd name="T1" fmla="*/ 17 h 19"/>
                  <a:gd name="T2" fmla="*/ 7 w 19"/>
                  <a:gd name="T3" fmla="*/ 11 h 19"/>
                  <a:gd name="T4" fmla="*/ 1 w 19"/>
                  <a:gd name="T5" fmla="*/ 11 h 19"/>
                  <a:gd name="T6" fmla="*/ 0 w 19"/>
                  <a:gd name="T7" fmla="*/ 10 h 19"/>
                  <a:gd name="T8" fmla="*/ 0 w 19"/>
                  <a:gd name="T9" fmla="*/ 9 h 19"/>
                  <a:gd name="T10" fmla="*/ 1 w 19"/>
                  <a:gd name="T11" fmla="*/ 7 h 19"/>
                  <a:gd name="T12" fmla="*/ 7 w 19"/>
                  <a:gd name="T13" fmla="*/ 7 h 19"/>
                  <a:gd name="T14" fmla="*/ 7 w 19"/>
                  <a:gd name="T15" fmla="*/ 1 h 19"/>
                  <a:gd name="T16" fmla="*/ 9 w 19"/>
                  <a:gd name="T17" fmla="*/ 0 h 19"/>
                  <a:gd name="T18" fmla="*/ 10 w 19"/>
                  <a:gd name="T19" fmla="*/ 0 h 19"/>
                  <a:gd name="T20" fmla="*/ 12 w 19"/>
                  <a:gd name="T21" fmla="*/ 1 h 19"/>
                  <a:gd name="T22" fmla="*/ 12 w 19"/>
                  <a:gd name="T23" fmla="*/ 7 h 19"/>
                  <a:gd name="T24" fmla="*/ 17 w 19"/>
                  <a:gd name="T25" fmla="*/ 7 h 19"/>
                  <a:gd name="T26" fmla="*/ 19 w 19"/>
                  <a:gd name="T27" fmla="*/ 9 h 19"/>
                  <a:gd name="T28" fmla="*/ 19 w 19"/>
                  <a:gd name="T29" fmla="*/ 10 h 19"/>
                  <a:gd name="T30" fmla="*/ 17 w 19"/>
                  <a:gd name="T31" fmla="*/ 11 h 19"/>
                  <a:gd name="T32" fmla="*/ 12 w 19"/>
                  <a:gd name="T33" fmla="*/ 11 h 19"/>
                  <a:gd name="T34" fmla="*/ 12 w 19"/>
                  <a:gd name="T35" fmla="*/ 17 h 19"/>
                  <a:gd name="T36" fmla="*/ 10 w 19"/>
                  <a:gd name="T37" fmla="*/ 19 h 19"/>
                  <a:gd name="T38" fmla="*/ 9 w 19"/>
                  <a:gd name="T39" fmla="*/ 19 h 19"/>
                  <a:gd name="T40" fmla="*/ 7 w 19"/>
                  <a:gd name="T41"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19">
                    <a:moveTo>
                      <a:pt x="7" y="17"/>
                    </a:moveTo>
                    <a:cubicBezTo>
                      <a:pt x="7" y="11"/>
                      <a:pt x="7" y="11"/>
                      <a:pt x="7" y="11"/>
                    </a:cubicBezTo>
                    <a:cubicBezTo>
                      <a:pt x="1" y="11"/>
                      <a:pt x="1" y="11"/>
                      <a:pt x="1" y="11"/>
                    </a:cubicBezTo>
                    <a:cubicBezTo>
                      <a:pt x="0" y="11"/>
                      <a:pt x="0" y="11"/>
                      <a:pt x="0" y="10"/>
                    </a:cubicBezTo>
                    <a:cubicBezTo>
                      <a:pt x="0" y="9"/>
                      <a:pt x="0" y="9"/>
                      <a:pt x="0" y="9"/>
                    </a:cubicBezTo>
                    <a:cubicBezTo>
                      <a:pt x="0" y="8"/>
                      <a:pt x="0" y="7"/>
                      <a:pt x="1" y="7"/>
                    </a:cubicBezTo>
                    <a:cubicBezTo>
                      <a:pt x="7" y="7"/>
                      <a:pt x="7" y="7"/>
                      <a:pt x="7" y="7"/>
                    </a:cubicBezTo>
                    <a:cubicBezTo>
                      <a:pt x="7" y="1"/>
                      <a:pt x="7" y="1"/>
                      <a:pt x="7" y="1"/>
                    </a:cubicBezTo>
                    <a:cubicBezTo>
                      <a:pt x="7" y="0"/>
                      <a:pt x="8" y="0"/>
                      <a:pt x="9" y="0"/>
                    </a:cubicBezTo>
                    <a:cubicBezTo>
                      <a:pt x="10" y="0"/>
                      <a:pt x="10" y="0"/>
                      <a:pt x="10" y="0"/>
                    </a:cubicBezTo>
                    <a:cubicBezTo>
                      <a:pt x="11" y="0"/>
                      <a:pt x="12" y="0"/>
                      <a:pt x="12" y="1"/>
                    </a:cubicBezTo>
                    <a:cubicBezTo>
                      <a:pt x="12" y="7"/>
                      <a:pt x="12" y="7"/>
                      <a:pt x="12" y="7"/>
                    </a:cubicBezTo>
                    <a:cubicBezTo>
                      <a:pt x="17" y="7"/>
                      <a:pt x="17" y="7"/>
                      <a:pt x="17" y="7"/>
                    </a:cubicBezTo>
                    <a:cubicBezTo>
                      <a:pt x="18" y="7"/>
                      <a:pt x="19" y="8"/>
                      <a:pt x="19" y="9"/>
                    </a:cubicBezTo>
                    <a:cubicBezTo>
                      <a:pt x="19" y="10"/>
                      <a:pt x="19" y="10"/>
                      <a:pt x="19" y="10"/>
                    </a:cubicBezTo>
                    <a:cubicBezTo>
                      <a:pt x="19" y="11"/>
                      <a:pt x="18" y="11"/>
                      <a:pt x="17" y="11"/>
                    </a:cubicBezTo>
                    <a:cubicBezTo>
                      <a:pt x="12" y="11"/>
                      <a:pt x="12" y="11"/>
                      <a:pt x="12" y="11"/>
                    </a:cubicBezTo>
                    <a:cubicBezTo>
                      <a:pt x="12" y="17"/>
                      <a:pt x="12" y="17"/>
                      <a:pt x="12" y="17"/>
                    </a:cubicBezTo>
                    <a:cubicBezTo>
                      <a:pt x="12" y="18"/>
                      <a:pt x="11" y="19"/>
                      <a:pt x="10" y="19"/>
                    </a:cubicBezTo>
                    <a:cubicBezTo>
                      <a:pt x="9" y="19"/>
                      <a:pt x="9" y="19"/>
                      <a:pt x="9" y="19"/>
                    </a:cubicBezTo>
                    <a:cubicBezTo>
                      <a:pt x="8" y="19"/>
                      <a:pt x="7" y="18"/>
                      <a:pt x="7"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8" name="Freeform 41"/>
              <p:cNvSpPr>
                <a:spLocks noEditPoints="1"/>
              </p:cNvSpPr>
              <p:nvPr/>
            </p:nvSpPr>
            <p:spPr bwMode="auto">
              <a:xfrm>
                <a:off x="3810001" y="4021138"/>
                <a:ext cx="296863" cy="296863"/>
              </a:xfrm>
              <a:custGeom>
                <a:avLst/>
                <a:gdLst>
                  <a:gd name="T0" fmla="*/ 76 w 79"/>
                  <a:gd name="T1" fmla="*/ 63 h 79"/>
                  <a:gd name="T2" fmla="*/ 55 w 79"/>
                  <a:gd name="T3" fmla="*/ 42 h 79"/>
                  <a:gd name="T4" fmla="*/ 53 w 79"/>
                  <a:gd name="T5" fmla="*/ 41 h 79"/>
                  <a:gd name="T6" fmla="*/ 56 w 79"/>
                  <a:gd name="T7" fmla="*/ 28 h 79"/>
                  <a:gd name="T8" fmla="*/ 48 w 79"/>
                  <a:gd name="T9" fmla="*/ 8 h 79"/>
                  <a:gd name="T10" fmla="*/ 28 w 79"/>
                  <a:gd name="T11" fmla="*/ 0 h 79"/>
                  <a:gd name="T12" fmla="*/ 8 w 79"/>
                  <a:gd name="T13" fmla="*/ 8 h 79"/>
                  <a:gd name="T14" fmla="*/ 0 w 79"/>
                  <a:gd name="T15" fmla="*/ 28 h 79"/>
                  <a:gd name="T16" fmla="*/ 8 w 79"/>
                  <a:gd name="T17" fmla="*/ 48 h 79"/>
                  <a:gd name="T18" fmla="*/ 28 w 79"/>
                  <a:gd name="T19" fmla="*/ 56 h 79"/>
                  <a:gd name="T20" fmla="*/ 41 w 79"/>
                  <a:gd name="T21" fmla="*/ 54 h 79"/>
                  <a:gd name="T22" fmla="*/ 42 w 79"/>
                  <a:gd name="T23" fmla="*/ 55 h 79"/>
                  <a:gd name="T24" fmla="*/ 63 w 79"/>
                  <a:gd name="T25" fmla="*/ 76 h 79"/>
                  <a:gd name="T26" fmla="*/ 76 w 79"/>
                  <a:gd name="T27" fmla="*/ 76 h 79"/>
                  <a:gd name="T28" fmla="*/ 76 w 79"/>
                  <a:gd name="T29" fmla="*/ 63 h 79"/>
                  <a:gd name="T30" fmla="*/ 42 w 79"/>
                  <a:gd name="T31" fmla="*/ 42 h 79"/>
                  <a:gd name="T32" fmla="*/ 28 w 79"/>
                  <a:gd name="T33" fmla="*/ 48 h 79"/>
                  <a:gd name="T34" fmla="*/ 14 w 79"/>
                  <a:gd name="T35" fmla="*/ 42 h 79"/>
                  <a:gd name="T36" fmla="*/ 9 w 79"/>
                  <a:gd name="T37" fmla="*/ 28 h 79"/>
                  <a:gd name="T38" fmla="*/ 14 w 79"/>
                  <a:gd name="T39" fmla="*/ 15 h 79"/>
                  <a:gd name="T40" fmla="*/ 28 w 79"/>
                  <a:gd name="T41" fmla="*/ 9 h 79"/>
                  <a:gd name="T42" fmla="*/ 42 w 79"/>
                  <a:gd name="T43" fmla="*/ 15 h 79"/>
                  <a:gd name="T44" fmla="*/ 48 w 79"/>
                  <a:gd name="T45" fmla="*/ 28 h 79"/>
                  <a:gd name="T46" fmla="*/ 42 w 79"/>
                  <a:gd name="T47" fmla="*/ 4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79">
                    <a:moveTo>
                      <a:pt x="76" y="63"/>
                    </a:moveTo>
                    <a:cubicBezTo>
                      <a:pt x="55" y="42"/>
                      <a:pt x="55" y="42"/>
                      <a:pt x="55" y="42"/>
                    </a:cubicBezTo>
                    <a:cubicBezTo>
                      <a:pt x="54" y="42"/>
                      <a:pt x="54" y="41"/>
                      <a:pt x="53" y="41"/>
                    </a:cubicBezTo>
                    <a:cubicBezTo>
                      <a:pt x="55" y="37"/>
                      <a:pt x="56" y="33"/>
                      <a:pt x="56" y="28"/>
                    </a:cubicBezTo>
                    <a:cubicBezTo>
                      <a:pt x="56" y="21"/>
                      <a:pt x="53" y="13"/>
                      <a:pt x="48" y="8"/>
                    </a:cubicBezTo>
                    <a:cubicBezTo>
                      <a:pt x="43" y="3"/>
                      <a:pt x="36" y="0"/>
                      <a:pt x="28" y="0"/>
                    </a:cubicBezTo>
                    <a:cubicBezTo>
                      <a:pt x="20" y="0"/>
                      <a:pt x="13" y="3"/>
                      <a:pt x="8" y="8"/>
                    </a:cubicBezTo>
                    <a:cubicBezTo>
                      <a:pt x="3" y="13"/>
                      <a:pt x="0" y="21"/>
                      <a:pt x="0" y="28"/>
                    </a:cubicBezTo>
                    <a:cubicBezTo>
                      <a:pt x="0" y="36"/>
                      <a:pt x="3" y="43"/>
                      <a:pt x="8" y="48"/>
                    </a:cubicBezTo>
                    <a:cubicBezTo>
                      <a:pt x="13" y="53"/>
                      <a:pt x="20" y="56"/>
                      <a:pt x="28" y="56"/>
                    </a:cubicBezTo>
                    <a:cubicBezTo>
                      <a:pt x="33" y="56"/>
                      <a:pt x="37" y="55"/>
                      <a:pt x="41" y="54"/>
                    </a:cubicBezTo>
                    <a:cubicBezTo>
                      <a:pt x="41" y="54"/>
                      <a:pt x="41" y="55"/>
                      <a:pt x="42" y="55"/>
                    </a:cubicBezTo>
                    <a:cubicBezTo>
                      <a:pt x="63" y="76"/>
                      <a:pt x="63" y="76"/>
                      <a:pt x="63" y="76"/>
                    </a:cubicBezTo>
                    <a:cubicBezTo>
                      <a:pt x="66" y="79"/>
                      <a:pt x="72" y="79"/>
                      <a:pt x="76" y="76"/>
                    </a:cubicBezTo>
                    <a:cubicBezTo>
                      <a:pt x="79" y="72"/>
                      <a:pt x="79" y="66"/>
                      <a:pt x="76" y="63"/>
                    </a:cubicBezTo>
                    <a:close/>
                    <a:moveTo>
                      <a:pt x="42" y="42"/>
                    </a:moveTo>
                    <a:cubicBezTo>
                      <a:pt x="38" y="46"/>
                      <a:pt x="34" y="48"/>
                      <a:pt x="28" y="48"/>
                    </a:cubicBezTo>
                    <a:cubicBezTo>
                      <a:pt x="23" y="48"/>
                      <a:pt x="18" y="46"/>
                      <a:pt x="14" y="42"/>
                    </a:cubicBezTo>
                    <a:cubicBezTo>
                      <a:pt x="11" y="39"/>
                      <a:pt x="9" y="34"/>
                      <a:pt x="9" y="28"/>
                    </a:cubicBezTo>
                    <a:cubicBezTo>
                      <a:pt x="9" y="23"/>
                      <a:pt x="11" y="18"/>
                      <a:pt x="14" y="15"/>
                    </a:cubicBezTo>
                    <a:cubicBezTo>
                      <a:pt x="18" y="11"/>
                      <a:pt x="23" y="9"/>
                      <a:pt x="28" y="9"/>
                    </a:cubicBezTo>
                    <a:cubicBezTo>
                      <a:pt x="34" y="9"/>
                      <a:pt x="38" y="11"/>
                      <a:pt x="42" y="15"/>
                    </a:cubicBezTo>
                    <a:cubicBezTo>
                      <a:pt x="45" y="18"/>
                      <a:pt x="48" y="23"/>
                      <a:pt x="48" y="28"/>
                    </a:cubicBezTo>
                    <a:cubicBezTo>
                      <a:pt x="48" y="34"/>
                      <a:pt x="45" y="39"/>
                      <a:pt x="42"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grpSp>
        <p:nvGrpSpPr>
          <p:cNvPr id="6" name="Group 5"/>
          <p:cNvGrpSpPr/>
          <p:nvPr/>
        </p:nvGrpSpPr>
        <p:grpSpPr>
          <a:xfrm>
            <a:off x="818191" y="4886035"/>
            <a:ext cx="7401643" cy="884267"/>
            <a:chOff x="818191" y="5510714"/>
            <a:chExt cx="7401643" cy="884267"/>
          </a:xfrm>
        </p:grpSpPr>
        <p:sp>
          <p:nvSpPr>
            <p:cNvPr id="67" name="Rounded Rectangle 66"/>
            <p:cNvSpPr/>
            <p:nvPr/>
          </p:nvSpPr>
          <p:spPr>
            <a:xfrm>
              <a:off x="818191" y="5510714"/>
              <a:ext cx="887541" cy="884267"/>
            </a:xfrm>
            <a:prstGeom prst="roundRect">
              <a:avLst/>
            </a:prstGeom>
            <a:solidFill>
              <a:srgbClr val="F39C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68" name="Text Box 10"/>
            <p:cNvSpPr txBox="1">
              <a:spLocks noChangeArrowheads="1"/>
            </p:cNvSpPr>
            <p:nvPr/>
          </p:nvSpPr>
          <p:spPr bwMode="auto">
            <a:xfrm>
              <a:off x="2020138" y="5812424"/>
              <a:ext cx="6199696" cy="280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smtClean="0">
                  <a:solidFill>
                    <a:schemeClr val="bg1"/>
                  </a:solidFill>
                  <a:latin typeface="Open Sans" panose="020B0606030504020204" pitchFamily="34" charset="0"/>
                  <a:cs typeface="Open Sans" panose="020B0606030504020204" pitchFamily="34" charset="0"/>
                </a:rPr>
                <a:t>Cơ sở cho bác sĩ đưa ra các chẩn đoán nhanh chóng, chính xác</a:t>
              </a:r>
              <a:endParaRPr lang="en-US" altLang="en-US" sz="1600">
                <a:solidFill>
                  <a:schemeClr val="bg1"/>
                </a:solidFill>
                <a:latin typeface="Open Sans" panose="020B0606030504020204" pitchFamily="34" charset="0"/>
                <a:cs typeface="Open Sans" panose="020B0606030504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957" y="5649362"/>
              <a:ext cx="622300" cy="622300"/>
            </a:xfrm>
            <a:prstGeom prst="rect">
              <a:avLst/>
            </a:prstGeom>
          </p:spPr>
        </p:pic>
      </p:grpSp>
      <p:grpSp>
        <p:nvGrpSpPr>
          <p:cNvPr id="5" name="Group 4"/>
          <p:cNvGrpSpPr/>
          <p:nvPr/>
        </p:nvGrpSpPr>
        <p:grpSpPr>
          <a:xfrm>
            <a:off x="818191" y="1740371"/>
            <a:ext cx="6976842" cy="2989280"/>
            <a:chOff x="818191" y="2057236"/>
            <a:chExt cx="6976842" cy="2989280"/>
          </a:xfrm>
        </p:grpSpPr>
        <p:sp>
          <p:nvSpPr>
            <p:cNvPr id="65" name="Rounded Rectangle 64"/>
            <p:cNvSpPr/>
            <p:nvPr/>
          </p:nvSpPr>
          <p:spPr>
            <a:xfrm>
              <a:off x="818191" y="3133573"/>
              <a:ext cx="836603" cy="836605"/>
            </a:xfrm>
            <a:prstGeom prst="roundRect">
              <a:avLst/>
            </a:prstGeom>
            <a:solidFill>
              <a:srgbClr val="C039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66" name="Text Box 10"/>
            <p:cNvSpPr txBox="1">
              <a:spLocks noChangeArrowheads="1"/>
            </p:cNvSpPr>
            <p:nvPr/>
          </p:nvSpPr>
          <p:spPr bwMode="auto">
            <a:xfrm>
              <a:off x="1951155" y="2057236"/>
              <a:ext cx="5843878" cy="298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smtClean="0">
                  <a:solidFill>
                    <a:schemeClr val="bg1"/>
                  </a:solidFill>
                  <a:latin typeface="Open Sans" panose="020B0606030504020204" pitchFamily="34" charset="0"/>
                  <a:cs typeface="Open Sans" panose="020B0606030504020204" pitchFamily="34" charset="0"/>
                </a:rPr>
                <a:t>Thống kê toàn bộ thông tin khám, chữa bệnh của khách hàng trong quá khứ tại mọi cơ sở y tế trong cả nước, bao gồm:</a:t>
              </a:r>
            </a:p>
            <a:p>
              <a:pPr marL="171450" indent="-171450" eaLnBrk="1" hangingPunct="1">
                <a:buFontTx/>
                <a:buChar char="-"/>
              </a:pPr>
              <a:r>
                <a:rPr lang="en-US" altLang="en-US" sz="1600" smtClean="0">
                  <a:solidFill>
                    <a:schemeClr val="bg1"/>
                  </a:solidFill>
                  <a:latin typeface="Open Sans" panose="020B0606030504020204" pitchFamily="34" charset="0"/>
                  <a:cs typeface="Open Sans" panose="020B0606030504020204" pitchFamily="34" charset="0"/>
                </a:rPr>
                <a:t>Thời gian khám</a:t>
              </a:r>
            </a:p>
            <a:p>
              <a:pPr marL="171450" indent="-171450" eaLnBrk="1" hangingPunct="1">
                <a:buFontTx/>
                <a:buChar char="-"/>
              </a:pPr>
              <a:r>
                <a:rPr lang="en-US" altLang="en-US" sz="1600" smtClean="0">
                  <a:solidFill>
                    <a:schemeClr val="bg1"/>
                  </a:solidFill>
                  <a:latin typeface="Open Sans" panose="020B0606030504020204" pitchFamily="34" charset="0"/>
                  <a:cs typeface="Open Sans" panose="020B0606030504020204" pitchFamily="34" charset="0"/>
                </a:rPr>
                <a:t>Địa điểm khám</a:t>
              </a:r>
            </a:p>
            <a:p>
              <a:pPr marL="171450" indent="-171450" eaLnBrk="1" hangingPunct="1">
                <a:buFontTx/>
                <a:buChar char="-"/>
              </a:pPr>
              <a:r>
                <a:rPr lang="en-US" altLang="en-US" sz="1600" smtClean="0">
                  <a:solidFill>
                    <a:schemeClr val="bg1"/>
                  </a:solidFill>
                  <a:latin typeface="Open Sans" panose="020B0606030504020204" pitchFamily="34" charset="0"/>
                  <a:cs typeface="Open Sans" panose="020B0606030504020204" pitchFamily="34" charset="0"/>
                </a:rPr>
                <a:t>Triệu chứng</a:t>
              </a:r>
            </a:p>
            <a:p>
              <a:pPr marL="171450" indent="-171450" eaLnBrk="1" hangingPunct="1">
                <a:buFontTx/>
                <a:buChar char="-"/>
              </a:pPr>
              <a:r>
                <a:rPr lang="en-US" altLang="en-US" sz="1600" smtClean="0">
                  <a:solidFill>
                    <a:schemeClr val="bg1"/>
                  </a:solidFill>
                  <a:latin typeface="Open Sans" panose="020B0606030504020204" pitchFamily="34" charset="0"/>
                  <a:cs typeface="Open Sans" panose="020B0606030504020204" pitchFamily="34" charset="0"/>
                </a:rPr>
                <a:t>Kết quả chẩn đoán</a:t>
              </a:r>
            </a:p>
            <a:p>
              <a:pPr marL="171450" indent="-171450" eaLnBrk="1" hangingPunct="1">
                <a:buFontTx/>
                <a:buChar char="-"/>
              </a:pPr>
              <a:r>
                <a:rPr lang="en-US" altLang="en-US" sz="1600" smtClean="0">
                  <a:solidFill>
                    <a:schemeClr val="bg1"/>
                  </a:solidFill>
                  <a:latin typeface="Open Sans" panose="020B0606030504020204" pitchFamily="34" charset="0"/>
                  <a:cs typeface="Open Sans" panose="020B0606030504020204" pitchFamily="34" charset="0"/>
                </a:rPr>
                <a:t>Quá trình điều trị</a:t>
              </a:r>
            </a:p>
            <a:p>
              <a:pPr marL="171450" indent="-171450" eaLnBrk="1" hangingPunct="1">
                <a:buFontTx/>
                <a:buChar char="-"/>
              </a:pPr>
              <a:r>
                <a:rPr lang="en-US" altLang="en-US" sz="1600" smtClean="0">
                  <a:solidFill>
                    <a:schemeClr val="bg1"/>
                  </a:solidFill>
                  <a:latin typeface="Open Sans" panose="020B0606030504020204" pitchFamily="34" charset="0"/>
                  <a:cs typeface="Open Sans" panose="020B0606030504020204" pitchFamily="34" charset="0"/>
                </a:rPr>
                <a:t>Đơn thuốc đã dung</a:t>
              </a:r>
            </a:p>
            <a:p>
              <a:pPr marL="171450" indent="-171450" eaLnBrk="1" hangingPunct="1">
                <a:buFontTx/>
                <a:buChar char="-"/>
              </a:pPr>
              <a:endParaRPr lang="en-US" altLang="en-US" sz="1600">
                <a:solidFill>
                  <a:schemeClr val="bg1"/>
                </a:solidFill>
                <a:latin typeface="Open Sans" panose="020B0606030504020204" pitchFamily="34" charset="0"/>
                <a:cs typeface="Open Sans" panose="020B0606030504020204" pitchFamily="34" charset="0"/>
              </a:endParaRPr>
            </a:p>
            <a:p>
              <a:pPr eaLnBrk="1" hangingPunct="1"/>
              <a:r>
                <a:rPr lang="en-US" altLang="en-US" sz="1600" smtClean="0">
                  <a:solidFill>
                    <a:schemeClr val="bg1"/>
                  </a:solidFill>
                  <a:latin typeface="Open Sans" panose="020B0606030504020204" pitchFamily="34" charset="0"/>
                  <a:cs typeface="Open Sans" panose="020B0606030504020204" pitchFamily="34" charset="0"/>
                </a:rPr>
                <a:t>Phân tích các kết quả, đưa ra các thông báo nhắc nhở khách hàng về: lịch tái khám, chế độ dinh dưỡng, lịch vận động,…</a:t>
              </a:r>
              <a:endParaRPr lang="en-US" altLang="en-US" sz="1600">
                <a:solidFill>
                  <a:schemeClr val="bg1"/>
                </a:solidFill>
                <a:latin typeface="Open Sans" panose="020B0606030504020204" pitchFamily="34" charset="0"/>
                <a:cs typeface="Open Sans" panose="020B0606030504020204" pitchFamily="34" charset="0"/>
              </a:endParaRPr>
            </a:p>
          </p:txBody>
        </p:sp>
        <p:grpSp>
          <p:nvGrpSpPr>
            <p:cNvPr id="107" name="Group 106"/>
            <p:cNvGrpSpPr/>
            <p:nvPr/>
          </p:nvGrpSpPr>
          <p:grpSpPr bwMode="auto">
            <a:xfrm>
              <a:off x="1016481" y="3252080"/>
              <a:ext cx="432072" cy="572355"/>
              <a:chOff x="8235951" y="2905126"/>
              <a:chExt cx="244475" cy="323850"/>
            </a:xfrm>
            <a:solidFill>
              <a:schemeClr val="bg1"/>
            </a:solidFill>
          </p:grpSpPr>
          <p:sp>
            <p:nvSpPr>
              <p:cNvPr id="108" name="Freeform 121"/>
              <p:cNvSpPr>
                <a:spLocks/>
              </p:cNvSpPr>
              <p:nvPr/>
            </p:nvSpPr>
            <p:spPr bwMode="auto">
              <a:xfrm>
                <a:off x="8291513" y="3022601"/>
                <a:ext cx="131763" cy="11113"/>
              </a:xfrm>
              <a:custGeom>
                <a:avLst/>
                <a:gdLst>
                  <a:gd name="T0" fmla="*/ 33 w 35"/>
                  <a:gd name="T1" fmla="*/ 0 h 3"/>
                  <a:gd name="T2" fmla="*/ 1 w 35"/>
                  <a:gd name="T3" fmla="*/ 0 h 3"/>
                  <a:gd name="T4" fmla="*/ 0 w 35"/>
                  <a:gd name="T5" fmla="*/ 1 h 3"/>
                  <a:gd name="T6" fmla="*/ 1 w 35"/>
                  <a:gd name="T7" fmla="*/ 3 h 3"/>
                  <a:gd name="T8" fmla="*/ 33 w 35"/>
                  <a:gd name="T9" fmla="*/ 3 h 3"/>
                  <a:gd name="T10" fmla="*/ 35 w 35"/>
                  <a:gd name="T11" fmla="*/ 1 h 3"/>
                  <a:gd name="T12" fmla="*/ 33 w 3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33" y="0"/>
                    </a:moveTo>
                    <a:cubicBezTo>
                      <a:pt x="1" y="0"/>
                      <a:pt x="1" y="0"/>
                      <a:pt x="1" y="0"/>
                    </a:cubicBezTo>
                    <a:cubicBezTo>
                      <a:pt x="1" y="0"/>
                      <a:pt x="0" y="0"/>
                      <a:pt x="0" y="1"/>
                    </a:cubicBezTo>
                    <a:cubicBezTo>
                      <a:pt x="0" y="2"/>
                      <a:pt x="1" y="3"/>
                      <a:pt x="1" y="3"/>
                    </a:cubicBezTo>
                    <a:cubicBezTo>
                      <a:pt x="33" y="3"/>
                      <a:pt x="33" y="3"/>
                      <a:pt x="33" y="3"/>
                    </a:cubicBezTo>
                    <a:cubicBezTo>
                      <a:pt x="34" y="3"/>
                      <a:pt x="35" y="2"/>
                      <a:pt x="35" y="1"/>
                    </a:cubicBezTo>
                    <a:cubicBezTo>
                      <a:pt x="35" y="0"/>
                      <a:pt x="34"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09" name="Freeform 122"/>
              <p:cNvSpPr>
                <a:spLocks/>
              </p:cNvSpPr>
              <p:nvPr/>
            </p:nvSpPr>
            <p:spPr bwMode="auto">
              <a:xfrm>
                <a:off x="8291513" y="3060701"/>
                <a:ext cx="131763" cy="11113"/>
              </a:xfrm>
              <a:custGeom>
                <a:avLst/>
                <a:gdLst>
                  <a:gd name="T0" fmla="*/ 33 w 35"/>
                  <a:gd name="T1" fmla="*/ 0 h 3"/>
                  <a:gd name="T2" fmla="*/ 1 w 35"/>
                  <a:gd name="T3" fmla="*/ 0 h 3"/>
                  <a:gd name="T4" fmla="*/ 0 w 35"/>
                  <a:gd name="T5" fmla="*/ 1 h 3"/>
                  <a:gd name="T6" fmla="*/ 1 w 35"/>
                  <a:gd name="T7" fmla="*/ 3 h 3"/>
                  <a:gd name="T8" fmla="*/ 33 w 35"/>
                  <a:gd name="T9" fmla="*/ 3 h 3"/>
                  <a:gd name="T10" fmla="*/ 35 w 35"/>
                  <a:gd name="T11" fmla="*/ 1 h 3"/>
                  <a:gd name="T12" fmla="*/ 33 w 3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33" y="0"/>
                    </a:moveTo>
                    <a:cubicBezTo>
                      <a:pt x="1" y="0"/>
                      <a:pt x="1" y="0"/>
                      <a:pt x="1" y="0"/>
                    </a:cubicBezTo>
                    <a:cubicBezTo>
                      <a:pt x="1" y="0"/>
                      <a:pt x="0" y="0"/>
                      <a:pt x="0" y="1"/>
                    </a:cubicBezTo>
                    <a:cubicBezTo>
                      <a:pt x="0" y="2"/>
                      <a:pt x="1" y="3"/>
                      <a:pt x="1" y="3"/>
                    </a:cubicBezTo>
                    <a:cubicBezTo>
                      <a:pt x="33" y="3"/>
                      <a:pt x="33" y="3"/>
                      <a:pt x="33" y="3"/>
                    </a:cubicBezTo>
                    <a:cubicBezTo>
                      <a:pt x="34" y="3"/>
                      <a:pt x="35" y="2"/>
                      <a:pt x="35" y="1"/>
                    </a:cubicBezTo>
                    <a:cubicBezTo>
                      <a:pt x="35" y="0"/>
                      <a:pt x="34"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10" name="Freeform 123"/>
              <p:cNvSpPr>
                <a:spLocks/>
              </p:cNvSpPr>
              <p:nvPr/>
            </p:nvSpPr>
            <p:spPr bwMode="auto">
              <a:xfrm>
                <a:off x="8291513" y="3094038"/>
                <a:ext cx="131763" cy="14288"/>
              </a:xfrm>
              <a:custGeom>
                <a:avLst/>
                <a:gdLst>
                  <a:gd name="T0" fmla="*/ 33 w 35"/>
                  <a:gd name="T1" fmla="*/ 0 h 4"/>
                  <a:gd name="T2" fmla="*/ 1 w 35"/>
                  <a:gd name="T3" fmla="*/ 0 h 4"/>
                  <a:gd name="T4" fmla="*/ 0 w 35"/>
                  <a:gd name="T5" fmla="*/ 2 h 4"/>
                  <a:gd name="T6" fmla="*/ 1 w 35"/>
                  <a:gd name="T7" fmla="*/ 4 h 4"/>
                  <a:gd name="T8" fmla="*/ 33 w 35"/>
                  <a:gd name="T9" fmla="*/ 4 h 4"/>
                  <a:gd name="T10" fmla="*/ 35 w 35"/>
                  <a:gd name="T11" fmla="*/ 2 h 4"/>
                  <a:gd name="T12" fmla="*/ 33 w 3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5" h="4">
                    <a:moveTo>
                      <a:pt x="33" y="0"/>
                    </a:moveTo>
                    <a:cubicBezTo>
                      <a:pt x="1" y="0"/>
                      <a:pt x="1" y="0"/>
                      <a:pt x="1" y="0"/>
                    </a:cubicBezTo>
                    <a:cubicBezTo>
                      <a:pt x="1" y="0"/>
                      <a:pt x="0" y="1"/>
                      <a:pt x="0" y="2"/>
                    </a:cubicBezTo>
                    <a:cubicBezTo>
                      <a:pt x="0" y="3"/>
                      <a:pt x="1" y="4"/>
                      <a:pt x="1" y="4"/>
                    </a:cubicBezTo>
                    <a:cubicBezTo>
                      <a:pt x="33" y="4"/>
                      <a:pt x="33" y="4"/>
                      <a:pt x="33" y="4"/>
                    </a:cubicBezTo>
                    <a:cubicBezTo>
                      <a:pt x="34" y="4"/>
                      <a:pt x="35" y="3"/>
                      <a:pt x="35" y="2"/>
                    </a:cubicBezTo>
                    <a:cubicBezTo>
                      <a:pt x="35" y="1"/>
                      <a:pt x="34"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11" name="Freeform 124"/>
              <p:cNvSpPr>
                <a:spLocks/>
              </p:cNvSpPr>
              <p:nvPr/>
            </p:nvSpPr>
            <p:spPr bwMode="auto">
              <a:xfrm>
                <a:off x="8291513" y="3132138"/>
                <a:ext cx="131763" cy="14288"/>
              </a:xfrm>
              <a:custGeom>
                <a:avLst/>
                <a:gdLst>
                  <a:gd name="T0" fmla="*/ 33 w 35"/>
                  <a:gd name="T1" fmla="*/ 0 h 4"/>
                  <a:gd name="T2" fmla="*/ 1 w 35"/>
                  <a:gd name="T3" fmla="*/ 0 h 4"/>
                  <a:gd name="T4" fmla="*/ 0 w 35"/>
                  <a:gd name="T5" fmla="*/ 2 h 4"/>
                  <a:gd name="T6" fmla="*/ 1 w 35"/>
                  <a:gd name="T7" fmla="*/ 4 h 4"/>
                  <a:gd name="T8" fmla="*/ 33 w 35"/>
                  <a:gd name="T9" fmla="*/ 4 h 4"/>
                  <a:gd name="T10" fmla="*/ 35 w 35"/>
                  <a:gd name="T11" fmla="*/ 2 h 4"/>
                  <a:gd name="T12" fmla="*/ 33 w 3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5" h="4">
                    <a:moveTo>
                      <a:pt x="33" y="0"/>
                    </a:moveTo>
                    <a:cubicBezTo>
                      <a:pt x="1" y="0"/>
                      <a:pt x="1" y="0"/>
                      <a:pt x="1" y="0"/>
                    </a:cubicBezTo>
                    <a:cubicBezTo>
                      <a:pt x="1" y="0"/>
                      <a:pt x="0" y="1"/>
                      <a:pt x="0" y="2"/>
                    </a:cubicBezTo>
                    <a:cubicBezTo>
                      <a:pt x="0" y="3"/>
                      <a:pt x="1" y="4"/>
                      <a:pt x="1" y="4"/>
                    </a:cubicBezTo>
                    <a:cubicBezTo>
                      <a:pt x="33" y="4"/>
                      <a:pt x="33" y="4"/>
                      <a:pt x="33" y="4"/>
                    </a:cubicBezTo>
                    <a:cubicBezTo>
                      <a:pt x="34" y="4"/>
                      <a:pt x="35" y="3"/>
                      <a:pt x="35" y="2"/>
                    </a:cubicBezTo>
                    <a:cubicBezTo>
                      <a:pt x="35" y="1"/>
                      <a:pt x="34"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12" name="Freeform 125"/>
              <p:cNvSpPr>
                <a:spLocks/>
              </p:cNvSpPr>
              <p:nvPr/>
            </p:nvSpPr>
            <p:spPr bwMode="auto">
              <a:xfrm>
                <a:off x="8235951" y="2916238"/>
                <a:ext cx="244475" cy="312738"/>
              </a:xfrm>
              <a:custGeom>
                <a:avLst/>
                <a:gdLst>
                  <a:gd name="T0" fmla="*/ 60 w 65"/>
                  <a:gd name="T1" fmla="*/ 0 h 83"/>
                  <a:gd name="T2" fmla="*/ 46 w 65"/>
                  <a:gd name="T3" fmla="*/ 0 h 83"/>
                  <a:gd name="T4" fmla="*/ 46 w 65"/>
                  <a:gd name="T5" fmla="*/ 8 h 83"/>
                  <a:gd name="T6" fmla="*/ 57 w 65"/>
                  <a:gd name="T7" fmla="*/ 8 h 83"/>
                  <a:gd name="T8" fmla="*/ 57 w 65"/>
                  <a:gd name="T9" fmla="*/ 14 h 83"/>
                  <a:gd name="T10" fmla="*/ 57 w 65"/>
                  <a:gd name="T11" fmla="*/ 75 h 83"/>
                  <a:gd name="T12" fmla="*/ 8 w 65"/>
                  <a:gd name="T13" fmla="*/ 75 h 83"/>
                  <a:gd name="T14" fmla="*/ 8 w 65"/>
                  <a:gd name="T15" fmla="*/ 8 h 83"/>
                  <a:gd name="T16" fmla="*/ 19 w 65"/>
                  <a:gd name="T17" fmla="*/ 8 h 83"/>
                  <a:gd name="T18" fmla="*/ 19 w 65"/>
                  <a:gd name="T19" fmla="*/ 0 h 83"/>
                  <a:gd name="T20" fmla="*/ 5 w 65"/>
                  <a:gd name="T21" fmla="*/ 0 h 83"/>
                  <a:gd name="T22" fmla="*/ 0 w 65"/>
                  <a:gd name="T23" fmla="*/ 4 h 83"/>
                  <a:gd name="T24" fmla="*/ 0 w 65"/>
                  <a:gd name="T25" fmla="*/ 79 h 83"/>
                  <a:gd name="T26" fmla="*/ 5 w 65"/>
                  <a:gd name="T27" fmla="*/ 83 h 83"/>
                  <a:gd name="T28" fmla="*/ 60 w 65"/>
                  <a:gd name="T29" fmla="*/ 83 h 83"/>
                  <a:gd name="T30" fmla="*/ 65 w 65"/>
                  <a:gd name="T31" fmla="*/ 79 h 83"/>
                  <a:gd name="T32" fmla="*/ 65 w 65"/>
                  <a:gd name="T33" fmla="*/ 4 h 83"/>
                  <a:gd name="T34" fmla="*/ 60 w 65"/>
                  <a:gd name="T3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83">
                    <a:moveTo>
                      <a:pt x="60" y="0"/>
                    </a:moveTo>
                    <a:cubicBezTo>
                      <a:pt x="46" y="0"/>
                      <a:pt x="46" y="0"/>
                      <a:pt x="46" y="0"/>
                    </a:cubicBezTo>
                    <a:cubicBezTo>
                      <a:pt x="46" y="8"/>
                      <a:pt x="46" y="8"/>
                      <a:pt x="46" y="8"/>
                    </a:cubicBezTo>
                    <a:cubicBezTo>
                      <a:pt x="57" y="8"/>
                      <a:pt x="57" y="8"/>
                      <a:pt x="57" y="8"/>
                    </a:cubicBezTo>
                    <a:cubicBezTo>
                      <a:pt x="57" y="14"/>
                      <a:pt x="57" y="14"/>
                      <a:pt x="57" y="14"/>
                    </a:cubicBezTo>
                    <a:cubicBezTo>
                      <a:pt x="57" y="75"/>
                      <a:pt x="57" y="75"/>
                      <a:pt x="57" y="75"/>
                    </a:cubicBezTo>
                    <a:cubicBezTo>
                      <a:pt x="8" y="75"/>
                      <a:pt x="8" y="75"/>
                      <a:pt x="8" y="75"/>
                    </a:cubicBezTo>
                    <a:cubicBezTo>
                      <a:pt x="8" y="8"/>
                      <a:pt x="8" y="8"/>
                      <a:pt x="8" y="8"/>
                    </a:cubicBezTo>
                    <a:cubicBezTo>
                      <a:pt x="19" y="8"/>
                      <a:pt x="19" y="8"/>
                      <a:pt x="19" y="8"/>
                    </a:cubicBezTo>
                    <a:cubicBezTo>
                      <a:pt x="19" y="0"/>
                      <a:pt x="19" y="0"/>
                      <a:pt x="19" y="0"/>
                    </a:cubicBezTo>
                    <a:cubicBezTo>
                      <a:pt x="5" y="0"/>
                      <a:pt x="5" y="0"/>
                      <a:pt x="5" y="0"/>
                    </a:cubicBezTo>
                    <a:cubicBezTo>
                      <a:pt x="2" y="0"/>
                      <a:pt x="0" y="2"/>
                      <a:pt x="0" y="4"/>
                    </a:cubicBezTo>
                    <a:cubicBezTo>
                      <a:pt x="0" y="79"/>
                      <a:pt x="0" y="79"/>
                      <a:pt x="0" y="79"/>
                    </a:cubicBezTo>
                    <a:cubicBezTo>
                      <a:pt x="0" y="81"/>
                      <a:pt x="2" y="83"/>
                      <a:pt x="5" y="83"/>
                    </a:cubicBezTo>
                    <a:cubicBezTo>
                      <a:pt x="60" y="83"/>
                      <a:pt x="60" y="83"/>
                      <a:pt x="60" y="83"/>
                    </a:cubicBezTo>
                    <a:cubicBezTo>
                      <a:pt x="63" y="83"/>
                      <a:pt x="65" y="81"/>
                      <a:pt x="65" y="79"/>
                    </a:cubicBezTo>
                    <a:cubicBezTo>
                      <a:pt x="65" y="4"/>
                      <a:pt x="65" y="4"/>
                      <a:pt x="65" y="4"/>
                    </a:cubicBezTo>
                    <a:cubicBezTo>
                      <a:pt x="65" y="2"/>
                      <a:pt x="63" y="0"/>
                      <a:pt x="6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13" name="Freeform 126"/>
              <p:cNvSpPr>
                <a:spLocks/>
              </p:cNvSpPr>
              <p:nvPr/>
            </p:nvSpPr>
            <p:spPr bwMode="auto">
              <a:xfrm>
                <a:off x="8329613" y="2924176"/>
                <a:ext cx="55563" cy="22225"/>
              </a:xfrm>
              <a:custGeom>
                <a:avLst/>
                <a:gdLst>
                  <a:gd name="T0" fmla="*/ 15 w 15"/>
                  <a:gd name="T1" fmla="*/ 1 h 6"/>
                  <a:gd name="T2" fmla="*/ 15 w 15"/>
                  <a:gd name="T3" fmla="*/ 0 h 6"/>
                  <a:gd name="T4" fmla="*/ 14 w 15"/>
                  <a:gd name="T5" fmla="*/ 0 h 6"/>
                  <a:gd name="T6" fmla="*/ 1 w 15"/>
                  <a:gd name="T7" fmla="*/ 0 h 6"/>
                  <a:gd name="T8" fmla="*/ 0 w 15"/>
                  <a:gd name="T9" fmla="*/ 0 h 6"/>
                  <a:gd name="T10" fmla="*/ 0 w 15"/>
                  <a:gd name="T11" fmla="*/ 1 h 6"/>
                  <a:gd name="T12" fmla="*/ 0 w 15"/>
                  <a:gd name="T13" fmla="*/ 6 h 6"/>
                  <a:gd name="T14" fmla="*/ 15 w 15"/>
                  <a:gd name="T15" fmla="*/ 6 h 6"/>
                  <a:gd name="T16" fmla="*/ 15 w 15"/>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6">
                    <a:moveTo>
                      <a:pt x="15" y="1"/>
                    </a:moveTo>
                    <a:cubicBezTo>
                      <a:pt x="15" y="1"/>
                      <a:pt x="15" y="0"/>
                      <a:pt x="15" y="0"/>
                    </a:cubicBezTo>
                    <a:cubicBezTo>
                      <a:pt x="15" y="0"/>
                      <a:pt x="14" y="0"/>
                      <a:pt x="14" y="0"/>
                    </a:cubicBezTo>
                    <a:cubicBezTo>
                      <a:pt x="1" y="0"/>
                      <a:pt x="1" y="0"/>
                      <a:pt x="1" y="0"/>
                    </a:cubicBezTo>
                    <a:cubicBezTo>
                      <a:pt x="1" y="0"/>
                      <a:pt x="0" y="0"/>
                      <a:pt x="0" y="0"/>
                    </a:cubicBezTo>
                    <a:cubicBezTo>
                      <a:pt x="0" y="0"/>
                      <a:pt x="0" y="1"/>
                      <a:pt x="0" y="1"/>
                    </a:cubicBezTo>
                    <a:cubicBezTo>
                      <a:pt x="0" y="6"/>
                      <a:pt x="0" y="6"/>
                      <a:pt x="0" y="6"/>
                    </a:cubicBezTo>
                    <a:cubicBezTo>
                      <a:pt x="15" y="6"/>
                      <a:pt x="15" y="6"/>
                      <a:pt x="15" y="6"/>
                    </a:cubicBez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14" name="Freeform 127"/>
              <p:cNvSpPr>
                <a:spLocks noEditPoints="1"/>
              </p:cNvSpPr>
              <p:nvPr/>
            </p:nvSpPr>
            <p:spPr bwMode="auto">
              <a:xfrm>
                <a:off x="8310563" y="2905126"/>
                <a:ext cx="93663" cy="60325"/>
              </a:xfrm>
              <a:custGeom>
                <a:avLst/>
                <a:gdLst>
                  <a:gd name="T0" fmla="*/ 4 w 25"/>
                  <a:gd name="T1" fmla="*/ 16 h 16"/>
                  <a:gd name="T2" fmla="*/ 21 w 25"/>
                  <a:gd name="T3" fmla="*/ 16 h 16"/>
                  <a:gd name="T4" fmla="*/ 24 w 25"/>
                  <a:gd name="T5" fmla="*/ 15 h 16"/>
                  <a:gd name="T6" fmla="*/ 25 w 25"/>
                  <a:gd name="T7" fmla="*/ 13 h 16"/>
                  <a:gd name="T8" fmla="*/ 25 w 25"/>
                  <a:gd name="T9" fmla="*/ 2 h 16"/>
                  <a:gd name="T10" fmla="*/ 24 w 25"/>
                  <a:gd name="T11" fmla="*/ 1 h 16"/>
                  <a:gd name="T12" fmla="*/ 21 w 25"/>
                  <a:gd name="T13" fmla="*/ 0 h 16"/>
                  <a:gd name="T14" fmla="*/ 4 w 25"/>
                  <a:gd name="T15" fmla="*/ 0 h 16"/>
                  <a:gd name="T16" fmla="*/ 1 w 25"/>
                  <a:gd name="T17" fmla="*/ 1 h 16"/>
                  <a:gd name="T18" fmla="*/ 0 w 25"/>
                  <a:gd name="T19" fmla="*/ 2 h 16"/>
                  <a:gd name="T20" fmla="*/ 0 w 25"/>
                  <a:gd name="T21" fmla="*/ 13 h 16"/>
                  <a:gd name="T22" fmla="*/ 1 w 25"/>
                  <a:gd name="T23" fmla="*/ 15 h 16"/>
                  <a:gd name="T24" fmla="*/ 4 w 25"/>
                  <a:gd name="T25" fmla="*/ 16 h 16"/>
                  <a:gd name="T26" fmla="*/ 3 w 25"/>
                  <a:gd name="T27" fmla="*/ 6 h 16"/>
                  <a:gd name="T28" fmla="*/ 4 w 25"/>
                  <a:gd name="T29" fmla="*/ 4 h 16"/>
                  <a:gd name="T30" fmla="*/ 4 w 25"/>
                  <a:gd name="T31" fmla="*/ 4 h 16"/>
                  <a:gd name="T32" fmla="*/ 6 w 25"/>
                  <a:gd name="T33" fmla="*/ 3 h 16"/>
                  <a:gd name="T34" fmla="*/ 19 w 25"/>
                  <a:gd name="T35" fmla="*/ 3 h 16"/>
                  <a:gd name="T36" fmla="*/ 21 w 25"/>
                  <a:gd name="T37" fmla="*/ 4 h 16"/>
                  <a:gd name="T38" fmla="*/ 21 w 25"/>
                  <a:gd name="T39" fmla="*/ 4 h 16"/>
                  <a:gd name="T40" fmla="*/ 22 w 25"/>
                  <a:gd name="T41" fmla="*/ 6 h 16"/>
                  <a:gd name="T42" fmla="*/ 22 w 25"/>
                  <a:gd name="T43" fmla="*/ 9 h 16"/>
                  <a:gd name="T44" fmla="*/ 21 w 25"/>
                  <a:gd name="T45" fmla="*/ 11 h 16"/>
                  <a:gd name="T46" fmla="*/ 19 w 25"/>
                  <a:gd name="T47" fmla="*/ 12 h 16"/>
                  <a:gd name="T48" fmla="*/ 6 w 25"/>
                  <a:gd name="T49" fmla="*/ 12 h 16"/>
                  <a:gd name="T50" fmla="*/ 4 w 25"/>
                  <a:gd name="T51" fmla="*/ 11 h 16"/>
                  <a:gd name="T52" fmla="*/ 3 w 25"/>
                  <a:gd name="T53" fmla="*/ 9 h 16"/>
                  <a:gd name="T54" fmla="*/ 3 w 25"/>
                  <a:gd name="T55"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 h="16">
                    <a:moveTo>
                      <a:pt x="4" y="16"/>
                    </a:moveTo>
                    <a:cubicBezTo>
                      <a:pt x="21" y="16"/>
                      <a:pt x="21" y="16"/>
                      <a:pt x="21" y="16"/>
                    </a:cubicBezTo>
                    <a:cubicBezTo>
                      <a:pt x="22" y="16"/>
                      <a:pt x="23" y="16"/>
                      <a:pt x="24" y="15"/>
                    </a:cubicBezTo>
                    <a:cubicBezTo>
                      <a:pt x="24" y="15"/>
                      <a:pt x="25" y="14"/>
                      <a:pt x="25" y="13"/>
                    </a:cubicBezTo>
                    <a:cubicBezTo>
                      <a:pt x="25" y="2"/>
                      <a:pt x="25" y="2"/>
                      <a:pt x="25" y="2"/>
                    </a:cubicBezTo>
                    <a:cubicBezTo>
                      <a:pt x="25" y="2"/>
                      <a:pt x="24" y="1"/>
                      <a:pt x="24" y="1"/>
                    </a:cubicBezTo>
                    <a:cubicBezTo>
                      <a:pt x="23" y="0"/>
                      <a:pt x="22" y="0"/>
                      <a:pt x="21" y="0"/>
                    </a:cubicBezTo>
                    <a:cubicBezTo>
                      <a:pt x="4" y="0"/>
                      <a:pt x="4" y="0"/>
                      <a:pt x="4" y="0"/>
                    </a:cubicBezTo>
                    <a:cubicBezTo>
                      <a:pt x="3" y="0"/>
                      <a:pt x="2" y="0"/>
                      <a:pt x="1" y="1"/>
                    </a:cubicBezTo>
                    <a:cubicBezTo>
                      <a:pt x="1" y="1"/>
                      <a:pt x="0" y="2"/>
                      <a:pt x="0" y="2"/>
                    </a:cubicBezTo>
                    <a:cubicBezTo>
                      <a:pt x="0" y="13"/>
                      <a:pt x="0" y="13"/>
                      <a:pt x="0" y="13"/>
                    </a:cubicBezTo>
                    <a:cubicBezTo>
                      <a:pt x="0" y="14"/>
                      <a:pt x="1" y="15"/>
                      <a:pt x="1" y="15"/>
                    </a:cubicBezTo>
                    <a:cubicBezTo>
                      <a:pt x="2" y="16"/>
                      <a:pt x="3" y="16"/>
                      <a:pt x="4" y="16"/>
                    </a:cubicBezTo>
                    <a:close/>
                    <a:moveTo>
                      <a:pt x="3" y="6"/>
                    </a:moveTo>
                    <a:cubicBezTo>
                      <a:pt x="3" y="5"/>
                      <a:pt x="3" y="4"/>
                      <a:pt x="4" y="4"/>
                    </a:cubicBezTo>
                    <a:cubicBezTo>
                      <a:pt x="4" y="4"/>
                      <a:pt x="4" y="4"/>
                      <a:pt x="4" y="4"/>
                    </a:cubicBezTo>
                    <a:cubicBezTo>
                      <a:pt x="5" y="4"/>
                      <a:pt x="5" y="3"/>
                      <a:pt x="6" y="3"/>
                    </a:cubicBezTo>
                    <a:cubicBezTo>
                      <a:pt x="19" y="3"/>
                      <a:pt x="19" y="3"/>
                      <a:pt x="19" y="3"/>
                    </a:cubicBezTo>
                    <a:cubicBezTo>
                      <a:pt x="20" y="3"/>
                      <a:pt x="20" y="4"/>
                      <a:pt x="21" y="4"/>
                    </a:cubicBezTo>
                    <a:cubicBezTo>
                      <a:pt x="21" y="4"/>
                      <a:pt x="21" y="4"/>
                      <a:pt x="21" y="4"/>
                    </a:cubicBezTo>
                    <a:cubicBezTo>
                      <a:pt x="21" y="4"/>
                      <a:pt x="22" y="5"/>
                      <a:pt x="22" y="6"/>
                    </a:cubicBezTo>
                    <a:cubicBezTo>
                      <a:pt x="22" y="9"/>
                      <a:pt x="22" y="9"/>
                      <a:pt x="22" y="9"/>
                    </a:cubicBezTo>
                    <a:cubicBezTo>
                      <a:pt x="22" y="10"/>
                      <a:pt x="21" y="11"/>
                      <a:pt x="21" y="11"/>
                    </a:cubicBezTo>
                    <a:cubicBezTo>
                      <a:pt x="20" y="12"/>
                      <a:pt x="20" y="12"/>
                      <a:pt x="19" y="12"/>
                    </a:cubicBezTo>
                    <a:cubicBezTo>
                      <a:pt x="6" y="12"/>
                      <a:pt x="6" y="12"/>
                      <a:pt x="6" y="12"/>
                    </a:cubicBezTo>
                    <a:cubicBezTo>
                      <a:pt x="5" y="12"/>
                      <a:pt x="5" y="12"/>
                      <a:pt x="4" y="11"/>
                    </a:cubicBezTo>
                    <a:cubicBezTo>
                      <a:pt x="4" y="11"/>
                      <a:pt x="3" y="10"/>
                      <a:pt x="3" y="9"/>
                    </a:cubicBezTo>
                    <a:lnTo>
                      <a:pt x="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15" name="Freeform 128"/>
              <p:cNvSpPr>
                <a:spLocks/>
              </p:cNvSpPr>
              <p:nvPr/>
            </p:nvSpPr>
            <p:spPr bwMode="auto">
              <a:xfrm>
                <a:off x="8291513" y="3165476"/>
                <a:ext cx="131763" cy="11113"/>
              </a:xfrm>
              <a:custGeom>
                <a:avLst/>
                <a:gdLst>
                  <a:gd name="T0" fmla="*/ 33 w 35"/>
                  <a:gd name="T1" fmla="*/ 0 h 3"/>
                  <a:gd name="T2" fmla="*/ 1 w 35"/>
                  <a:gd name="T3" fmla="*/ 0 h 3"/>
                  <a:gd name="T4" fmla="*/ 0 w 35"/>
                  <a:gd name="T5" fmla="*/ 2 h 3"/>
                  <a:gd name="T6" fmla="*/ 1 w 35"/>
                  <a:gd name="T7" fmla="*/ 3 h 3"/>
                  <a:gd name="T8" fmla="*/ 33 w 35"/>
                  <a:gd name="T9" fmla="*/ 3 h 3"/>
                  <a:gd name="T10" fmla="*/ 35 w 35"/>
                  <a:gd name="T11" fmla="*/ 2 h 3"/>
                  <a:gd name="T12" fmla="*/ 33 w 3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33" y="0"/>
                    </a:moveTo>
                    <a:cubicBezTo>
                      <a:pt x="1" y="0"/>
                      <a:pt x="1" y="0"/>
                      <a:pt x="1" y="0"/>
                    </a:cubicBezTo>
                    <a:cubicBezTo>
                      <a:pt x="1" y="0"/>
                      <a:pt x="0" y="1"/>
                      <a:pt x="0" y="2"/>
                    </a:cubicBezTo>
                    <a:cubicBezTo>
                      <a:pt x="0" y="3"/>
                      <a:pt x="1" y="3"/>
                      <a:pt x="1" y="3"/>
                    </a:cubicBezTo>
                    <a:cubicBezTo>
                      <a:pt x="33" y="3"/>
                      <a:pt x="33" y="3"/>
                      <a:pt x="33" y="3"/>
                    </a:cubicBezTo>
                    <a:cubicBezTo>
                      <a:pt x="34" y="3"/>
                      <a:pt x="35" y="3"/>
                      <a:pt x="35" y="2"/>
                    </a:cubicBezTo>
                    <a:cubicBezTo>
                      <a:pt x="35" y="1"/>
                      <a:pt x="34"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grpSp>
      </p:grpSp>
    </p:spTree>
    <p:extLst>
      <p:ext uri="{BB962C8B-B14F-4D97-AF65-F5344CB8AC3E}">
        <p14:creationId xmlns:p14="http://schemas.microsoft.com/office/powerpoint/2010/main" val="166099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18191" y="4650641"/>
            <a:ext cx="7401643" cy="884267"/>
            <a:chOff x="818191" y="5510714"/>
            <a:chExt cx="7401643" cy="884267"/>
          </a:xfrm>
        </p:grpSpPr>
        <p:sp>
          <p:nvSpPr>
            <p:cNvPr id="67" name="Rounded Rectangle 66"/>
            <p:cNvSpPr/>
            <p:nvPr/>
          </p:nvSpPr>
          <p:spPr>
            <a:xfrm>
              <a:off x="818191" y="5510714"/>
              <a:ext cx="887541" cy="884267"/>
            </a:xfrm>
            <a:prstGeom prst="roundRect">
              <a:avLst/>
            </a:prstGeom>
            <a:solidFill>
              <a:srgbClr val="F39C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68" name="Text Box 10"/>
            <p:cNvSpPr txBox="1">
              <a:spLocks noChangeArrowheads="1"/>
            </p:cNvSpPr>
            <p:nvPr/>
          </p:nvSpPr>
          <p:spPr bwMode="auto">
            <a:xfrm>
              <a:off x="2020138" y="5540213"/>
              <a:ext cx="6199696" cy="77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r>
                <a:rPr lang="vi-VN" altLang="en-US" sz="1600" smtClean="0">
                  <a:solidFill>
                    <a:schemeClr val="bg1"/>
                  </a:solidFill>
                  <a:latin typeface="Open Sans" panose="020B0606030504020204" pitchFamily="34" charset="0"/>
                  <a:cs typeface="Open Sans" panose="020B0606030504020204" pitchFamily="34" charset="0"/>
                </a:rPr>
                <a:t>Chủ động tiếp nhận, dễ dàng sắp xếp lịch tiếp khách hàng </a:t>
              </a:r>
              <a:endParaRPr lang="en-US" altLang="en-US" sz="1600" smtClean="0">
                <a:solidFill>
                  <a:schemeClr val="bg1"/>
                </a:solidFill>
                <a:latin typeface="Open Sans" panose="020B0606030504020204" pitchFamily="34" charset="0"/>
                <a:cs typeface="Open Sans" panose="020B0606030504020204" pitchFamily="34" charset="0"/>
              </a:endParaRPr>
            </a:p>
            <a:p>
              <a:pPr eaLnBrk="1" hangingPunct="1"/>
              <a:r>
                <a:rPr lang="vi-VN" altLang="en-US" sz="1600" smtClean="0">
                  <a:solidFill>
                    <a:schemeClr val="bg1"/>
                  </a:solidFill>
                  <a:latin typeface="Open Sans" panose="020B0606030504020204" pitchFamily="34" charset="0"/>
                  <a:cs typeface="Open Sans" panose="020B0606030504020204" pitchFamily="34" charset="0"/>
                </a:rPr>
                <a:t>Dễ dàng liên hệ với các đơn vị chuyên trách để xử lý các trường hợp chuyên sâu</a:t>
              </a:r>
              <a:endParaRPr lang="en-US" altLang="en-US" sz="1600">
                <a:solidFill>
                  <a:schemeClr val="bg1"/>
                </a:solidFill>
                <a:latin typeface="Open Sans" panose="020B0606030504020204" pitchFamily="34" charset="0"/>
                <a:cs typeface="Open Sans" panose="020B0606030504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957" y="5649362"/>
              <a:ext cx="622300" cy="622300"/>
            </a:xfrm>
            <a:prstGeom prst="rect">
              <a:avLst/>
            </a:prstGeom>
          </p:spPr>
        </p:pic>
      </p:grpSp>
      <p:grpSp>
        <p:nvGrpSpPr>
          <p:cNvPr id="5" name="Group 4"/>
          <p:cNvGrpSpPr/>
          <p:nvPr/>
        </p:nvGrpSpPr>
        <p:grpSpPr>
          <a:xfrm>
            <a:off x="818191" y="2718522"/>
            <a:ext cx="6976842" cy="1019510"/>
            <a:chOff x="818191" y="2990121"/>
            <a:chExt cx="6976842" cy="1019510"/>
          </a:xfrm>
        </p:grpSpPr>
        <p:sp>
          <p:nvSpPr>
            <p:cNvPr id="65" name="Rounded Rectangle 64"/>
            <p:cNvSpPr/>
            <p:nvPr/>
          </p:nvSpPr>
          <p:spPr>
            <a:xfrm>
              <a:off x="818191" y="3133573"/>
              <a:ext cx="836603" cy="836605"/>
            </a:xfrm>
            <a:prstGeom prst="roundRect">
              <a:avLst/>
            </a:prstGeom>
            <a:solidFill>
              <a:srgbClr val="C039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66" name="Text Box 10"/>
            <p:cNvSpPr txBox="1">
              <a:spLocks noChangeArrowheads="1"/>
            </p:cNvSpPr>
            <p:nvPr/>
          </p:nvSpPr>
          <p:spPr bwMode="auto">
            <a:xfrm>
              <a:off x="1951155" y="2990121"/>
              <a:ext cx="5843878" cy="101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smtClean="0">
                  <a:solidFill>
                    <a:schemeClr val="bg1"/>
                  </a:solidFill>
                  <a:latin typeface="Open Sans" panose="020B0606030504020204" pitchFamily="34" charset="0"/>
                  <a:cs typeface="Open Sans" panose="020B0606030504020204" pitchFamily="34" charset="0"/>
                </a:rPr>
                <a:t>Hệ thống liên kết toàn bộ lịch khám của các địa điểm y tế trên toàn quốc, tránh ùn tắc, phân bổ thời gian khám không đều.</a:t>
              </a:r>
            </a:p>
            <a:p>
              <a:pPr eaLnBrk="1" hangingPunct="1"/>
              <a:r>
                <a:rPr lang="en-US" altLang="en-US" sz="1600" smtClean="0">
                  <a:solidFill>
                    <a:schemeClr val="bg1"/>
                  </a:solidFill>
                  <a:latin typeface="Open Sans" panose="020B0606030504020204" pitchFamily="34" charset="0"/>
                  <a:cs typeface="Open Sans" panose="020B0606030504020204" pitchFamily="34" charset="0"/>
                </a:rPr>
                <a:t>Hỗ trợ đặt lịch khám nhanh chóng, giảm thời gian chờ đợi.</a:t>
              </a:r>
              <a:endParaRPr lang="en-US" altLang="en-US" sz="1600">
                <a:solidFill>
                  <a:schemeClr val="bg1"/>
                </a:solidFill>
                <a:latin typeface="Open Sans" panose="020B0606030504020204" pitchFamily="34" charset="0"/>
                <a:cs typeface="Open Sans" panose="020B0606030504020204" pitchFamily="34" charset="0"/>
              </a:endParaRPr>
            </a:p>
          </p:txBody>
        </p:sp>
        <p:grpSp>
          <p:nvGrpSpPr>
            <p:cNvPr id="107" name="Group 106"/>
            <p:cNvGrpSpPr/>
            <p:nvPr/>
          </p:nvGrpSpPr>
          <p:grpSpPr bwMode="auto">
            <a:xfrm>
              <a:off x="1016481" y="3252080"/>
              <a:ext cx="432072" cy="572355"/>
              <a:chOff x="8235951" y="2905126"/>
              <a:chExt cx="244475" cy="323850"/>
            </a:xfrm>
            <a:solidFill>
              <a:schemeClr val="bg1"/>
            </a:solidFill>
          </p:grpSpPr>
          <p:sp>
            <p:nvSpPr>
              <p:cNvPr id="108" name="Freeform 121"/>
              <p:cNvSpPr>
                <a:spLocks/>
              </p:cNvSpPr>
              <p:nvPr/>
            </p:nvSpPr>
            <p:spPr bwMode="auto">
              <a:xfrm>
                <a:off x="8291513" y="3022601"/>
                <a:ext cx="131763" cy="11113"/>
              </a:xfrm>
              <a:custGeom>
                <a:avLst/>
                <a:gdLst>
                  <a:gd name="T0" fmla="*/ 33 w 35"/>
                  <a:gd name="T1" fmla="*/ 0 h 3"/>
                  <a:gd name="T2" fmla="*/ 1 w 35"/>
                  <a:gd name="T3" fmla="*/ 0 h 3"/>
                  <a:gd name="T4" fmla="*/ 0 w 35"/>
                  <a:gd name="T5" fmla="*/ 1 h 3"/>
                  <a:gd name="T6" fmla="*/ 1 w 35"/>
                  <a:gd name="T7" fmla="*/ 3 h 3"/>
                  <a:gd name="T8" fmla="*/ 33 w 35"/>
                  <a:gd name="T9" fmla="*/ 3 h 3"/>
                  <a:gd name="T10" fmla="*/ 35 w 35"/>
                  <a:gd name="T11" fmla="*/ 1 h 3"/>
                  <a:gd name="T12" fmla="*/ 33 w 3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33" y="0"/>
                    </a:moveTo>
                    <a:cubicBezTo>
                      <a:pt x="1" y="0"/>
                      <a:pt x="1" y="0"/>
                      <a:pt x="1" y="0"/>
                    </a:cubicBezTo>
                    <a:cubicBezTo>
                      <a:pt x="1" y="0"/>
                      <a:pt x="0" y="0"/>
                      <a:pt x="0" y="1"/>
                    </a:cubicBezTo>
                    <a:cubicBezTo>
                      <a:pt x="0" y="2"/>
                      <a:pt x="1" y="3"/>
                      <a:pt x="1" y="3"/>
                    </a:cubicBezTo>
                    <a:cubicBezTo>
                      <a:pt x="33" y="3"/>
                      <a:pt x="33" y="3"/>
                      <a:pt x="33" y="3"/>
                    </a:cubicBezTo>
                    <a:cubicBezTo>
                      <a:pt x="34" y="3"/>
                      <a:pt x="35" y="2"/>
                      <a:pt x="35" y="1"/>
                    </a:cubicBezTo>
                    <a:cubicBezTo>
                      <a:pt x="35" y="0"/>
                      <a:pt x="34"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09" name="Freeform 122"/>
              <p:cNvSpPr>
                <a:spLocks/>
              </p:cNvSpPr>
              <p:nvPr/>
            </p:nvSpPr>
            <p:spPr bwMode="auto">
              <a:xfrm>
                <a:off x="8291513" y="3060701"/>
                <a:ext cx="131763" cy="11113"/>
              </a:xfrm>
              <a:custGeom>
                <a:avLst/>
                <a:gdLst>
                  <a:gd name="T0" fmla="*/ 33 w 35"/>
                  <a:gd name="T1" fmla="*/ 0 h 3"/>
                  <a:gd name="T2" fmla="*/ 1 w 35"/>
                  <a:gd name="T3" fmla="*/ 0 h 3"/>
                  <a:gd name="T4" fmla="*/ 0 w 35"/>
                  <a:gd name="T5" fmla="*/ 1 h 3"/>
                  <a:gd name="T6" fmla="*/ 1 w 35"/>
                  <a:gd name="T7" fmla="*/ 3 h 3"/>
                  <a:gd name="T8" fmla="*/ 33 w 35"/>
                  <a:gd name="T9" fmla="*/ 3 h 3"/>
                  <a:gd name="T10" fmla="*/ 35 w 35"/>
                  <a:gd name="T11" fmla="*/ 1 h 3"/>
                  <a:gd name="T12" fmla="*/ 33 w 3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33" y="0"/>
                    </a:moveTo>
                    <a:cubicBezTo>
                      <a:pt x="1" y="0"/>
                      <a:pt x="1" y="0"/>
                      <a:pt x="1" y="0"/>
                    </a:cubicBezTo>
                    <a:cubicBezTo>
                      <a:pt x="1" y="0"/>
                      <a:pt x="0" y="0"/>
                      <a:pt x="0" y="1"/>
                    </a:cubicBezTo>
                    <a:cubicBezTo>
                      <a:pt x="0" y="2"/>
                      <a:pt x="1" y="3"/>
                      <a:pt x="1" y="3"/>
                    </a:cubicBezTo>
                    <a:cubicBezTo>
                      <a:pt x="33" y="3"/>
                      <a:pt x="33" y="3"/>
                      <a:pt x="33" y="3"/>
                    </a:cubicBezTo>
                    <a:cubicBezTo>
                      <a:pt x="34" y="3"/>
                      <a:pt x="35" y="2"/>
                      <a:pt x="35" y="1"/>
                    </a:cubicBezTo>
                    <a:cubicBezTo>
                      <a:pt x="35" y="0"/>
                      <a:pt x="34"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10" name="Freeform 123"/>
              <p:cNvSpPr>
                <a:spLocks/>
              </p:cNvSpPr>
              <p:nvPr/>
            </p:nvSpPr>
            <p:spPr bwMode="auto">
              <a:xfrm>
                <a:off x="8291513" y="3094038"/>
                <a:ext cx="131763" cy="14288"/>
              </a:xfrm>
              <a:custGeom>
                <a:avLst/>
                <a:gdLst>
                  <a:gd name="T0" fmla="*/ 33 w 35"/>
                  <a:gd name="T1" fmla="*/ 0 h 4"/>
                  <a:gd name="T2" fmla="*/ 1 w 35"/>
                  <a:gd name="T3" fmla="*/ 0 h 4"/>
                  <a:gd name="T4" fmla="*/ 0 w 35"/>
                  <a:gd name="T5" fmla="*/ 2 h 4"/>
                  <a:gd name="T6" fmla="*/ 1 w 35"/>
                  <a:gd name="T7" fmla="*/ 4 h 4"/>
                  <a:gd name="T8" fmla="*/ 33 w 35"/>
                  <a:gd name="T9" fmla="*/ 4 h 4"/>
                  <a:gd name="T10" fmla="*/ 35 w 35"/>
                  <a:gd name="T11" fmla="*/ 2 h 4"/>
                  <a:gd name="T12" fmla="*/ 33 w 3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5" h="4">
                    <a:moveTo>
                      <a:pt x="33" y="0"/>
                    </a:moveTo>
                    <a:cubicBezTo>
                      <a:pt x="1" y="0"/>
                      <a:pt x="1" y="0"/>
                      <a:pt x="1" y="0"/>
                    </a:cubicBezTo>
                    <a:cubicBezTo>
                      <a:pt x="1" y="0"/>
                      <a:pt x="0" y="1"/>
                      <a:pt x="0" y="2"/>
                    </a:cubicBezTo>
                    <a:cubicBezTo>
                      <a:pt x="0" y="3"/>
                      <a:pt x="1" y="4"/>
                      <a:pt x="1" y="4"/>
                    </a:cubicBezTo>
                    <a:cubicBezTo>
                      <a:pt x="33" y="4"/>
                      <a:pt x="33" y="4"/>
                      <a:pt x="33" y="4"/>
                    </a:cubicBezTo>
                    <a:cubicBezTo>
                      <a:pt x="34" y="4"/>
                      <a:pt x="35" y="3"/>
                      <a:pt x="35" y="2"/>
                    </a:cubicBezTo>
                    <a:cubicBezTo>
                      <a:pt x="35" y="1"/>
                      <a:pt x="34"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11" name="Freeform 124"/>
              <p:cNvSpPr>
                <a:spLocks/>
              </p:cNvSpPr>
              <p:nvPr/>
            </p:nvSpPr>
            <p:spPr bwMode="auto">
              <a:xfrm>
                <a:off x="8291513" y="3132138"/>
                <a:ext cx="131763" cy="14288"/>
              </a:xfrm>
              <a:custGeom>
                <a:avLst/>
                <a:gdLst>
                  <a:gd name="T0" fmla="*/ 33 w 35"/>
                  <a:gd name="T1" fmla="*/ 0 h 4"/>
                  <a:gd name="T2" fmla="*/ 1 w 35"/>
                  <a:gd name="T3" fmla="*/ 0 h 4"/>
                  <a:gd name="T4" fmla="*/ 0 w 35"/>
                  <a:gd name="T5" fmla="*/ 2 h 4"/>
                  <a:gd name="T6" fmla="*/ 1 w 35"/>
                  <a:gd name="T7" fmla="*/ 4 h 4"/>
                  <a:gd name="T8" fmla="*/ 33 w 35"/>
                  <a:gd name="T9" fmla="*/ 4 h 4"/>
                  <a:gd name="T10" fmla="*/ 35 w 35"/>
                  <a:gd name="T11" fmla="*/ 2 h 4"/>
                  <a:gd name="T12" fmla="*/ 33 w 3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5" h="4">
                    <a:moveTo>
                      <a:pt x="33" y="0"/>
                    </a:moveTo>
                    <a:cubicBezTo>
                      <a:pt x="1" y="0"/>
                      <a:pt x="1" y="0"/>
                      <a:pt x="1" y="0"/>
                    </a:cubicBezTo>
                    <a:cubicBezTo>
                      <a:pt x="1" y="0"/>
                      <a:pt x="0" y="1"/>
                      <a:pt x="0" y="2"/>
                    </a:cubicBezTo>
                    <a:cubicBezTo>
                      <a:pt x="0" y="3"/>
                      <a:pt x="1" y="4"/>
                      <a:pt x="1" y="4"/>
                    </a:cubicBezTo>
                    <a:cubicBezTo>
                      <a:pt x="33" y="4"/>
                      <a:pt x="33" y="4"/>
                      <a:pt x="33" y="4"/>
                    </a:cubicBezTo>
                    <a:cubicBezTo>
                      <a:pt x="34" y="4"/>
                      <a:pt x="35" y="3"/>
                      <a:pt x="35" y="2"/>
                    </a:cubicBezTo>
                    <a:cubicBezTo>
                      <a:pt x="35" y="1"/>
                      <a:pt x="34"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12" name="Freeform 125"/>
              <p:cNvSpPr>
                <a:spLocks/>
              </p:cNvSpPr>
              <p:nvPr/>
            </p:nvSpPr>
            <p:spPr bwMode="auto">
              <a:xfrm>
                <a:off x="8235951" y="2916238"/>
                <a:ext cx="244475" cy="312738"/>
              </a:xfrm>
              <a:custGeom>
                <a:avLst/>
                <a:gdLst>
                  <a:gd name="T0" fmla="*/ 60 w 65"/>
                  <a:gd name="T1" fmla="*/ 0 h 83"/>
                  <a:gd name="T2" fmla="*/ 46 w 65"/>
                  <a:gd name="T3" fmla="*/ 0 h 83"/>
                  <a:gd name="T4" fmla="*/ 46 w 65"/>
                  <a:gd name="T5" fmla="*/ 8 h 83"/>
                  <a:gd name="T6" fmla="*/ 57 w 65"/>
                  <a:gd name="T7" fmla="*/ 8 h 83"/>
                  <a:gd name="T8" fmla="*/ 57 w 65"/>
                  <a:gd name="T9" fmla="*/ 14 h 83"/>
                  <a:gd name="T10" fmla="*/ 57 w 65"/>
                  <a:gd name="T11" fmla="*/ 75 h 83"/>
                  <a:gd name="T12" fmla="*/ 8 w 65"/>
                  <a:gd name="T13" fmla="*/ 75 h 83"/>
                  <a:gd name="T14" fmla="*/ 8 w 65"/>
                  <a:gd name="T15" fmla="*/ 8 h 83"/>
                  <a:gd name="T16" fmla="*/ 19 w 65"/>
                  <a:gd name="T17" fmla="*/ 8 h 83"/>
                  <a:gd name="T18" fmla="*/ 19 w 65"/>
                  <a:gd name="T19" fmla="*/ 0 h 83"/>
                  <a:gd name="T20" fmla="*/ 5 w 65"/>
                  <a:gd name="T21" fmla="*/ 0 h 83"/>
                  <a:gd name="T22" fmla="*/ 0 w 65"/>
                  <a:gd name="T23" fmla="*/ 4 h 83"/>
                  <a:gd name="T24" fmla="*/ 0 w 65"/>
                  <a:gd name="T25" fmla="*/ 79 h 83"/>
                  <a:gd name="T26" fmla="*/ 5 w 65"/>
                  <a:gd name="T27" fmla="*/ 83 h 83"/>
                  <a:gd name="T28" fmla="*/ 60 w 65"/>
                  <a:gd name="T29" fmla="*/ 83 h 83"/>
                  <a:gd name="T30" fmla="*/ 65 w 65"/>
                  <a:gd name="T31" fmla="*/ 79 h 83"/>
                  <a:gd name="T32" fmla="*/ 65 w 65"/>
                  <a:gd name="T33" fmla="*/ 4 h 83"/>
                  <a:gd name="T34" fmla="*/ 60 w 65"/>
                  <a:gd name="T3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83">
                    <a:moveTo>
                      <a:pt x="60" y="0"/>
                    </a:moveTo>
                    <a:cubicBezTo>
                      <a:pt x="46" y="0"/>
                      <a:pt x="46" y="0"/>
                      <a:pt x="46" y="0"/>
                    </a:cubicBezTo>
                    <a:cubicBezTo>
                      <a:pt x="46" y="8"/>
                      <a:pt x="46" y="8"/>
                      <a:pt x="46" y="8"/>
                    </a:cubicBezTo>
                    <a:cubicBezTo>
                      <a:pt x="57" y="8"/>
                      <a:pt x="57" y="8"/>
                      <a:pt x="57" y="8"/>
                    </a:cubicBezTo>
                    <a:cubicBezTo>
                      <a:pt x="57" y="14"/>
                      <a:pt x="57" y="14"/>
                      <a:pt x="57" y="14"/>
                    </a:cubicBezTo>
                    <a:cubicBezTo>
                      <a:pt x="57" y="75"/>
                      <a:pt x="57" y="75"/>
                      <a:pt x="57" y="75"/>
                    </a:cubicBezTo>
                    <a:cubicBezTo>
                      <a:pt x="8" y="75"/>
                      <a:pt x="8" y="75"/>
                      <a:pt x="8" y="75"/>
                    </a:cubicBezTo>
                    <a:cubicBezTo>
                      <a:pt x="8" y="8"/>
                      <a:pt x="8" y="8"/>
                      <a:pt x="8" y="8"/>
                    </a:cubicBezTo>
                    <a:cubicBezTo>
                      <a:pt x="19" y="8"/>
                      <a:pt x="19" y="8"/>
                      <a:pt x="19" y="8"/>
                    </a:cubicBezTo>
                    <a:cubicBezTo>
                      <a:pt x="19" y="0"/>
                      <a:pt x="19" y="0"/>
                      <a:pt x="19" y="0"/>
                    </a:cubicBezTo>
                    <a:cubicBezTo>
                      <a:pt x="5" y="0"/>
                      <a:pt x="5" y="0"/>
                      <a:pt x="5" y="0"/>
                    </a:cubicBezTo>
                    <a:cubicBezTo>
                      <a:pt x="2" y="0"/>
                      <a:pt x="0" y="2"/>
                      <a:pt x="0" y="4"/>
                    </a:cubicBezTo>
                    <a:cubicBezTo>
                      <a:pt x="0" y="79"/>
                      <a:pt x="0" y="79"/>
                      <a:pt x="0" y="79"/>
                    </a:cubicBezTo>
                    <a:cubicBezTo>
                      <a:pt x="0" y="81"/>
                      <a:pt x="2" y="83"/>
                      <a:pt x="5" y="83"/>
                    </a:cubicBezTo>
                    <a:cubicBezTo>
                      <a:pt x="60" y="83"/>
                      <a:pt x="60" y="83"/>
                      <a:pt x="60" y="83"/>
                    </a:cubicBezTo>
                    <a:cubicBezTo>
                      <a:pt x="63" y="83"/>
                      <a:pt x="65" y="81"/>
                      <a:pt x="65" y="79"/>
                    </a:cubicBezTo>
                    <a:cubicBezTo>
                      <a:pt x="65" y="4"/>
                      <a:pt x="65" y="4"/>
                      <a:pt x="65" y="4"/>
                    </a:cubicBezTo>
                    <a:cubicBezTo>
                      <a:pt x="65" y="2"/>
                      <a:pt x="63" y="0"/>
                      <a:pt x="6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13" name="Freeform 126"/>
              <p:cNvSpPr>
                <a:spLocks/>
              </p:cNvSpPr>
              <p:nvPr/>
            </p:nvSpPr>
            <p:spPr bwMode="auto">
              <a:xfrm>
                <a:off x="8329613" y="2924176"/>
                <a:ext cx="55563" cy="22225"/>
              </a:xfrm>
              <a:custGeom>
                <a:avLst/>
                <a:gdLst>
                  <a:gd name="T0" fmla="*/ 15 w 15"/>
                  <a:gd name="T1" fmla="*/ 1 h 6"/>
                  <a:gd name="T2" fmla="*/ 15 w 15"/>
                  <a:gd name="T3" fmla="*/ 0 h 6"/>
                  <a:gd name="T4" fmla="*/ 14 w 15"/>
                  <a:gd name="T5" fmla="*/ 0 h 6"/>
                  <a:gd name="T6" fmla="*/ 1 w 15"/>
                  <a:gd name="T7" fmla="*/ 0 h 6"/>
                  <a:gd name="T8" fmla="*/ 0 w 15"/>
                  <a:gd name="T9" fmla="*/ 0 h 6"/>
                  <a:gd name="T10" fmla="*/ 0 w 15"/>
                  <a:gd name="T11" fmla="*/ 1 h 6"/>
                  <a:gd name="T12" fmla="*/ 0 w 15"/>
                  <a:gd name="T13" fmla="*/ 6 h 6"/>
                  <a:gd name="T14" fmla="*/ 15 w 15"/>
                  <a:gd name="T15" fmla="*/ 6 h 6"/>
                  <a:gd name="T16" fmla="*/ 15 w 15"/>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6">
                    <a:moveTo>
                      <a:pt x="15" y="1"/>
                    </a:moveTo>
                    <a:cubicBezTo>
                      <a:pt x="15" y="1"/>
                      <a:pt x="15" y="0"/>
                      <a:pt x="15" y="0"/>
                    </a:cubicBezTo>
                    <a:cubicBezTo>
                      <a:pt x="15" y="0"/>
                      <a:pt x="14" y="0"/>
                      <a:pt x="14" y="0"/>
                    </a:cubicBezTo>
                    <a:cubicBezTo>
                      <a:pt x="1" y="0"/>
                      <a:pt x="1" y="0"/>
                      <a:pt x="1" y="0"/>
                    </a:cubicBezTo>
                    <a:cubicBezTo>
                      <a:pt x="1" y="0"/>
                      <a:pt x="0" y="0"/>
                      <a:pt x="0" y="0"/>
                    </a:cubicBezTo>
                    <a:cubicBezTo>
                      <a:pt x="0" y="0"/>
                      <a:pt x="0" y="1"/>
                      <a:pt x="0" y="1"/>
                    </a:cubicBezTo>
                    <a:cubicBezTo>
                      <a:pt x="0" y="6"/>
                      <a:pt x="0" y="6"/>
                      <a:pt x="0" y="6"/>
                    </a:cubicBezTo>
                    <a:cubicBezTo>
                      <a:pt x="15" y="6"/>
                      <a:pt x="15" y="6"/>
                      <a:pt x="15" y="6"/>
                    </a:cubicBez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14" name="Freeform 127"/>
              <p:cNvSpPr>
                <a:spLocks noEditPoints="1"/>
              </p:cNvSpPr>
              <p:nvPr/>
            </p:nvSpPr>
            <p:spPr bwMode="auto">
              <a:xfrm>
                <a:off x="8310563" y="2905126"/>
                <a:ext cx="93663" cy="60325"/>
              </a:xfrm>
              <a:custGeom>
                <a:avLst/>
                <a:gdLst>
                  <a:gd name="T0" fmla="*/ 4 w 25"/>
                  <a:gd name="T1" fmla="*/ 16 h 16"/>
                  <a:gd name="T2" fmla="*/ 21 w 25"/>
                  <a:gd name="T3" fmla="*/ 16 h 16"/>
                  <a:gd name="T4" fmla="*/ 24 w 25"/>
                  <a:gd name="T5" fmla="*/ 15 h 16"/>
                  <a:gd name="T6" fmla="*/ 25 w 25"/>
                  <a:gd name="T7" fmla="*/ 13 h 16"/>
                  <a:gd name="T8" fmla="*/ 25 w 25"/>
                  <a:gd name="T9" fmla="*/ 2 h 16"/>
                  <a:gd name="T10" fmla="*/ 24 w 25"/>
                  <a:gd name="T11" fmla="*/ 1 h 16"/>
                  <a:gd name="T12" fmla="*/ 21 w 25"/>
                  <a:gd name="T13" fmla="*/ 0 h 16"/>
                  <a:gd name="T14" fmla="*/ 4 w 25"/>
                  <a:gd name="T15" fmla="*/ 0 h 16"/>
                  <a:gd name="T16" fmla="*/ 1 w 25"/>
                  <a:gd name="T17" fmla="*/ 1 h 16"/>
                  <a:gd name="T18" fmla="*/ 0 w 25"/>
                  <a:gd name="T19" fmla="*/ 2 h 16"/>
                  <a:gd name="T20" fmla="*/ 0 w 25"/>
                  <a:gd name="T21" fmla="*/ 13 h 16"/>
                  <a:gd name="T22" fmla="*/ 1 w 25"/>
                  <a:gd name="T23" fmla="*/ 15 h 16"/>
                  <a:gd name="T24" fmla="*/ 4 w 25"/>
                  <a:gd name="T25" fmla="*/ 16 h 16"/>
                  <a:gd name="T26" fmla="*/ 3 w 25"/>
                  <a:gd name="T27" fmla="*/ 6 h 16"/>
                  <a:gd name="T28" fmla="*/ 4 w 25"/>
                  <a:gd name="T29" fmla="*/ 4 h 16"/>
                  <a:gd name="T30" fmla="*/ 4 w 25"/>
                  <a:gd name="T31" fmla="*/ 4 h 16"/>
                  <a:gd name="T32" fmla="*/ 6 w 25"/>
                  <a:gd name="T33" fmla="*/ 3 h 16"/>
                  <a:gd name="T34" fmla="*/ 19 w 25"/>
                  <a:gd name="T35" fmla="*/ 3 h 16"/>
                  <a:gd name="T36" fmla="*/ 21 w 25"/>
                  <a:gd name="T37" fmla="*/ 4 h 16"/>
                  <a:gd name="T38" fmla="*/ 21 w 25"/>
                  <a:gd name="T39" fmla="*/ 4 h 16"/>
                  <a:gd name="T40" fmla="*/ 22 w 25"/>
                  <a:gd name="T41" fmla="*/ 6 h 16"/>
                  <a:gd name="T42" fmla="*/ 22 w 25"/>
                  <a:gd name="T43" fmla="*/ 9 h 16"/>
                  <a:gd name="T44" fmla="*/ 21 w 25"/>
                  <a:gd name="T45" fmla="*/ 11 h 16"/>
                  <a:gd name="T46" fmla="*/ 19 w 25"/>
                  <a:gd name="T47" fmla="*/ 12 h 16"/>
                  <a:gd name="T48" fmla="*/ 6 w 25"/>
                  <a:gd name="T49" fmla="*/ 12 h 16"/>
                  <a:gd name="T50" fmla="*/ 4 w 25"/>
                  <a:gd name="T51" fmla="*/ 11 h 16"/>
                  <a:gd name="T52" fmla="*/ 3 w 25"/>
                  <a:gd name="T53" fmla="*/ 9 h 16"/>
                  <a:gd name="T54" fmla="*/ 3 w 25"/>
                  <a:gd name="T55"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 h="16">
                    <a:moveTo>
                      <a:pt x="4" y="16"/>
                    </a:moveTo>
                    <a:cubicBezTo>
                      <a:pt x="21" y="16"/>
                      <a:pt x="21" y="16"/>
                      <a:pt x="21" y="16"/>
                    </a:cubicBezTo>
                    <a:cubicBezTo>
                      <a:pt x="22" y="16"/>
                      <a:pt x="23" y="16"/>
                      <a:pt x="24" y="15"/>
                    </a:cubicBezTo>
                    <a:cubicBezTo>
                      <a:pt x="24" y="15"/>
                      <a:pt x="25" y="14"/>
                      <a:pt x="25" y="13"/>
                    </a:cubicBezTo>
                    <a:cubicBezTo>
                      <a:pt x="25" y="2"/>
                      <a:pt x="25" y="2"/>
                      <a:pt x="25" y="2"/>
                    </a:cubicBezTo>
                    <a:cubicBezTo>
                      <a:pt x="25" y="2"/>
                      <a:pt x="24" y="1"/>
                      <a:pt x="24" y="1"/>
                    </a:cubicBezTo>
                    <a:cubicBezTo>
                      <a:pt x="23" y="0"/>
                      <a:pt x="22" y="0"/>
                      <a:pt x="21" y="0"/>
                    </a:cubicBezTo>
                    <a:cubicBezTo>
                      <a:pt x="4" y="0"/>
                      <a:pt x="4" y="0"/>
                      <a:pt x="4" y="0"/>
                    </a:cubicBezTo>
                    <a:cubicBezTo>
                      <a:pt x="3" y="0"/>
                      <a:pt x="2" y="0"/>
                      <a:pt x="1" y="1"/>
                    </a:cubicBezTo>
                    <a:cubicBezTo>
                      <a:pt x="1" y="1"/>
                      <a:pt x="0" y="2"/>
                      <a:pt x="0" y="2"/>
                    </a:cubicBezTo>
                    <a:cubicBezTo>
                      <a:pt x="0" y="13"/>
                      <a:pt x="0" y="13"/>
                      <a:pt x="0" y="13"/>
                    </a:cubicBezTo>
                    <a:cubicBezTo>
                      <a:pt x="0" y="14"/>
                      <a:pt x="1" y="15"/>
                      <a:pt x="1" y="15"/>
                    </a:cubicBezTo>
                    <a:cubicBezTo>
                      <a:pt x="2" y="16"/>
                      <a:pt x="3" y="16"/>
                      <a:pt x="4" y="16"/>
                    </a:cubicBezTo>
                    <a:close/>
                    <a:moveTo>
                      <a:pt x="3" y="6"/>
                    </a:moveTo>
                    <a:cubicBezTo>
                      <a:pt x="3" y="5"/>
                      <a:pt x="3" y="4"/>
                      <a:pt x="4" y="4"/>
                    </a:cubicBezTo>
                    <a:cubicBezTo>
                      <a:pt x="4" y="4"/>
                      <a:pt x="4" y="4"/>
                      <a:pt x="4" y="4"/>
                    </a:cubicBezTo>
                    <a:cubicBezTo>
                      <a:pt x="5" y="4"/>
                      <a:pt x="5" y="3"/>
                      <a:pt x="6" y="3"/>
                    </a:cubicBezTo>
                    <a:cubicBezTo>
                      <a:pt x="19" y="3"/>
                      <a:pt x="19" y="3"/>
                      <a:pt x="19" y="3"/>
                    </a:cubicBezTo>
                    <a:cubicBezTo>
                      <a:pt x="20" y="3"/>
                      <a:pt x="20" y="4"/>
                      <a:pt x="21" y="4"/>
                    </a:cubicBezTo>
                    <a:cubicBezTo>
                      <a:pt x="21" y="4"/>
                      <a:pt x="21" y="4"/>
                      <a:pt x="21" y="4"/>
                    </a:cubicBezTo>
                    <a:cubicBezTo>
                      <a:pt x="21" y="4"/>
                      <a:pt x="22" y="5"/>
                      <a:pt x="22" y="6"/>
                    </a:cubicBezTo>
                    <a:cubicBezTo>
                      <a:pt x="22" y="9"/>
                      <a:pt x="22" y="9"/>
                      <a:pt x="22" y="9"/>
                    </a:cubicBezTo>
                    <a:cubicBezTo>
                      <a:pt x="22" y="10"/>
                      <a:pt x="21" y="11"/>
                      <a:pt x="21" y="11"/>
                    </a:cubicBezTo>
                    <a:cubicBezTo>
                      <a:pt x="20" y="12"/>
                      <a:pt x="20" y="12"/>
                      <a:pt x="19" y="12"/>
                    </a:cubicBezTo>
                    <a:cubicBezTo>
                      <a:pt x="6" y="12"/>
                      <a:pt x="6" y="12"/>
                      <a:pt x="6" y="12"/>
                    </a:cubicBezTo>
                    <a:cubicBezTo>
                      <a:pt x="5" y="12"/>
                      <a:pt x="5" y="12"/>
                      <a:pt x="4" y="11"/>
                    </a:cubicBezTo>
                    <a:cubicBezTo>
                      <a:pt x="4" y="11"/>
                      <a:pt x="3" y="10"/>
                      <a:pt x="3" y="9"/>
                    </a:cubicBezTo>
                    <a:lnTo>
                      <a:pt x="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15" name="Freeform 128"/>
              <p:cNvSpPr>
                <a:spLocks/>
              </p:cNvSpPr>
              <p:nvPr/>
            </p:nvSpPr>
            <p:spPr bwMode="auto">
              <a:xfrm>
                <a:off x="8291513" y="3165476"/>
                <a:ext cx="131763" cy="11113"/>
              </a:xfrm>
              <a:custGeom>
                <a:avLst/>
                <a:gdLst>
                  <a:gd name="T0" fmla="*/ 33 w 35"/>
                  <a:gd name="T1" fmla="*/ 0 h 3"/>
                  <a:gd name="T2" fmla="*/ 1 w 35"/>
                  <a:gd name="T3" fmla="*/ 0 h 3"/>
                  <a:gd name="T4" fmla="*/ 0 w 35"/>
                  <a:gd name="T5" fmla="*/ 2 h 3"/>
                  <a:gd name="T6" fmla="*/ 1 w 35"/>
                  <a:gd name="T7" fmla="*/ 3 h 3"/>
                  <a:gd name="T8" fmla="*/ 33 w 35"/>
                  <a:gd name="T9" fmla="*/ 3 h 3"/>
                  <a:gd name="T10" fmla="*/ 35 w 35"/>
                  <a:gd name="T11" fmla="*/ 2 h 3"/>
                  <a:gd name="T12" fmla="*/ 33 w 3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33" y="0"/>
                    </a:moveTo>
                    <a:cubicBezTo>
                      <a:pt x="1" y="0"/>
                      <a:pt x="1" y="0"/>
                      <a:pt x="1" y="0"/>
                    </a:cubicBezTo>
                    <a:cubicBezTo>
                      <a:pt x="1" y="0"/>
                      <a:pt x="0" y="1"/>
                      <a:pt x="0" y="2"/>
                    </a:cubicBezTo>
                    <a:cubicBezTo>
                      <a:pt x="0" y="3"/>
                      <a:pt x="1" y="3"/>
                      <a:pt x="1" y="3"/>
                    </a:cubicBezTo>
                    <a:cubicBezTo>
                      <a:pt x="33" y="3"/>
                      <a:pt x="33" y="3"/>
                      <a:pt x="33" y="3"/>
                    </a:cubicBezTo>
                    <a:cubicBezTo>
                      <a:pt x="34" y="3"/>
                      <a:pt x="35" y="3"/>
                      <a:pt x="35" y="2"/>
                    </a:cubicBezTo>
                    <a:cubicBezTo>
                      <a:pt x="35" y="1"/>
                      <a:pt x="34"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grpSp>
      </p:grpSp>
      <p:grpSp>
        <p:nvGrpSpPr>
          <p:cNvPr id="24" name="Group 23"/>
          <p:cNvGrpSpPr/>
          <p:nvPr/>
        </p:nvGrpSpPr>
        <p:grpSpPr>
          <a:xfrm>
            <a:off x="2862109" y="-152400"/>
            <a:ext cx="4932924" cy="896399"/>
            <a:chOff x="3877945" y="2539546"/>
            <a:chExt cx="4262784" cy="774623"/>
          </a:xfrm>
        </p:grpSpPr>
        <p:sp>
          <p:nvSpPr>
            <p:cNvPr id="25" name="Text Box 10"/>
            <p:cNvSpPr txBox="1">
              <a:spLocks noChangeArrowheads="1"/>
            </p:cNvSpPr>
            <p:nvPr/>
          </p:nvSpPr>
          <p:spPr bwMode="auto">
            <a:xfrm>
              <a:off x="4530407" y="2539546"/>
              <a:ext cx="3610322" cy="774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lnSpc>
                  <a:spcPct val="200000"/>
                </a:lnSpc>
              </a:pPr>
              <a:r>
                <a:rPr lang="en-US" altLang="en-US" sz="2800" b="1" dirty="0" err="1" smtClean="0">
                  <a:solidFill>
                    <a:schemeClr val="bg1"/>
                  </a:solidFill>
                  <a:latin typeface="Open Sans" panose="020B0606030504020204" pitchFamily="34" charset="0"/>
                  <a:cs typeface="Open Sans" panose="020B0606030504020204" pitchFamily="34" charset="0"/>
                </a:rPr>
                <a:t>Đặt</a:t>
              </a:r>
              <a:r>
                <a:rPr lang="en-US" altLang="en-US" sz="2800" b="1" dirty="0" smtClean="0">
                  <a:solidFill>
                    <a:schemeClr val="bg1"/>
                  </a:solidFill>
                  <a:latin typeface="Open Sans" panose="020B0606030504020204" pitchFamily="34" charset="0"/>
                  <a:cs typeface="Open Sans" panose="020B0606030504020204" pitchFamily="34" charset="0"/>
                </a:rPr>
                <a:t> </a:t>
              </a:r>
              <a:r>
                <a:rPr lang="en-US" altLang="en-US" sz="2800" b="1" dirty="0" err="1" smtClean="0">
                  <a:solidFill>
                    <a:schemeClr val="bg1"/>
                  </a:solidFill>
                  <a:latin typeface="Open Sans" panose="020B0606030504020204" pitchFamily="34" charset="0"/>
                  <a:cs typeface="Open Sans" panose="020B0606030504020204" pitchFamily="34" charset="0"/>
                </a:rPr>
                <a:t>lịch</a:t>
              </a:r>
              <a:r>
                <a:rPr lang="en-US" altLang="en-US" sz="2800" b="1" dirty="0" smtClean="0">
                  <a:solidFill>
                    <a:schemeClr val="bg1"/>
                  </a:solidFill>
                  <a:latin typeface="Open Sans" panose="020B0606030504020204" pitchFamily="34" charset="0"/>
                  <a:cs typeface="Open Sans" panose="020B0606030504020204" pitchFamily="34" charset="0"/>
                </a:rPr>
                <a:t> </a:t>
              </a:r>
              <a:r>
                <a:rPr lang="en-US" altLang="en-US" sz="2800" b="1" dirty="0" err="1" smtClean="0">
                  <a:solidFill>
                    <a:schemeClr val="bg1"/>
                  </a:solidFill>
                  <a:latin typeface="Open Sans" panose="020B0606030504020204" pitchFamily="34" charset="0"/>
                  <a:cs typeface="Open Sans" panose="020B0606030504020204" pitchFamily="34" charset="0"/>
                </a:rPr>
                <a:t>khám</a:t>
              </a:r>
              <a:r>
                <a:rPr lang="en-US" altLang="en-US" sz="2800" b="1" dirty="0" smtClean="0">
                  <a:solidFill>
                    <a:schemeClr val="bg1"/>
                  </a:solidFill>
                  <a:latin typeface="Open Sans" panose="020B0606030504020204" pitchFamily="34" charset="0"/>
                  <a:cs typeface="Open Sans" panose="020B0606030504020204" pitchFamily="34" charset="0"/>
                </a:rPr>
                <a:t>, </a:t>
              </a:r>
              <a:r>
                <a:rPr lang="en-US" altLang="en-US" sz="2800" b="1" dirty="0" err="1" smtClean="0">
                  <a:solidFill>
                    <a:schemeClr val="bg1"/>
                  </a:solidFill>
                  <a:latin typeface="Open Sans" panose="020B0606030504020204" pitchFamily="34" charset="0"/>
                  <a:cs typeface="Open Sans" panose="020B0606030504020204" pitchFamily="34" charset="0"/>
                </a:rPr>
                <a:t>lấy</a:t>
              </a:r>
              <a:r>
                <a:rPr lang="en-US" altLang="en-US" sz="2800" b="1" dirty="0" smtClean="0">
                  <a:solidFill>
                    <a:schemeClr val="bg1"/>
                  </a:solidFill>
                  <a:latin typeface="Open Sans" panose="020B0606030504020204" pitchFamily="34" charset="0"/>
                  <a:cs typeface="Open Sans" panose="020B0606030504020204" pitchFamily="34" charset="0"/>
                </a:rPr>
                <a:t> </a:t>
              </a:r>
              <a:r>
                <a:rPr lang="en-US" altLang="en-US" sz="2800" b="1" dirty="0" err="1" smtClean="0">
                  <a:solidFill>
                    <a:schemeClr val="bg1"/>
                  </a:solidFill>
                  <a:latin typeface="Open Sans" panose="020B0606030504020204" pitchFamily="34" charset="0"/>
                  <a:cs typeface="Open Sans" panose="020B0606030504020204" pitchFamily="34" charset="0"/>
                </a:rPr>
                <a:t>mẫu</a:t>
              </a:r>
              <a:endParaRPr lang="en-US" altLang="en-US" sz="2800" b="1" dirty="0">
                <a:solidFill>
                  <a:schemeClr val="bg1"/>
                </a:solidFill>
                <a:latin typeface="Open Sans" panose="020B0606030504020204" pitchFamily="34" charset="0"/>
                <a:cs typeface="Open Sans" panose="020B0606030504020204" pitchFamily="34" charset="0"/>
              </a:endParaRPr>
            </a:p>
          </p:txBody>
        </p:sp>
        <p:sp>
          <p:nvSpPr>
            <p:cNvPr id="26" name="Rounded Rectangle 25"/>
            <p:cNvSpPr/>
            <p:nvPr/>
          </p:nvSpPr>
          <p:spPr bwMode="auto">
            <a:xfrm>
              <a:off x="3877945" y="2767040"/>
              <a:ext cx="539750" cy="539750"/>
            </a:xfrm>
            <a:prstGeom prst="roundRect">
              <a:avLst/>
            </a:prstGeom>
            <a:solidFill>
              <a:srgbClr val="94B6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7" name="Freeform 26"/>
            <p:cNvSpPr>
              <a:spLocks/>
            </p:cNvSpPr>
            <p:nvPr/>
          </p:nvSpPr>
          <p:spPr bwMode="auto">
            <a:xfrm>
              <a:off x="3964850" y="2868639"/>
              <a:ext cx="375683" cy="345887"/>
            </a:xfrm>
            <a:custGeom>
              <a:avLst/>
              <a:gdLst>
                <a:gd name="T0" fmla="*/ 97 w 99"/>
                <a:gd name="T1" fmla="*/ 10 h 91"/>
                <a:gd name="T2" fmla="*/ 75 w 99"/>
                <a:gd name="T3" fmla="*/ 14 h 91"/>
                <a:gd name="T4" fmla="*/ 53 w 99"/>
                <a:gd name="T5" fmla="*/ 29 h 91"/>
                <a:gd name="T6" fmla="*/ 37 w 99"/>
                <a:gd name="T7" fmla="*/ 15 h 91"/>
                <a:gd name="T8" fmla="*/ 41 w 99"/>
                <a:gd name="T9" fmla="*/ 12 h 91"/>
                <a:gd name="T10" fmla="*/ 41 w 99"/>
                <a:gd name="T11" fmla="*/ 11 h 91"/>
                <a:gd name="T12" fmla="*/ 40 w 99"/>
                <a:gd name="T13" fmla="*/ 10 h 91"/>
                <a:gd name="T14" fmla="*/ 35 w 99"/>
                <a:gd name="T15" fmla="*/ 14 h 91"/>
                <a:gd name="T16" fmla="*/ 25 w 99"/>
                <a:gd name="T17" fmla="*/ 5 h 91"/>
                <a:gd name="T18" fmla="*/ 15 w 99"/>
                <a:gd name="T19" fmla="*/ 3 h 91"/>
                <a:gd name="T20" fmla="*/ 11 w 99"/>
                <a:gd name="T21" fmla="*/ 5 h 91"/>
                <a:gd name="T22" fmla="*/ 26 w 99"/>
                <a:gd name="T23" fmla="*/ 19 h 91"/>
                <a:gd name="T24" fmla="*/ 19 w 99"/>
                <a:gd name="T25" fmla="*/ 24 h 91"/>
                <a:gd name="T26" fmla="*/ 20 w 99"/>
                <a:gd name="T27" fmla="*/ 25 h 91"/>
                <a:gd name="T28" fmla="*/ 21 w 99"/>
                <a:gd name="T29" fmla="*/ 26 h 91"/>
                <a:gd name="T30" fmla="*/ 28 w 99"/>
                <a:gd name="T31" fmla="*/ 21 h 91"/>
                <a:gd name="T32" fmla="*/ 42 w 99"/>
                <a:gd name="T33" fmla="*/ 36 h 91"/>
                <a:gd name="T34" fmla="*/ 13 w 99"/>
                <a:gd name="T35" fmla="*/ 55 h 91"/>
                <a:gd name="T36" fmla="*/ 2 w 99"/>
                <a:gd name="T37" fmla="*/ 48 h 91"/>
                <a:gd name="T38" fmla="*/ 0 w 99"/>
                <a:gd name="T39" fmla="*/ 48 h 91"/>
                <a:gd name="T40" fmla="*/ 5 w 99"/>
                <a:gd name="T41" fmla="*/ 56 h 91"/>
                <a:gd name="T42" fmla="*/ 8 w 99"/>
                <a:gd name="T43" fmla="*/ 60 h 91"/>
                <a:gd name="T44" fmla="*/ 8 w 99"/>
                <a:gd name="T45" fmla="*/ 60 h 91"/>
                <a:gd name="T46" fmla="*/ 9 w 99"/>
                <a:gd name="T47" fmla="*/ 62 h 91"/>
                <a:gd name="T48" fmla="*/ 11 w 99"/>
                <a:gd name="T49" fmla="*/ 64 h 91"/>
                <a:gd name="T50" fmla="*/ 11 w 99"/>
                <a:gd name="T51" fmla="*/ 64 h 91"/>
                <a:gd name="T52" fmla="*/ 14 w 99"/>
                <a:gd name="T53" fmla="*/ 70 h 91"/>
                <a:gd name="T54" fmla="*/ 17 w 99"/>
                <a:gd name="T55" fmla="*/ 74 h 91"/>
                <a:gd name="T56" fmla="*/ 24 w 99"/>
                <a:gd name="T57" fmla="*/ 85 h 91"/>
                <a:gd name="T58" fmla="*/ 25 w 99"/>
                <a:gd name="T59" fmla="*/ 82 h 91"/>
                <a:gd name="T60" fmla="*/ 22 w 99"/>
                <a:gd name="T61" fmla="*/ 69 h 91"/>
                <a:gd name="T62" fmla="*/ 52 w 99"/>
                <a:gd name="T63" fmla="*/ 50 h 91"/>
                <a:gd name="T64" fmla="*/ 59 w 99"/>
                <a:gd name="T65" fmla="*/ 69 h 91"/>
                <a:gd name="T66" fmla="*/ 52 w 99"/>
                <a:gd name="T67" fmla="*/ 73 h 91"/>
                <a:gd name="T68" fmla="*/ 52 w 99"/>
                <a:gd name="T69" fmla="*/ 75 h 91"/>
                <a:gd name="T70" fmla="*/ 53 w 99"/>
                <a:gd name="T71" fmla="*/ 75 h 91"/>
                <a:gd name="T72" fmla="*/ 60 w 99"/>
                <a:gd name="T73" fmla="*/ 71 h 91"/>
                <a:gd name="T74" fmla="*/ 68 w 99"/>
                <a:gd name="T75" fmla="*/ 91 h 91"/>
                <a:gd name="T76" fmla="*/ 71 w 99"/>
                <a:gd name="T77" fmla="*/ 89 h 91"/>
                <a:gd name="T78" fmla="*/ 73 w 99"/>
                <a:gd name="T79" fmla="*/ 79 h 91"/>
                <a:gd name="T80" fmla="*/ 69 w 99"/>
                <a:gd name="T81" fmla="*/ 65 h 91"/>
                <a:gd name="T82" fmla="*/ 74 w 99"/>
                <a:gd name="T83" fmla="*/ 62 h 91"/>
                <a:gd name="T84" fmla="*/ 74 w 99"/>
                <a:gd name="T85" fmla="*/ 61 h 91"/>
                <a:gd name="T86" fmla="*/ 72 w 99"/>
                <a:gd name="T87" fmla="*/ 60 h 91"/>
                <a:gd name="T88" fmla="*/ 68 w 99"/>
                <a:gd name="T89" fmla="*/ 63 h 91"/>
                <a:gd name="T90" fmla="*/ 63 w 99"/>
                <a:gd name="T91" fmla="*/ 43 h 91"/>
                <a:gd name="T92" fmla="*/ 85 w 99"/>
                <a:gd name="T93" fmla="*/ 29 h 91"/>
                <a:gd name="T94" fmla="*/ 97 w 99"/>
                <a:gd name="T95" fmla="*/ 1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9" h="91">
                  <a:moveTo>
                    <a:pt x="97" y="10"/>
                  </a:moveTo>
                  <a:cubicBezTo>
                    <a:pt x="97" y="10"/>
                    <a:pt x="90" y="5"/>
                    <a:pt x="75" y="14"/>
                  </a:cubicBezTo>
                  <a:cubicBezTo>
                    <a:pt x="61" y="24"/>
                    <a:pt x="53" y="29"/>
                    <a:pt x="53" y="29"/>
                  </a:cubicBezTo>
                  <a:cubicBezTo>
                    <a:pt x="37" y="15"/>
                    <a:pt x="37" y="15"/>
                    <a:pt x="37" y="15"/>
                  </a:cubicBezTo>
                  <a:cubicBezTo>
                    <a:pt x="41" y="12"/>
                    <a:pt x="41" y="12"/>
                    <a:pt x="41" y="12"/>
                  </a:cubicBezTo>
                  <a:cubicBezTo>
                    <a:pt x="41" y="12"/>
                    <a:pt x="41" y="12"/>
                    <a:pt x="41" y="11"/>
                  </a:cubicBezTo>
                  <a:cubicBezTo>
                    <a:pt x="41" y="10"/>
                    <a:pt x="40" y="10"/>
                    <a:pt x="40" y="10"/>
                  </a:cubicBezTo>
                  <a:cubicBezTo>
                    <a:pt x="35" y="14"/>
                    <a:pt x="35" y="14"/>
                    <a:pt x="35" y="14"/>
                  </a:cubicBezTo>
                  <a:cubicBezTo>
                    <a:pt x="25" y="5"/>
                    <a:pt x="25" y="5"/>
                    <a:pt x="25" y="5"/>
                  </a:cubicBezTo>
                  <a:cubicBezTo>
                    <a:pt x="25" y="5"/>
                    <a:pt x="19" y="0"/>
                    <a:pt x="15" y="3"/>
                  </a:cubicBezTo>
                  <a:cubicBezTo>
                    <a:pt x="11" y="5"/>
                    <a:pt x="11" y="5"/>
                    <a:pt x="11" y="5"/>
                  </a:cubicBezTo>
                  <a:cubicBezTo>
                    <a:pt x="26" y="19"/>
                    <a:pt x="26" y="19"/>
                    <a:pt x="26" y="19"/>
                  </a:cubicBezTo>
                  <a:cubicBezTo>
                    <a:pt x="19" y="24"/>
                    <a:pt x="19" y="24"/>
                    <a:pt x="19" y="24"/>
                  </a:cubicBezTo>
                  <a:cubicBezTo>
                    <a:pt x="19" y="24"/>
                    <a:pt x="19" y="24"/>
                    <a:pt x="20" y="25"/>
                  </a:cubicBezTo>
                  <a:cubicBezTo>
                    <a:pt x="20" y="26"/>
                    <a:pt x="20" y="26"/>
                    <a:pt x="21" y="26"/>
                  </a:cubicBezTo>
                  <a:cubicBezTo>
                    <a:pt x="28" y="21"/>
                    <a:pt x="28" y="21"/>
                    <a:pt x="28" y="21"/>
                  </a:cubicBezTo>
                  <a:cubicBezTo>
                    <a:pt x="42" y="36"/>
                    <a:pt x="42" y="36"/>
                    <a:pt x="42" y="36"/>
                  </a:cubicBezTo>
                  <a:cubicBezTo>
                    <a:pt x="13" y="55"/>
                    <a:pt x="13" y="55"/>
                    <a:pt x="13" y="55"/>
                  </a:cubicBezTo>
                  <a:cubicBezTo>
                    <a:pt x="2" y="48"/>
                    <a:pt x="2" y="48"/>
                    <a:pt x="2" y="48"/>
                  </a:cubicBezTo>
                  <a:cubicBezTo>
                    <a:pt x="2" y="48"/>
                    <a:pt x="1" y="48"/>
                    <a:pt x="0" y="48"/>
                  </a:cubicBezTo>
                  <a:cubicBezTo>
                    <a:pt x="5" y="56"/>
                    <a:pt x="5" y="56"/>
                    <a:pt x="5" y="56"/>
                  </a:cubicBezTo>
                  <a:cubicBezTo>
                    <a:pt x="8" y="60"/>
                    <a:pt x="8" y="60"/>
                    <a:pt x="8" y="60"/>
                  </a:cubicBezTo>
                  <a:cubicBezTo>
                    <a:pt x="8" y="60"/>
                    <a:pt x="8" y="60"/>
                    <a:pt x="8" y="60"/>
                  </a:cubicBezTo>
                  <a:cubicBezTo>
                    <a:pt x="9" y="62"/>
                    <a:pt x="9" y="62"/>
                    <a:pt x="9" y="62"/>
                  </a:cubicBezTo>
                  <a:cubicBezTo>
                    <a:pt x="11" y="64"/>
                    <a:pt x="11" y="64"/>
                    <a:pt x="11" y="64"/>
                  </a:cubicBezTo>
                  <a:cubicBezTo>
                    <a:pt x="11" y="64"/>
                    <a:pt x="11" y="64"/>
                    <a:pt x="11" y="64"/>
                  </a:cubicBezTo>
                  <a:cubicBezTo>
                    <a:pt x="14" y="70"/>
                    <a:pt x="14" y="70"/>
                    <a:pt x="14" y="70"/>
                  </a:cubicBezTo>
                  <a:cubicBezTo>
                    <a:pt x="17" y="74"/>
                    <a:pt x="17" y="74"/>
                    <a:pt x="17" y="74"/>
                  </a:cubicBezTo>
                  <a:cubicBezTo>
                    <a:pt x="24" y="85"/>
                    <a:pt x="24" y="85"/>
                    <a:pt x="24" y="85"/>
                  </a:cubicBezTo>
                  <a:cubicBezTo>
                    <a:pt x="24" y="83"/>
                    <a:pt x="25" y="82"/>
                    <a:pt x="25" y="82"/>
                  </a:cubicBezTo>
                  <a:cubicBezTo>
                    <a:pt x="22" y="69"/>
                    <a:pt x="22" y="69"/>
                    <a:pt x="22" y="69"/>
                  </a:cubicBezTo>
                  <a:cubicBezTo>
                    <a:pt x="52" y="50"/>
                    <a:pt x="52" y="50"/>
                    <a:pt x="52" y="50"/>
                  </a:cubicBezTo>
                  <a:cubicBezTo>
                    <a:pt x="59" y="69"/>
                    <a:pt x="59" y="69"/>
                    <a:pt x="59" y="69"/>
                  </a:cubicBezTo>
                  <a:cubicBezTo>
                    <a:pt x="52" y="73"/>
                    <a:pt x="52" y="73"/>
                    <a:pt x="52" y="73"/>
                  </a:cubicBezTo>
                  <a:cubicBezTo>
                    <a:pt x="52" y="74"/>
                    <a:pt x="52" y="74"/>
                    <a:pt x="52" y="75"/>
                  </a:cubicBezTo>
                  <a:cubicBezTo>
                    <a:pt x="52" y="75"/>
                    <a:pt x="53" y="76"/>
                    <a:pt x="53" y="75"/>
                  </a:cubicBezTo>
                  <a:cubicBezTo>
                    <a:pt x="60" y="71"/>
                    <a:pt x="60" y="71"/>
                    <a:pt x="60" y="71"/>
                  </a:cubicBezTo>
                  <a:cubicBezTo>
                    <a:pt x="68" y="91"/>
                    <a:pt x="68" y="91"/>
                    <a:pt x="68" y="91"/>
                  </a:cubicBezTo>
                  <a:cubicBezTo>
                    <a:pt x="71" y="89"/>
                    <a:pt x="71" y="89"/>
                    <a:pt x="71" y="89"/>
                  </a:cubicBezTo>
                  <a:cubicBezTo>
                    <a:pt x="75" y="86"/>
                    <a:pt x="73" y="79"/>
                    <a:pt x="73" y="79"/>
                  </a:cubicBezTo>
                  <a:cubicBezTo>
                    <a:pt x="69" y="65"/>
                    <a:pt x="69" y="65"/>
                    <a:pt x="69" y="65"/>
                  </a:cubicBezTo>
                  <a:cubicBezTo>
                    <a:pt x="74" y="62"/>
                    <a:pt x="74" y="62"/>
                    <a:pt x="74" y="62"/>
                  </a:cubicBezTo>
                  <a:cubicBezTo>
                    <a:pt x="74" y="62"/>
                    <a:pt x="74" y="61"/>
                    <a:pt x="74" y="61"/>
                  </a:cubicBezTo>
                  <a:cubicBezTo>
                    <a:pt x="73" y="60"/>
                    <a:pt x="73" y="60"/>
                    <a:pt x="72" y="60"/>
                  </a:cubicBezTo>
                  <a:cubicBezTo>
                    <a:pt x="68" y="63"/>
                    <a:pt x="68" y="63"/>
                    <a:pt x="68" y="63"/>
                  </a:cubicBezTo>
                  <a:cubicBezTo>
                    <a:pt x="63" y="43"/>
                    <a:pt x="63" y="43"/>
                    <a:pt x="63" y="43"/>
                  </a:cubicBezTo>
                  <a:cubicBezTo>
                    <a:pt x="63" y="43"/>
                    <a:pt x="70" y="38"/>
                    <a:pt x="85" y="29"/>
                  </a:cubicBezTo>
                  <a:cubicBezTo>
                    <a:pt x="99" y="19"/>
                    <a:pt x="97" y="10"/>
                    <a:pt x="97" y="10"/>
                  </a:cubicBezTo>
                  <a:close/>
                </a:path>
              </a:pathLst>
            </a:custGeom>
            <a:solidFill>
              <a:schemeClr val="bg1"/>
            </a:solidFill>
            <a:ln>
              <a:noFill/>
            </a:ln>
          </p:spPr>
          <p:txBody>
            <a:bodyPr lIns="68580" tIns="34290" rIns="68580" bIns="34290"/>
            <a:lstStyle/>
            <a:p>
              <a:pPr eaLnBrk="1" fontAlgn="auto" hangingPunct="1">
                <a:spcBef>
                  <a:spcPts val="0"/>
                </a:spcBef>
                <a:spcAft>
                  <a:spcPts val="0"/>
                </a:spcAft>
                <a:defRPr/>
              </a:pPr>
              <a:endParaRPr lang="en-US" sz="1350">
                <a:latin typeface="+mn-lt"/>
              </a:endParaRPr>
            </a:p>
          </p:txBody>
        </p:sp>
      </p:grpSp>
    </p:spTree>
    <p:extLst>
      <p:ext uri="{BB962C8B-B14F-4D97-AF65-F5344CB8AC3E}">
        <p14:creationId xmlns:p14="http://schemas.microsoft.com/office/powerpoint/2010/main" val="166309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18191" y="4319307"/>
            <a:ext cx="7401643" cy="1758174"/>
            <a:chOff x="818191" y="5179380"/>
            <a:chExt cx="7401643" cy="1758174"/>
          </a:xfrm>
        </p:grpSpPr>
        <p:sp>
          <p:nvSpPr>
            <p:cNvPr id="67" name="Rounded Rectangle 66"/>
            <p:cNvSpPr/>
            <p:nvPr/>
          </p:nvSpPr>
          <p:spPr>
            <a:xfrm>
              <a:off x="818191" y="5510714"/>
              <a:ext cx="887541" cy="884267"/>
            </a:xfrm>
            <a:prstGeom prst="roundRect">
              <a:avLst/>
            </a:prstGeom>
            <a:solidFill>
              <a:srgbClr val="F39C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68" name="Text Box 10"/>
            <p:cNvSpPr txBox="1">
              <a:spLocks noChangeArrowheads="1"/>
            </p:cNvSpPr>
            <p:nvPr/>
          </p:nvSpPr>
          <p:spPr bwMode="auto">
            <a:xfrm>
              <a:off x="2020138" y="5179380"/>
              <a:ext cx="6199696" cy="1758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smtClean="0">
                  <a:solidFill>
                    <a:schemeClr val="bg1"/>
                  </a:solidFill>
                  <a:latin typeface="Open Sans" panose="020B0606030504020204" pitchFamily="34" charset="0"/>
                  <a:cs typeface="Open Sans" panose="020B0606030504020204" pitchFamily="34" charset="0"/>
                </a:rPr>
                <a:t>Bác </a:t>
              </a:r>
              <a:r>
                <a:rPr lang="vi-VN" altLang="en-US" sz="1600" smtClean="0">
                  <a:solidFill>
                    <a:schemeClr val="bg1"/>
                  </a:solidFill>
                  <a:latin typeface="Open Sans" panose="020B0606030504020204" pitchFamily="34" charset="0"/>
                  <a:cs typeface="Open Sans" panose="020B0606030504020204" pitchFamily="34" charset="0"/>
                </a:rPr>
                <a:t>sĩ tiếp cận với lượng khách hàng lớn </a:t>
              </a:r>
              <a:endParaRPr lang="en-US" altLang="en-US" sz="1600" smtClean="0">
                <a:solidFill>
                  <a:schemeClr val="bg1"/>
                </a:solidFill>
                <a:latin typeface="Open Sans" panose="020B0606030504020204" pitchFamily="34" charset="0"/>
                <a:cs typeface="Open Sans" panose="020B0606030504020204" pitchFamily="34" charset="0"/>
              </a:endParaRPr>
            </a:p>
            <a:p>
              <a:pPr eaLnBrk="1" hangingPunct="1"/>
              <a:endParaRPr lang="en-US" altLang="en-US" sz="1600" smtClean="0">
                <a:solidFill>
                  <a:schemeClr val="bg1"/>
                </a:solidFill>
                <a:latin typeface="Open Sans" panose="020B0606030504020204" pitchFamily="34" charset="0"/>
                <a:cs typeface="Open Sans" panose="020B0606030504020204" pitchFamily="34" charset="0"/>
              </a:endParaRPr>
            </a:p>
            <a:p>
              <a:pPr eaLnBrk="1" hangingPunct="1"/>
              <a:r>
                <a:rPr lang="vi-VN" altLang="en-US" sz="1600" smtClean="0">
                  <a:solidFill>
                    <a:schemeClr val="bg1"/>
                  </a:solidFill>
                  <a:latin typeface="Open Sans" panose="020B0606030504020204" pitchFamily="34" charset="0"/>
                  <a:cs typeface="Open Sans" panose="020B0606030504020204" pitchFamily="34" charset="0"/>
                </a:rPr>
                <a:t>Tìm kiếm các đối tác kết hợp có chức năng bổ trợ cho hoạt động của </a:t>
              </a:r>
              <a:r>
                <a:rPr lang="en-US" altLang="en-US" sz="1600" smtClean="0">
                  <a:solidFill>
                    <a:schemeClr val="bg1"/>
                  </a:solidFill>
                  <a:latin typeface="Open Sans" panose="020B0606030504020204" pitchFamily="34" charset="0"/>
                  <a:cs typeface="Open Sans" panose="020B0606030504020204" pitchFamily="34" charset="0"/>
                </a:rPr>
                <a:t>bệnh viện/</a:t>
              </a:r>
              <a:r>
                <a:rPr lang="vi-VN" altLang="en-US" sz="1600" smtClean="0">
                  <a:solidFill>
                    <a:schemeClr val="bg1"/>
                  </a:solidFill>
                  <a:latin typeface="Open Sans" panose="020B0606030504020204" pitchFamily="34" charset="0"/>
                  <a:cs typeface="Open Sans" panose="020B0606030504020204" pitchFamily="34" charset="0"/>
                </a:rPr>
                <a:t>phòng khám </a:t>
              </a:r>
              <a:endParaRPr lang="en-US" altLang="en-US" sz="1600" smtClean="0">
                <a:solidFill>
                  <a:schemeClr val="bg1"/>
                </a:solidFill>
                <a:latin typeface="Open Sans" panose="020B0606030504020204" pitchFamily="34" charset="0"/>
                <a:cs typeface="Open Sans" panose="020B0606030504020204" pitchFamily="34" charset="0"/>
              </a:endParaRPr>
            </a:p>
            <a:p>
              <a:pPr eaLnBrk="1" hangingPunct="1"/>
              <a:endParaRPr lang="en-US" altLang="en-US" sz="1600" smtClean="0">
                <a:solidFill>
                  <a:schemeClr val="bg1"/>
                </a:solidFill>
                <a:latin typeface="Open Sans" panose="020B0606030504020204" pitchFamily="34" charset="0"/>
                <a:cs typeface="Open Sans" panose="020B0606030504020204" pitchFamily="34" charset="0"/>
              </a:endParaRPr>
            </a:p>
            <a:p>
              <a:pPr eaLnBrk="1" hangingPunct="1"/>
              <a:r>
                <a:rPr lang="vi-VN" altLang="en-US" sz="1600" smtClean="0">
                  <a:solidFill>
                    <a:schemeClr val="bg1"/>
                  </a:solidFill>
                  <a:latin typeface="Open Sans" panose="020B0606030504020204" pitchFamily="34" charset="0"/>
                  <a:cs typeface="Open Sans" panose="020B0606030504020204" pitchFamily="34" charset="0"/>
                </a:rPr>
                <a:t>Tăng uy tín, cải thiện chất lượng dịch vụ nhờ hệ thống cho điểm, đánh giá trực tiếp từ khách hàng</a:t>
              </a:r>
              <a:endParaRPr lang="en-US" altLang="en-US" sz="1600">
                <a:solidFill>
                  <a:schemeClr val="bg1"/>
                </a:solidFill>
                <a:latin typeface="Open Sans" panose="020B0606030504020204" pitchFamily="34" charset="0"/>
                <a:cs typeface="Open Sans" panose="020B0606030504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957" y="5649362"/>
              <a:ext cx="622300" cy="622300"/>
            </a:xfrm>
            <a:prstGeom prst="rect">
              <a:avLst/>
            </a:prstGeom>
          </p:spPr>
        </p:pic>
      </p:grpSp>
      <p:grpSp>
        <p:nvGrpSpPr>
          <p:cNvPr id="5" name="Group 4"/>
          <p:cNvGrpSpPr/>
          <p:nvPr/>
        </p:nvGrpSpPr>
        <p:grpSpPr>
          <a:xfrm>
            <a:off x="818191" y="2048623"/>
            <a:ext cx="6976842" cy="1758174"/>
            <a:chOff x="818191" y="2320222"/>
            <a:chExt cx="6976842" cy="1758174"/>
          </a:xfrm>
        </p:grpSpPr>
        <p:sp>
          <p:nvSpPr>
            <p:cNvPr id="65" name="Rounded Rectangle 64"/>
            <p:cNvSpPr/>
            <p:nvPr/>
          </p:nvSpPr>
          <p:spPr>
            <a:xfrm>
              <a:off x="818191" y="3133573"/>
              <a:ext cx="836603" cy="836605"/>
            </a:xfrm>
            <a:prstGeom prst="roundRect">
              <a:avLst/>
            </a:prstGeom>
            <a:solidFill>
              <a:srgbClr val="C039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66" name="Text Box 10"/>
            <p:cNvSpPr txBox="1">
              <a:spLocks noChangeArrowheads="1"/>
            </p:cNvSpPr>
            <p:nvPr/>
          </p:nvSpPr>
          <p:spPr bwMode="auto">
            <a:xfrm>
              <a:off x="1951155" y="2320222"/>
              <a:ext cx="5843878" cy="1758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err="1" smtClean="0">
                  <a:solidFill>
                    <a:schemeClr val="bg1"/>
                  </a:solidFill>
                  <a:latin typeface="Open Sans" panose="020B0606030504020204" pitchFamily="34" charset="0"/>
                  <a:cs typeface="Open Sans" panose="020B0606030504020204" pitchFamily="34" charset="0"/>
                </a:rPr>
                <a:t>Bản</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đồ</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toàn</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bộ</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các</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địa</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điểm</a:t>
              </a:r>
              <a:r>
                <a:rPr lang="en-US" altLang="en-US" sz="1600" dirty="0" smtClean="0">
                  <a:solidFill>
                    <a:schemeClr val="bg1"/>
                  </a:solidFill>
                  <a:latin typeface="Open Sans" panose="020B0606030504020204" pitchFamily="34" charset="0"/>
                  <a:cs typeface="Open Sans" panose="020B0606030504020204" pitchFamily="34" charset="0"/>
                </a:rPr>
                <a:t> y </a:t>
              </a:r>
              <a:r>
                <a:rPr lang="en-US" altLang="en-US" sz="1600" dirty="0" err="1" smtClean="0">
                  <a:solidFill>
                    <a:schemeClr val="bg1"/>
                  </a:solidFill>
                  <a:latin typeface="Open Sans" panose="020B0606030504020204" pitchFamily="34" charset="0"/>
                  <a:cs typeface="Open Sans" panose="020B0606030504020204" pitchFamily="34" charset="0"/>
                </a:rPr>
                <a:t>tế</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bao</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gồm</a:t>
              </a:r>
              <a:r>
                <a:rPr lang="en-US" altLang="en-US" sz="1600" dirty="0" smtClean="0">
                  <a:solidFill>
                    <a:schemeClr val="bg1"/>
                  </a:solidFill>
                  <a:latin typeface="Open Sans" panose="020B0606030504020204" pitchFamily="34" charset="0"/>
                  <a:cs typeface="Open Sans" panose="020B0606030504020204" pitchFamily="34" charset="0"/>
                </a:rPr>
                <a:t>:</a:t>
              </a:r>
            </a:p>
            <a:p>
              <a:pPr marL="285750" indent="-285750" eaLnBrk="1" hangingPunct="1">
                <a:buFontTx/>
                <a:buChar char="-"/>
              </a:pPr>
              <a:r>
                <a:rPr lang="en-US" altLang="en-US" sz="1600" dirty="0" err="1" smtClean="0">
                  <a:solidFill>
                    <a:schemeClr val="bg1"/>
                  </a:solidFill>
                  <a:latin typeface="Open Sans" panose="020B0606030504020204" pitchFamily="34" charset="0"/>
                  <a:cs typeface="Open Sans" panose="020B0606030504020204" pitchFamily="34" charset="0"/>
                </a:rPr>
                <a:t>Phòng</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khám</a:t>
              </a:r>
              <a:endParaRPr lang="en-US" altLang="en-US" sz="1600" dirty="0" smtClean="0">
                <a:solidFill>
                  <a:schemeClr val="bg1"/>
                </a:solidFill>
                <a:latin typeface="Open Sans" panose="020B0606030504020204" pitchFamily="34" charset="0"/>
                <a:cs typeface="Open Sans" panose="020B0606030504020204" pitchFamily="34" charset="0"/>
              </a:endParaRPr>
            </a:p>
            <a:p>
              <a:pPr marL="285750" indent="-285750" eaLnBrk="1" hangingPunct="1">
                <a:buFontTx/>
                <a:buChar char="-"/>
              </a:pPr>
              <a:r>
                <a:rPr lang="en-US" altLang="en-US" sz="1600" dirty="0" err="1" smtClean="0">
                  <a:solidFill>
                    <a:schemeClr val="bg1"/>
                  </a:solidFill>
                  <a:latin typeface="Open Sans" panose="020B0606030504020204" pitchFamily="34" charset="0"/>
                  <a:cs typeface="Open Sans" panose="020B0606030504020204" pitchFamily="34" charset="0"/>
                </a:rPr>
                <a:t>Bệnh</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viện</a:t>
              </a:r>
              <a:endParaRPr lang="en-US" altLang="en-US" sz="1600" dirty="0" smtClean="0">
                <a:solidFill>
                  <a:schemeClr val="bg1"/>
                </a:solidFill>
                <a:latin typeface="Open Sans" panose="020B0606030504020204" pitchFamily="34" charset="0"/>
                <a:cs typeface="Open Sans" panose="020B0606030504020204" pitchFamily="34" charset="0"/>
              </a:endParaRPr>
            </a:p>
            <a:p>
              <a:pPr marL="285750" indent="-285750" eaLnBrk="1" hangingPunct="1">
                <a:buFontTx/>
                <a:buChar char="-"/>
              </a:pPr>
              <a:r>
                <a:rPr lang="en-US" altLang="en-US" sz="1600" dirty="0" err="1" smtClean="0">
                  <a:solidFill>
                    <a:schemeClr val="bg1"/>
                  </a:solidFill>
                  <a:latin typeface="Open Sans" panose="020B0606030504020204" pitchFamily="34" charset="0"/>
                  <a:cs typeface="Open Sans" panose="020B0606030504020204" pitchFamily="34" charset="0"/>
                </a:rPr>
                <a:t>Nhà</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thuốc</a:t>
              </a:r>
              <a:endParaRPr lang="en-US" altLang="en-US" sz="1600" dirty="0" smtClean="0">
                <a:solidFill>
                  <a:schemeClr val="bg1"/>
                </a:solidFill>
                <a:latin typeface="Open Sans" panose="020B0606030504020204" pitchFamily="34" charset="0"/>
                <a:cs typeface="Open Sans" panose="020B0606030504020204" pitchFamily="34" charset="0"/>
              </a:endParaRPr>
            </a:p>
            <a:p>
              <a:pPr eaLnBrk="1" hangingPunct="1"/>
              <a:r>
                <a:rPr lang="en-US" altLang="en-US" sz="1600" dirty="0" err="1" smtClean="0">
                  <a:solidFill>
                    <a:schemeClr val="bg1"/>
                  </a:solidFill>
                  <a:latin typeface="Open Sans" panose="020B0606030504020204" pitchFamily="34" charset="0"/>
                  <a:cs typeface="Open Sans" panose="020B0606030504020204" pitchFamily="34" charset="0"/>
                </a:rPr>
                <a:t>Cùng</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với</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đó</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là</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hệ</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thống</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chức</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năng</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định</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vị</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chỉ</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đường</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liên</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lạc</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tiện</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lợi</a:t>
              </a:r>
              <a:endParaRPr lang="en-US" altLang="en-US" sz="1600" dirty="0" smtClean="0">
                <a:solidFill>
                  <a:schemeClr val="bg1"/>
                </a:solidFill>
                <a:latin typeface="Open Sans" panose="020B0606030504020204" pitchFamily="34" charset="0"/>
                <a:cs typeface="Open Sans" panose="020B0606030504020204" pitchFamily="34" charset="0"/>
              </a:endParaRPr>
            </a:p>
            <a:p>
              <a:pPr eaLnBrk="1" hangingPunct="1"/>
              <a:r>
                <a:rPr lang="en-US" altLang="en-US" sz="1600" dirty="0" err="1" smtClean="0">
                  <a:solidFill>
                    <a:schemeClr val="bg1"/>
                  </a:solidFill>
                  <a:latin typeface="Open Sans" panose="020B0606030504020204" pitchFamily="34" charset="0"/>
                  <a:cs typeface="Open Sans" panose="020B0606030504020204" pitchFamily="34" charset="0"/>
                </a:rPr>
                <a:t>Bổ</a:t>
              </a:r>
              <a:r>
                <a:rPr lang="en-US" altLang="en-US" sz="1600" dirty="0" smtClean="0">
                  <a:solidFill>
                    <a:schemeClr val="bg1"/>
                  </a:solidFill>
                  <a:latin typeface="Open Sans" panose="020B0606030504020204" pitchFamily="34" charset="0"/>
                  <a:cs typeface="Open Sans" panose="020B0606030504020204" pitchFamily="34" charset="0"/>
                </a:rPr>
                <a:t> sung </a:t>
              </a:r>
              <a:r>
                <a:rPr lang="en-US" altLang="en-US" sz="1600" dirty="0" err="1" smtClean="0">
                  <a:solidFill>
                    <a:schemeClr val="bg1"/>
                  </a:solidFill>
                  <a:latin typeface="Open Sans" panose="020B0606030504020204" pitchFamily="34" charset="0"/>
                  <a:cs typeface="Open Sans" panose="020B0606030504020204" pitchFamily="34" charset="0"/>
                </a:rPr>
                <a:t>hệ</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thống</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đánh</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giá</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trực</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tiếp</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từ</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khách</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hàng</a:t>
              </a:r>
              <a:endParaRPr lang="en-US" altLang="en-US" sz="1600" dirty="0">
                <a:solidFill>
                  <a:schemeClr val="bg1"/>
                </a:solidFill>
                <a:latin typeface="Open Sans" panose="020B0606030504020204" pitchFamily="34" charset="0"/>
                <a:cs typeface="Open Sans" panose="020B0606030504020204" pitchFamily="34" charset="0"/>
              </a:endParaRPr>
            </a:p>
          </p:txBody>
        </p:sp>
        <p:grpSp>
          <p:nvGrpSpPr>
            <p:cNvPr id="107" name="Group 106"/>
            <p:cNvGrpSpPr/>
            <p:nvPr/>
          </p:nvGrpSpPr>
          <p:grpSpPr bwMode="auto">
            <a:xfrm>
              <a:off x="1016481" y="3252080"/>
              <a:ext cx="432072" cy="572355"/>
              <a:chOff x="8235951" y="2905126"/>
              <a:chExt cx="244475" cy="323850"/>
            </a:xfrm>
            <a:solidFill>
              <a:schemeClr val="bg1"/>
            </a:solidFill>
          </p:grpSpPr>
          <p:sp>
            <p:nvSpPr>
              <p:cNvPr id="108" name="Freeform 121"/>
              <p:cNvSpPr>
                <a:spLocks/>
              </p:cNvSpPr>
              <p:nvPr/>
            </p:nvSpPr>
            <p:spPr bwMode="auto">
              <a:xfrm>
                <a:off x="8291513" y="3022601"/>
                <a:ext cx="131763" cy="11113"/>
              </a:xfrm>
              <a:custGeom>
                <a:avLst/>
                <a:gdLst>
                  <a:gd name="T0" fmla="*/ 33 w 35"/>
                  <a:gd name="T1" fmla="*/ 0 h 3"/>
                  <a:gd name="T2" fmla="*/ 1 w 35"/>
                  <a:gd name="T3" fmla="*/ 0 h 3"/>
                  <a:gd name="T4" fmla="*/ 0 w 35"/>
                  <a:gd name="T5" fmla="*/ 1 h 3"/>
                  <a:gd name="T6" fmla="*/ 1 w 35"/>
                  <a:gd name="T7" fmla="*/ 3 h 3"/>
                  <a:gd name="T8" fmla="*/ 33 w 35"/>
                  <a:gd name="T9" fmla="*/ 3 h 3"/>
                  <a:gd name="T10" fmla="*/ 35 w 35"/>
                  <a:gd name="T11" fmla="*/ 1 h 3"/>
                  <a:gd name="T12" fmla="*/ 33 w 3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33" y="0"/>
                    </a:moveTo>
                    <a:cubicBezTo>
                      <a:pt x="1" y="0"/>
                      <a:pt x="1" y="0"/>
                      <a:pt x="1" y="0"/>
                    </a:cubicBezTo>
                    <a:cubicBezTo>
                      <a:pt x="1" y="0"/>
                      <a:pt x="0" y="0"/>
                      <a:pt x="0" y="1"/>
                    </a:cubicBezTo>
                    <a:cubicBezTo>
                      <a:pt x="0" y="2"/>
                      <a:pt x="1" y="3"/>
                      <a:pt x="1" y="3"/>
                    </a:cubicBezTo>
                    <a:cubicBezTo>
                      <a:pt x="33" y="3"/>
                      <a:pt x="33" y="3"/>
                      <a:pt x="33" y="3"/>
                    </a:cubicBezTo>
                    <a:cubicBezTo>
                      <a:pt x="34" y="3"/>
                      <a:pt x="35" y="2"/>
                      <a:pt x="35" y="1"/>
                    </a:cubicBezTo>
                    <a:cubicBezTo>
                      <a:pt x="35" y="0"/>
                      <a:pt x="34"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09" name="Freeform 122"/>
              <p:cNvSpPr>
                <a:spLocks/>
              </p:cNvSpPr>
              <p:nvPr/>
            </p:nvSpPr>
            <p:spPr bwMode="auto">
              <a:xfrm>
                <a:off x="8291513" y="3060701"/>
                <a:ext cx="131763" cy="11113"/>
              </a:xfrm>
              <a:custGeom>
                <a:avLst/>
                <a:gdLst>
                  <a:gd name="T0" fmla="*/ 33 w 35"/>
                  <a:gd name="T1" fmla="*/ 0 h 3"/>
                  <a:gd name="T2" fmla="*/ 1 w 35"/>
                  <a:gd name="T3" fmla="*/ 0 h 3"/>
                  <a:gd name="T4" fmla="*/ 0 w 35"/>
                  <a:gd name="T5" fmla="*/ 1 h 3"/>
                  <a:gd name="T6" fmla="*/ 1 w 35"/>
                  <a:gd name="T7" fmla="*/ 3 h 3"/>
                  <a:gd name="T8" fmla="*/ 33 w 35"/>
                  <a:gd name="T9" fmla="*/ 3 h 3"/>
                  <a:gd name="T10" fmla="*/ 35 w 35"/>
                  <a:gd name="T11" fmla="*/ 1 h 3"/>
                  <a:gd name="T12" fmla="*/ 33 w 3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33" y="0"/>
                    </a:moveTo>
                    <a:cubicBezTo>
                      <a:pt x="1" y="0"/>
                      <a:pt x="1" y="0"/>
                      <a:pt x="1" y="0"/>
                    </a:cubicBezTo>
                    <a:cubicBezTo>
                      <a:pt x="1" y="0"/>
                      <a:pt x="0" y="0"/>
                      <a:pt x="0" y="1"/>
                    </a:cubicBezTo>
                    <a:cubicBezTo>
                      <a:pt x="0" y="2"/>
                      <a:pt x="1" y="3"/>
                      <a:pt x="1" y="3"/>
                    </a:cubicBezTo>
                    <a:cubicBezTo>
                      <a:pt x="33" y="3"/>
                      <a:pt x="33" y="3"/>
                      <a:pt x="33" y="3"/>
                    </a:cubicBezTo>
                    <a:cubicBezTo>
                      <a:pt x="34" y="3"/>
                      <a:pt x="35" y="2"/>
                      <a:pt x="35" y="1"/>
                    </a:cubicBezTo>
                    <a:cubicBezTo>
                      <a:pt x="35" y="0"/>
                      <a:pt x="34"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10" name="Freeform 123"/>
              <p:cNvSpPr>
                <a:spLocks/>
              </p:cNvSpPr>
              <p:nvPr/>
            </p:nvSpPr>
            <p:spPr bwMode="auto">
              <a:xfrm>
                <a:off x="8291513" y="3094038"/>
                <a:ext cx="131763" cy="14288"/>
              </a:xfrm>
              <a:custGeom>
                <a:avLst/>
                <a:gdLst>
                  <a:gd name="T0" fmla="*/ 33 w 35"/>
                  <a:gd name="T1" fmla="*/ 0 h 4"/>
                  <a:gd name="T2" fmla="*/ 1 w 35"/>
                  <a:gd name="T3" fmla="*/ 0 h 4"/>
                  <a:gd name="T4" fmla="*/ 0 w 35"/>
                  <a:gd name="T5" fmla="*/ 2 h 4"/>
                  <a:gd name="T6" fmla="*/ 1 w 35"/>
                  <a:gd name="T7" fmla="*/ 4 h 4"/>
                  <a:gd name="T8" fmla="*/ 33 w 35"/>
                  <a:gd name="T9" fmla="*/ 4 h 4"/>
                  <a:gd name="T10" fmla="*/ 35 w 35"/>
                  <a:gd name="T11" fmla="*/ 2 h 4"/>
                  <a:gd name="T12" fmla="*/ 33 w 3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5" h="4">
                    <a:moveTo>
                      <a:pt x="33" y="0"/>
                    </a:moveTo>
                    <a:cubicBezTo>
                      <a:pt x="1" y="0"/>
                      <a:pt x="1" y="0"/>
                      <a:pt x="1" y="0"/>
                    </a:cubicBezTo>
                    <a:cubicBezTo>
                      <a:pt x="1" y="0"/>
                      <a:pt x="0" y="1"/>
                      <a:pt x="0" y="2"/>
                    </a:cubicBezTo>
                    <a:cubicBezTo>
                      <a:pt x="0" y="3"/>
                      <a:pt x="1" y="4"/>
                      <a:pt x="1" y="4"/>
                    </a:cubicBezTo>
                    <a:cubicBezTo>
                      <a:pt x="33" y="4"/>
                      <a:pt x="33" y="4"/>
                      <a:pt x="33" y="4"/>
                    </a:cubicBezTo>
                    <a:cubicBezTo>
                      <a:pt x="34" y="4"/>
                      <a:pt x="35" y="3"/>
                      <a:pt x="35" y="2"/>
                    </a:cubicBezTo>
                    <a:cubicBezTo>
                      <a:pt x="35" y="1"/>
                      <a:pt x="34"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11" name="Freeform 124"/>
              <p:cNvSpPr>
                <a:spLocks/>
              </p:cNvSpPr>
              <p:nvPr/>
            </p:nvSpPr>
            <p:spPr bwMode="auto">
              <a:xfrm>
                <a:off x="8291513" y="3132138"/>
                <a:ext cx="131763" cy="14288"/>
              </a:xfrm>
              <a:custGeom>
                <a:avLst/>
                <a:gdLst>
                  <a:gd name="T0" fmla="*/ 33 w 35"/>
                  <a:gd name="T1" fmla="*/ 0 h 4"/>
                  <a:gd name="T2" fmla="*/ 1 w 35"/>
                  <a:gd name="T3" fmla="*/ 0 h 4"/>
                  <a:gd name="T4" fmla="*/ 0 w 35"/>
                  <a:gd name="T5" fmla="*/ 2 h 4"/>
                  <a:gd name="T6" fmla="*/ 1 w 35"/>
                  <a:gd name="T7" fmla="*/ 4 h 4"/>
                  <a:gd name="T8" fmla="*/ 33 w 35"/>
                  <a:gd name="T9" fmla="*/ 4 h 4"/>
                  <a:gd name="T10" fmla="*/ 35 w 35"/>
                  <a:gd name="T11" fmla="*/ 2 h 4"/>
                  <a:gd name="T12" fmla="*/ 33 w 3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5" h="4">
                    <a:moveTo>
                      <a:pt x="33" y="0"/>
                    </a:moveTo>
                    <a:cubicBezTo>
                      <a:pt x="1" y="0"/>
                      <a:pt x="1" y="0"/>
                      <a:pt x="1" y="0"/>
                    </a:cubicBezTo>
                    <a:cubicBezTo>
                      <a:pt x="1" y="0"/>
                      <a:pt x="0" y="1"/>
                      <a:pt x="0" y="2"/>
                    </a:cubicBezTo>
                    <a:cubicBezTo>
                      <a:pt x="0" y="3"/>
                      <a:pt x="1" y="4"/>
                      <a:pt x="1" y="4"/>
                    </a:cubicBezTo>
                    <a:cubicBezTo>
                      <a:pt x="33" y="4"/>
                      <a:pt x="33" y="4"/>
                      <a:pt x="33" y="4"/>
                    </a:cubicBezTo>
                    <a:cubicBezTo>
                      <a:pt x="34" y="4"/>
                      <a:pt x="35" y="3"/>
                      <a:pt x="35" y="2"/>
                    </a:cubicBezTo>
                    <a:cubicBezTo>
                      <a:pt x="35" y="1"/>
                      <a:pt x="34"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12" name="Freeform 125"/>
              <p:cNvSpPr>
                <a:spLocks/>
              </p:cNvSpPr>
              <p:nvPr/>
            </p:nvSpPr>
            <p:spPr bwMode="auto">
              <a:xfrm>
                <a:off x="8235951" y="2916238"/>
                <a:ext cx="244475" cy="312738"/>
              </a:xfrm>
              <a:custGeom>
                <a:avLst/>
                <a:gdLst>
                  <a:gd name="T0" fmla="*/ 60 w 65"/>
                  <a:gd name="T1" fmla="*/ 0 h 83"/>
                  <a:gd name="T2" fmla="*/ 46 w 65"/>
                  <a:gd name="T3" fmla="*/ 0 h 83"/>
                  <a:gd name="T4" fmla="*/ 46 w 65"/>
                  <a:gd name="T5" fmla="*/ 8 h 83"/>
                  <a:gd name="T6" fmla="*/ 57 w 65"/>
                  <a:gd name="T7" fmla="*/ 8 h 83"/>
                  <a:gd name="T8" fmla="*/ 57 w 65"/>
                  <a:gd name="T9" fmla="*/ 14 h 83"/>
                  <a:gd name="T10" fmla="*/ 57 w 65"/>
                  <a:gd name="T11" fmla="*/ 75 h 83"/>
                  <a:gd name="T12" fmla="*/ 8 w 65"/>
                  <a:gd name="T13" fmla="*/ 75 h 83"/>
                  <a:gd name="T14" fmla="*/ 8 w 65"/>
                  <a:gd name="T15" fmla="*/ 8 h 83"/>
                  <a:gd name="T16" fmla="*/ 19 w 65"/>
                  <a:gd name="T17" fmla="*/ 8 h 83"/>
                  <a:gd name="T18" fmla="*/ 19 w 65"/>
                  <a:gd name="T19" fmla="*/ 0 h 83"/>
                  <a:gd name="T20" fmla="*/ 5 w 65"/>
                  <a:gd name="T21" fmla="*/ 0 h 83"/>
                  <a:gd name="T22" fmla="*/ 0 w 65"/>
                  <a:gd name="T23" fmla="*/ 4 h 83"/>
                  <a:gd name="T24" fmla="*/ 0 w 65"/>
                  <a:gd name="T25" fmla="*/ 79 h 83"/>
                  <a:gd name="T26" fmla="*/ 5 w 65"/>
                  <a:gd name="T27" fmla="*/ 83 h 83"/>
                  <a:gd name="T28" fmla="*/ 60 w 65"/>
                  <a:gd name="T29" fmla="*/ 83 h 83"/>
                  <a:gd name="T30" fmla="*/ 65 w 65"/>
                  <a:gd name="T31" fmla="*/ 79 h 83"/>
                  <a:gd name="T32" fmla="*/ 65 w 65"/>
                  <a:gd name="T33" fmla="*/ 4 h 83"/>
                  <a:gd name="T34" fmla="*/ 60 w 65"/>
                  <a:gd name="T3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83">
                    <a:moveTo>
                      <a:pt x="60" y="0"/>
                    </a:moveTo>
                    <a:cubicBezTo>
                      <a:pt x="46" y="0"/>
                      <a:pt x="46" y="0"/>
                      <a:pt x="46" y="0"/>
                    </a:cubicBezTo>
                    <a:cubicBezTo>
                      <a:pt x="46" y="8"/>
                      <a:pt x="46" y="8"/>
                      <a:pt x="46" y="8"/>
                    </a:cubicBezTo>
                    <a:cubicBezTo>
                      <a:pt x="57" y="8"/>
                      <a:pt x="57" y="8"/>
                      <a:pt x="57" y="8"/>
                    </a:cubicBezTo>
                    <a:cubicBezTo>
                      <a:pt x="57" y="14"/>
                      <a:pt x="57" y="14"/>
                      <a:pt x="57" y="14"/>
                    </a:cubicBezTo>
                    <a:cubicBezTo>
                      <a:pt x="57" y="75"/>
                      <a:pt x="57" y="75"/>
                      <a:pt x="57" y="75"/>
                    </a:cubicBezTo>
                    <a:cubicBezTo>
                      <a:pt x="8" y="75"/>
                      <a:pt x="8" y="75"/>
                      <a:pt x="8" y="75"/>
                    </a:cubicBezTo>
                    <a:cubicBezTo>
                      <a:pt x="8" y="8"/>
                      <a:pt x="8" y="8"/>
                      <a:pt x="8" y="8"/>
                    </a:cubicBezTo>
                    <a:cubicBezTo>
                      <a:pt x="19" y="8"/>
                      <a:pt x="19" y="8"/>
                      <a:pt x="19" y="8"/>
                    </a:cubicBezTo>
                    <a:cubicBezTo>
                      <a:pt x="19" y="0"/>
                      <a:pt x="19" y="0"/>
                      <a:pt x="19" y="0"/>
                    </a:cubicBezTo>
                    <a:cubicBezTo>
                      <a:pt x="5" y="0"/>
                      <a:pt x="5" y="0"/>
                      <a:pt x="5" y="0"/>
                    </a:cubicBezTo>
                    <a:cubicBezTo>
                      <a:pt x="2" y="0"/>
                      <a:pt x="0" y="2"/>
                      <a:pt x="0" y="4"/>
                    </a:cubicBezTo>
                    <a:cubicBezTo>
                      <a:pt x="0" y="79"/>
                      <a:pt x="0" y="79"/>
                      <a:pt x="0" y="79"/>
                    </a:cubicBezTo>
                    <a:cubicBezTo>
                      <a:pt x="0" y="81"/>
                      <a:pt x="2" y="83"/>
                      <a:pt x="5" y="83"/>
                    </a:cubicBezTo>
                    <a:cubicBezTo>
                      <a:pt x="60" y="83"/>
                      <a:pt x="60" y="83"/>
                      <a:pt x="60" y="83"/>
                    </a:cubicBezTo>
                    <a:cubicBezTo>
                      <a:pt x="63" y="83"/>
                      <a:pt x="65" y="81"/>
                      <a:pt x="65" y="79"/>
                    </a:cubicBezTo>
                    <a:cubicBezTo>
                      <a:pt x="65" y="4"/>
                      <a:pt x="65" y="4"/>
                      <a:pt x="65" y="4"/>
                    </a:cubicBezTo>
                    <a:cubicBezTo>
                      <a:pt x="65" y="2"/>
                      <a:pt x="63" y="0"/>
                      <a:pt x="6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13" name="Freeform 126"/>
              <p:cNvSpPr>
                <a:spLocks/>
              </p:cNvSpPr>
              <p:nvPr/>
            </p:nvSpPr>
            <p:spPr bwMode="auto">
              <a:xfrm>
                <a:off x="8329613" y="2924176"/>
                <a:ext cx="55563" cy="22225"/>
              </a:xfrm>
              <a:custGeom>
                <a:avLst/>
                <a:gdLst>
                  <a:gd name="T0" fmla="*/ 15 w 15"/>
                  <a:gd name="T1" fmla="*/ 1 h 6"/>
                  <a:gd name="T2" fmla="*/ 15 w 15"/>
                  <a:gd name="T3" fmla="*/ 0 h 6"/>
                  <a:gd name="T4" fmla="*/ 14 w 15"/>
                  <a:gd name="T5" fmla="*/ 0 h 6"/>
                  <a:gd name="T6" fmla="*/ 1 w 15"/>
                  <a:gd name="T7" fmla="*/ 0 h 6"/>
                  <a:gd name="T8" fmla="*/ 0 w 15"/>
                  <a:gd name="T9" fmla="*/ 0 h 6"/>
                  <a:gd name="T10" fmla="*/ 0 w 15"/>
                  <a:gd name="T11" fmla="*/ 1 h 6"/>
                  <a:gd name="T12" fmla="*/ 0 w 15"/>
                  <a:gd name="T13" fmla="*/ 6 h 6"/>
                  <a:gd name="T14" fmla="*/ 15 w 15"/>
                  <a:gd name="T15" fmla="*/ 6 h 6"/>
                  <a:gd name="T16" fmla="*/ 15 w 15"/>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6">
                    <a:moveTo>
                      <a:pt x="15" y="1"/>
                    </a:moveTo>
                    <a:cubicBezTo>
                      <a:pt x="15" y="1"/>
                      <a:pt x="15" y="0"/>
                      <a:pt x="15" y="0"/>
                    </a:cubicBezTo>
                    <a:cubicBezTo>
                      <a:pt x="15" y="0"/>
                      <a:pt x="14" y="0"/>
                      <a:pt x="14" y="0"/>
                    </a:cubicBezTo>
                    <a:cubicBezTo>
                      <a:pt x="1" y="0"/>
                      <a:pt x="1" y="0"/>
                      <a:pt x="1" y="0"/>
                    </a:cubicBezTo>
                    <a:cubicBezTo>
                      <a:pt x="1" y="0"/>
                      <a:pt x="0" y="0"/>
                      <a:pt x="0" y="0"/>
                    </a:cubicBezTo>
                    <a:cubicBezTo>
                      <a:pt x="0" y="0"/>
                      <a:pt x="0" y="1"/>
                      <a:pt x="0" y="1"/>
                    </a:cubicBezTo>
                    <a:cubicBezTo>
                      <a:pt x="0" y="6"/>
                      <a:pt x="0" y="6"/>
                      <a:pt x="0" y="6"/>
                    </a:cubicBezTo>
                    <a:cubicBezTo>
                      <a:pt x="15" y="6"/>
                      <a:pt x="15" y="6"/>
                      <a:pt x="15" y="6"/>
                    </a:cubicBez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14" name="Freeform 127"/>
              <p:cNvSpPr>
                <a:spLocks noEditPoints="1"/>
              </p:cNvSpPr>
              <p:nvPr/>
            </p:nvSpPr>
            <p:spPr bwMode="auto">
              <a:xfrm>
                <a:off x="8310563" y="2905126"/>
                <a:ext cx="93663" cy="60325"/>
              </a:xfrm>
              <a:custGeom>
                <a:avLst/>
                <a:gdLst>
                  <a:gd name="T0" fmla="*/ 4 w 25"/>
                  <a:gd name="T1" fmla="*/ 16 h 16"/>
                  <a:gd name="T2" fmla="*/ 21 w 25"/>
                  <a:gd name="T3" fmla="*/ 16 h 16"/>
                  <a:gd name="T4" fmla="*/ 24 w 25"/>
                  <a:gd name="T5" fmla="*/ 15 h 16"/>
                  <a:gd name="T6" fmla="*/ 25 w 25"/>
                  <a:gd name="T7" fmla="*/ 13 h 16"/>
                  <a:gd name="T8" fmla="*/ 25 w 25"/>
                  <a:gd name="T9" fmla="*/ 2 h 16"/>
                  <a:gd name="T10" fmla="*/ 24 w 25"/>
                  <a:gd name="T11" fmla="*/ 1 h 16"/>
                  <a:gd name="T12" fmla="*/ 21 w 25"/>
                  <a:gd name="T13" fmla="*/ 0 h 16"/>
                  <a:gd name="T14" fmla="*/ 4 w 25"/>
                  <a:gd name="T15" fmla="*/ 0 h 16"/>
                  <a:gd name="T16" fmla="*/ 1 w 25"/>
                  <a:gd name="T17" fmla="*/ 1 h 16"/>
                  <a:gd name="T18" fmla="*/ 0 w 25"/>
                  <a:gd name="T19" fmla="*/ 2 h 16"/>
                  <a:gd name="T20" fmla="*/ 0 w 25"/>
                  <a:gd name="T21" fmla="*/ 13 h 16"/>
                  <a:gd name="T22" fmla="*/ 1 w 25"/>
                  <a:gd name="T23" fmla="*/ 15 h 16"/>
                  <a:gd name="T24" fmla="*/ 4 w 25"/>
                  <a:gd name="T25" fmla="*/ 16 h 16"/>
                  <a:gd name="T26" fmla="*/ 3 w 25"/>
                  <a:gd name="T27" fmla="*/ 6 h 16"/>
                  <a:gd name="T28" fmla="*/ 4 w 25"/>
                  <a:gd name="T29" fmla="*/ 4 h 16"/>
                  <a:gd name="T30" fmla="*/ 4 w 25"/>
                  <a:gd name="T31" fmla="*/ 4 h 16"/>
                  <a:gd name="T32" fmla="*/ 6 w 25"/>
                  <a:gd name="T33" fmla="*/ 3 h 16"/>
                  <a:gd name="T34" fmla="*/ 19 w 25"/>
                  <a:gd name="T35" fmla="*/ 3 h 16"/>
                  <a:gd name="T36" fmla="*/ 21 w 25"/>
                  <a:gd name="T37" fmla="*/ 4 h 16"/>
                  <a:gd name="T38" fmla="*/ 21 w 25"/>
                  <a:gd name="T39" fmla="*/ 4 h 16"/>
                  <a:gd name="T40" fmla="*/ 22 w 25"/>
                  <a:gd name="T41" fmla="*/ 6 h 16"/>
                  <a:gd name="T42" fmla="*/ 22 w 25"/>
                  <a:gd name="T43" fmla="*/ 9 h 16"/>
                  <a:gd name="T44" fmla="*/ 21 w 25"/>
                  <a:gd name="T45" fmla="*/ 11 h 16"/>
                  <a:gd name="T46" fmla="*/ 19 w 25"/>
                  <a:gd name="T47" fmla="*/ 12 h 16"/>
                  <a:gd name="T48" fmla="*/ 6 w 25"/>
                  <a:gd name="T49" fmla="*/ 12 h 16"/>
                  <a:gd name="T50" fmla="*/ 4 w 25"/>
                  <a:gd name="T51" fmla="*/ 11 h 16"/>
                  <a:gd name="T52" fmla="*/ 3 w 25"/>
                  <a:gd name="T53" fmla="*/ 9 h 16"/>
                  <a:gd name="T54" fmla="*/ 3 w 25"/>
                  <a:gd name="T55"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 h="16">
                    <a:moveTo>
                      <a:pt x="4" y="16"/>
                    </a:moveTo>
                    <a:cubicBezTo>
                      <a:pt x="21" y="16"/>
                      <a:pt x="21" y="16"/>
                      <a:pt x="21" y="16"/>
                    </a:cubicBezTo>
                    <a:cubicBezTo>
                      <a:pt x="22" y="16"/>
                      <a:pt x="23" y="16"/>
                      <a:pt x="24" y="15"/>
                    </a:cubicBezTo>
                    <a:cubicBezTo>
                      <a:pt x="24" y="15"/>
                      <a:pt x="25" y="14"/>
                      <a:pt x="25" y="13"/>
                    </a:cubicBezTo>
                    <a:cubicBezTo>
                      <a:pt x="25" y="2"/>
                      <a:pt x="25" y="2"/>
                      <a:pt x="25" y="2"/>
                    </a:cubicBezTo>
                    <a:cubicBezTo>
                      <a:pt x="25" y="2"/>
                      <a:pt x="24" y="1"/>
                      <a:pt x="24" y="1"/>
                    </a:cubicBezTo>
                    <a:cubicBezTo>
                      <a:pt x="23" y="0"/>
                      <a:pt x="22" y="0"/>
                      <a:pt x="21" y="0"/>
                    </a:cubicBezTo>
                    <a:cubicBezTo>
                      <a:pt x="4" y="0"/>
                      <a:pt x="4" y="0"/>
                      <a:pt x="4" y="0"/>
                    </a:cubicBezTo>
                    <a:cubicBezTo>
                      <a:pt x="3" y="0"/>
                      <a:pt x="2" y="0"/>
                      <a:pt x="1" y="1"/>
                    </a:cubicBezTo>
                    <a:cubicBezTo>
                      <a:pt x="1" y="1"/>
                      <a:pt x="0" y="2"/>
                      <a:pt x="0" y="2"/>
                    </a:cubicBezTo>
                    <a:cubicBezTo>
                      <a:pt x="0" y="13"/>
                      <a:pt x="0" y="13"/>
                      <a:pt x="0" y="13"/>
                    </a:cubicBezTo>
                    <a:cubicBezTo>
                      <a:pt x="0" y="14"/>
                      <a:pt x="1" y="15"/>
                      <a:pt x="1" y="15"/>
                    </a:cubicBezTo>
                    <a:cubicBezTo>
                      <a:pt x="2" y="16"/>
                      <a:pt x="3" y="16"/>
                      <a:pt x="4" y="16"/>
                    </a:cubicBezTo>
                    <a:close/>
                    <a:moveTo>
                      <a:pt x="3" y="6"/>
                    </a:moveTo>
                    <a:cubicBezTo>
                      <a:pt x="3" y="5"/>
                      <a:pt x="3" y="4"/>
                      <a:pt x="4" y="4"/>
                    </a:cubicBezTo>
                    <a:cubicBezTo>
                      <a:pt x="4" y="4"/>
                      <a:pt x="4" y="4"/>
                      <a:pt x="4" y="4"/>
                    </a:cubicBezTo>
                    <a:cubicBezTo>
                      <a:pt x="5" y="4"/>
                      <a:pt x="5" y="3"/>
                      <a:pt x="6" y="3"/>
                    </a:cubicBezTo>
                    <a:cubicBezTo>
                      <a:pt x="19" y="3"/>
                      <a:pt x="19" y="3"/>
                      <a:pt x="19" y="3"/>
                    </a:cubicBezTo>
                    <a:cubicBezTo>
                      <a:pt x="20" y="3"/>
                      <a:pt x="20" y="4"/>
                      <a:pt x="21" y="4"/>
                    </a:cubicBezTo>
                    <a:cubicBezTo>
                      <a:pt x="21" y="4"/>
                      <a:pt x="21" y="4"/>
                      <a:pt x="21" y="4"/>
                    </a:cubicBezTo>
                    <a:cubicBezTo>
                      <a:pt x="21" y="4"/>
                      <a:pt x="22" y="5"/>
                      <a:pt x="22" y="6"/>
                    </a:cubicBezTo>
                    <a:cubicBezTo>
                      <a:pt x="22" y="9"/>
                      <a:pt x="22" y="9"/>
                      <a:pt x="22" y="9"/>
                    </a:cubicBezTo>
                    <a:cubicBezTo>
                      <a:pt x="22" y="10"/>
                      <a:pt x="21" y="11"/>
                      <a:pt x="21" y="11"/>
                    </a:cubicBezTo>
                    <a:cubicBezTo>
                      <a:pt x="20" y="12"/>
                      <a:pt x="20" y="12"/>
                      <a:pt x="19" y="12"/>
                    </a:cubicBezTo>
                    <a:cubicBezTo>
                      <a:pt x="6" y="12"/>
                      <a:pt x="6" y="12"/>
                      <a:pt x="6" y="12"/>
                    </a:cubicBezTo>
                    <a:cubicBezTo>
                      <a:pt x="5" y="12"/>
                      <a:pt x="5" y="12"/>
                      <a:pt x="4" y="11"/>
                    </a:cubicBezTo>
                    <a:cubicBezTo>
                      <a:pt x="4" y="11"/>
                      <a:pt x="3" y="10"/>
                      <a:pt x="3" y="9"/>
                    </a:cubicBezTo>
                    <a:lnTo>
                      <a:pt x="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15" name="Freeform 128"/>
              <p:cNvSpPr>
                <a:spLocks/>
              </p:cNvSpPr>
              <p:nvPr/>
            </p:nvSpPr>
            <p:spPr bwMode="auto">
              <a:xfrm>
                <a:off x="8291513" y="3165476"/>
                <a:ext cx="131763" cy="11113"/>
              </a:xfrm>
              <a:custGeom>
                <a:avLst/>
                <a:gdLst>
                  <a:gd name="T0" fmla="*/ 33 w 35"/>
                  <a:gd name="T1" fmla="*/ 0 h 3"/>
                  <a:gd name="T2" fmla="*/ 1 w 35"/>
                  <a:gd name="T3" fmla="*/ 0 h 3"/>
                  <a:gd name="T4" fmla="*/ 0 w 35"/>
                  <a:gd name="T5" fmla="*/ 2 h 3"/>
                  <a:gd name="T6" fmla="*/ 1 w 35"/>
                  <a:gd name="T7" fmla="*/ 3 h 3"/>
                  <a:gd name="T8" fmla="*/ 33 w 35"/>
                  <a:gd name="T9" fmla="*/ 3 h 3"/>
                  <a:gd name="T10" fmla="*/ 35 w 35"/>
                  <a:gd name="T11" fmla="*/ 2 h 3"/>
                  <a:gd name="T12" fmla="*/ 33 w 3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33" y="0"/>
                    </a:moveTo>
                    <a:cubicBezTo>
                      <a:pt x="1" y="0"/>
                      <a:pt x="1" y="0"/>
                      <a:pt x="1" y="0"/>
                    </a:cubicBezTo>
                    <a:cubicBezTo>
                      <a:pt x="1" y="0"/>
                      <a:pt x="0" y="1"/>
                      <a:pt x="0" y="2"/>
                    </a:cubicBezTo>
                    <a:cubicBezTo>
                      <a:pt x="0" y="3"/>
                      <a:pt x="1" y="3"/>
                      <a:pt x="1" y="3"/>
                    </a:cubicBezTo>
                    <a:cubicBezTo>
                      <a:pt x="33" y="3"/>
                      <a:pt x="33" y="3"/>
                      <a:pt x="33" y="3"/>
                    </a:cubicBezTo>
                    <a:cubicBezTo>
                      <a:pt x="34" y="3"/>
                      <a:pt x="35" y="3"/>
                      <a:pt x="35" y="2"/>
                    </a:cubicBezTo>
                    <a:cubicBezTo>
                      <a:pt x="35" y="1"/>
                      <a:pt x="34"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grpSp>
      </p:grpSp>
      <p:grpSp>
        <p:nvGrpSpPr>
          <p:cNvPr id="22" name="Group 21"/>
          <p:cNvGrpSpPr/>
          <p:nvPr/>
        </p:nvGrpSpPr>
        <p:grpSpPr>
          <a:xfrm>
            <a:off x="3443256" y="-152400"/>
            <a:ext cx="2859676" cy="841236"/>
            <a:chOff x="3877937" y="3621237"/>
            <a:chExt cx="2886599" cy="726953"/>
          </a:xfrm>
        </p:grpSpPr>
        <p:sp>
          <p:nvSpPr>
            <p:cNvPr id="23" name="Text Box 10"/>
            <p:cNvSpPr txBox="1">
              <a:spLocks noChangeArrowheads="1"/>
            </p:cNvSpPr>
            <p:nvPr/>
          </p:nvSpPr>
          <p:spPr bwMode="auto">
            <a:xfrm>
              <a:off x="4530407" y="3621237"/>
              <a:ext cx="2234129" cy="66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lnSpc>
                  <a:spcPct val="200000"/>
                </a:lnSpc>
              </a:pPr>
              <a:r>
                <a:rPr lang="en-US" altLang="en-US" sz="2800" b="1" dirty="0" err="1" smtClean="0">
                  <a:solidFill>
                    <a:schemeClr val="bg1"/>
                  </a:solidFill>
                  <a:latin typeface="Open Sans" panose="020B0606030504020204" pitchFamily="34" charset="0"/>
                  <a:cs typeface="Open Sans" panose="020B0606030504020204" pitchFamily="34" charset="0"/>
                </a:rPr>
                <a:t>Bản</a:t>
              </a:r>
              <a:r>
                <a:rPr lang="en-US" altLang="en-US" sz="2800" b="1" dirty="0" smtClean="0">
                  <a:solidFill>
                    <a:schemeClr val="bg1"/>
                  </a:solidFill>
                  <a:latin typeface="Open Sans" panose="020B0606030504020204" pitchFamily="34" charset="0"/>
                  <a:cs typeface="Open Sans" panose="020B0606030504020204" pitchFamily="34" charset="0"/>
                </a:rPr>
                <a:t> </a:t>
              </a:r>
              <a:r>
                <a:rPr lang="en-US" altLang="en-US" sz="2800" b="1" dirty="0" err="1" smtClean="0">
                  <a:solidFill>
                    <a:schemeClr val="bg1"/>
                  </a:solidFill>
                  <a:latin typeface="Open Sans" panose="020B0606030504020204" pitchFamily="34" charset="0"/>
                  <a:cs typeface="Open Sans" panose="020B0606030504020204" pitchFamily="34" charset="0"/>
                </a:rPr>
                <a:t>đồ</a:t>
              </a:r>
              <a:r>
                <a:rPr lang="en-US" altLang="en-US" sz="2800" b="1" dirty="0" smtClean="0">
                  <a:solidFill>
                    <a:schemeClr val="bg1"/>
                  </a:solidFill>
                  <a:latin typeface="Open Sans" panose="020B0606030504020204" pitchFamily="34" charset="0"/>
                  <a:cs typeface="Open Sans" panose="020B0606030504020204" pitchFamily="34" charset="0"/>
                </a:rPr>
                <a:t> y </a:t>
              </a:r>
              <a:r>
                <a:rPr lang="en-US" altLang="en-US" sz="2800" b="1" dirty="0" err="1" smtClean="0">
                  <a:solidFill>
                    <a:schemeClr val="bg1"/>
                  </a:solidFill>
                  <a:latin typeface="Open Sans" panose="020B0606030504020204" pitchFamily="34" charset="0"/>
                  <a:cs typeface="Open Sans" panose="020B0606030504020204" pitchFamily="34" charset="0"/>
                </a:rPr>
                <a:t>tế</a:t>
              </a:r>
              <a:endParaRPr lang="en-US" altLang="en-US" sz="2800" b="1" dirty="0">
                <a:solidFill>
                  <a:schemeClr val="bg1"/>
                </a:solidFill>
                <a:latin typeface="Open Sans" panose="020B0606030504020204" pitchFamily="34" charset="0"/>
                <a:cs typeface="Open Sans" panose="020B0606030504020204" pitchFamily="34" charset="0"/>
              </a:endParaRPr>
            </a:p>
          </p:txBody>
        </p:sp>
        <p:sp>
          <p:nvSpPr>
            <p:cNvPr id="28" name="Rounded Rectangle 27"/>
            <p:cNvSpPr/>
            <p:nvPr/>
          </p:nvSpPr>
          <p:spPr bwMode="auto">
            <a:xfrm>
              <a:off x="3877937" y="3806853"/>
              <a:ext cx="539749" cy="541337"/>
            </a:xfrm>
            <a:prstGeom prst="round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nvGrpSpPr>
            <p:cNvPr id="29" name="Group 28"/>
            <p:cNvGrpSpPr/>
            <p:nvPr/>
          </p:nvGrpSpPr>
          <p:grpSpPr bwMode="auto">
            <a:xfrm>
              <a:off x="3963113" y="3903837"/>
              <a:ext cx="369395" cy="309226"/>
              <a:chOff x="5099051" y="3930651"/>
              <a:chExt cx="390525" cy="327025"/>
            </a:xfrm>
            <a:solidFill>
              <a:schemeClr val="bg1"/>
            </a:solidFill>
          </p:grpSpPr>
          <p:sp>
            <p:nvSpPr>
              <p:cNvPr id="30" name="Freeform 103"/>
              <p:cNvSpPr>
                <a:spLocks/>
              </p:cNvSpPr>
              <p:nvPr/>
            </p:nvSpPr>
            <p:spPr bwMode="auto">
              <a:xfrm>
                <a:off x="5165726" y="4027488"/>
                <a:ext cx="255588" cy="230188"/>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31" name="Freeform 104"/>
              <p:cNvSpPr>
                <a:spLocks/>
              </p:cNvSpPr>
              <p:nvPr/>
            </p:nvSpPr>
            <p:spPr bwMode="auto">
              <a:xfrm>
                <a:off x="5099051" y="3930651"/>
                <a:ext cx="390525" cy="195263"/>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grpSp>
      </p:grpSp>
    </p:spTree>
    <p:extLst>
      <p:ext uri="{BB962C8B-B14F-4D97-AF65-F5344CB8AC3E}">
        <p14:creationId xmlns:p14="http://schemas.microsoft.com/office/powerpoint/2010/main" val="408726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18191" y="4552987"/>
            <a:ext cx="7401643" cy="1019510"/>
            <a:chOff x="818191" y="5413060"/>
            <a:chExt cx="7401643" cy="1019510"/>
          </a:xfrm>
        </p:grpSpPr>
        <p:sp>
          <p:nvSpPr>
            <p:cNvPr id="67" name="Rounded Rectangle 66"/>
            <p:cNvSpPr/>
            <p:nvPr/>
          </p:nvSpPr>
          <p:spPr>
            <a:xfrm>
              <a:off x="818191" y="5510714"/>
              <a:ext cx="887541" cy="884267"/>
            </a:xfrm>
            <a:prstGeom prst="roundRect">
              <a:avLst/>
            </a:prstGeom>
            <a:solidFill>
              <a:srgbClr val="F39C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68" name="Text Box 10"/>
            <p:cNvSpPr txBox="1">
              <a:spLocks noChangeArrowheads="1"/>
            </p:cNvSpPr>
            <p:nvPr/>
          </p:nvSpPr>
          <p:spPr bwMode="auto">
            <a:xfrm>
              <a:off x="2020138" y="5413060"/>
              <a:ext cx="6199696" cy="101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smtClean="0">
                  <a:solidFill>
                    <a:schemeClr val="bg1"/>
                  </a:solidFill>
                  <a:latin typeface="Open Sans" panose="020B0606030504020204" pitchFamily="34" charset="0"/>
                  <a:cs typeface="Open Sans" panose="020B0606030504020204" pitchFamily="34" charset="0"/>
                </a:rPr>
                <a:t>Tăng cường tương tác của bác sĩ với khách hàng</a:t>
              </a:r>
            </a:p>
            <a:p>
              <a:pPr eaLnBrk="1" hangingPunct="1"/>
              <a:endParaRPr lang="en-US" altLang="en-US" sz="1600">
                <a:solidFill>
                  <a:schemeClr val="bg1"/>
                </a:solidFill>
                <a:latin typeface="Open Sans" panose="020B0606030504020204" pitchFamily="34" charset="0"/>
                <a:cs typeface="Open Sans" panose="020B0606030504020204" pitchFamily="34" charset="0"/>
              </a:endParaRPr>
            </a:p>
            <a:p>
              <a:pPr eaLnBrk="1" hangingPunct="1"/>
              <a:r>
                <a:rPr lang="vi-VN" altLang="en-US" sz="1600" smtClean="0">
                  <a:solidFill>
                    <a:schemeClr val="bg1"/>
                  </a:solidFill>
                  <a:latin typeface="Open Sans" panose="020B0606030504020204" pitchFamily="34" charset="0"/>
                  <a:cs typeface="Open Sans" panose="020B0606030504020204" pitchFamily="34" charset="0"/>
                </a:rPr>
                <a:t>Theo dõi được xu hướng của thị trường, chủ động trong công tác chuyên môn</a:t>
              </a:r>
              <a:endParaRPr lang="en-US" altLang="en-US" sz="1600">
                <a:solidFill>
                  <a:schemeClr val="bg1"/>
                </a:solidFill>
                <a:latin typeface="Open Sans" panose="020B0606030504020204" pitchFamily="34" charset="0"/>
                <a:cs typeface="Open Sans" panose="020B0606030504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957" y="5649362"/>
              <a:ext cx="622300" cy="622300"/>
            </a:xfrm>
            <a:prstGeom prst="rect">
              <a:avLst/>
            </a:prstGeom>
          </p:spPr>
        </p:pic>
      </p:grpSp>
      <p:grpSp>
        <p:nvGrpSpPr>
          <p:cNvPr id="5" name="Group 4"/>
          <p:cNvGrpSpPr/>
          <p:nvPr/>
        </p:nvGrpSpPr>
        <p:grpSpPr>
          <a:xfrm>
            <a:off x="818191" y="2755501"/>
            <a:ext cx="6976842" cy="1019510"/>
            <a:chOff x="818191" y="3027100"/>
            <a:chExt cx="6976842" cy="1019510"/>
          </a:xfrm>
        </p:grpSpPr>
        <p:sp>
          <p:nvSpPr>
            <p:cNvPr id="65" name="Rounded Rectangle 64"/>
            <p:cNvSpPr/>
            <p:nvPr/>
          </p:nvSpPr>
          <p:spPr>
            <a:xfrm>
              <a:off x="818191" y="3133573"/>
              <a:ext cx="836603" cy="836605"/>
            </a:xfrm>
            <a:prstGeom prst="roundRect">
              <a:avLst/>
            </a:prstGeom>
            <a:solidFill>
              <a:srgbClr val="C039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66" name="Text Box 10"/>
            <p:cNvSpPr txBox="1">
              <a:spLocks noChangeArrowheads="1"/>
            </p:cNvSpPr>
            <p:nvPr/>
          </p:nvSpPr>
          <p:spPr bwMode="auto">
            <a:xfrm>
              <a:off x="1951155" y="3027100"/>
              <a:ext cx="5843878" cy="101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err="1" smtClean="0">
                  <a:solidFill>
                    <a:schemeClr val="bg1"/>
                  </a:solidFill>
                  <a:latin typeface="Open Sans" panose="020B0606030504020204" pitchFamily="34" charset="0"/>
                  <a:cs typeface="Open Sans" panose="020B0606030504020204" pitchFamily="34" charset="0"/>
                </a:rPr>
                <a:t>Mở</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rộng</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đội</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ngũ</a:t>
              </a:r>
              <a:r>
                <a:rPr lang="en-US" altLang="en-US" sz="1600" dirty="0" smtClean="0">
                  <a:solidFill>
                    <a:schemeClr val="bg1"/>
                  </a:solidFill>
                  <a:latin typeface="Open Sans" panose="020B0606030504020204" pitchFamily="34" charset="0"/>
                  <a:cs typeface="Open Sans" panose="020B0606030504020204" pitchFamily="34" charset="0"/>
                </a:rPr>
                <a:t> y </a:t>
              </a:r>
              <a:r>
                <a:rPr lang="en-US" altLang="en-US" sz="1600" dirty="0" err="1" smtClean="0">
                  <a:solidFill>
                    <a:schemeClr val="bg1"/>
                  </a:solidFill>
                  <a:latin typeface="Open Sans" panose="020B0606030504020204" pitchFamily="34" charset="0"/>
                  <a:cs typeface="Open Sans" panose="020B0606030504020204" pitchFamily="34" charset="0"/>
                </a:rPr>
                <a:t>bác</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sĩ</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hợp</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tác</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giải</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đáp</a:t>
              </a:r>
              <a:endParaRPr lang="en-US" altLang="en-US" sz="1600" dirty="0" smtClean="0">
                <a:solidFill>
                  <a:schemeClr val="bg1"/>
                </a:solidFill>
                <a:latin typeface="Open Sans" panose="020B0606030504020204" pitchFamily="34" charset="0"/>
                <a:cs typeface="Open Sans" panose="020B0606030504020204" pitchFamily="34" charset="0"/>
              </a:endParaRPr>
            </a:p>
            <a:p>
              <a:pPr eaLnBrk="1" hangingPunct="1"/>
              <a:endParaRPr lang="en-US" altLang="en-US" sz="1600" dirty="0">
                <a:solidFill>
                  <a:schemeClr val="bg1"/>
                </a:solidFill>
                <a:latin typeface="Open Sans" panose="020B0606030504020204" pitchFamily="34" charset="0"/>
                <a:cs typeface="Open Sans" panose="020B0606030504020204" pitchFamily="34" charset="0"/>
              </a:endParaRPr>
            </a:p>
            <a:p>
              <a:pPr eaLnBrk="1" hangingPunct="1"/>
              <a:r>
                <a:rPr lang="en-US" altLang="en-US" sz="1600" dirty="0" err="1" smtClean="0">
                  <a:solidFill>
                    <a:schemeClr val="bg1"/>
                  </a:solidFill>
                  <a:latin typeface="Open Sans" panose="020B0606030504020204" pitchFamily="34" charset="0"/>
                  <a:cs typeface="Open Sans" panose="020B0606030504020204" pitchFamily="34" charset="0"/>
                </a:rPr>
                <a:t>Xây</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dựng</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hệ</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thống</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gọi</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thoại</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trực</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tiếp</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giữa</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bác</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sĩ</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và</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khách</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hàng</a:t>
              </a:r>
              <a:endParaRPr lang="en-US" altLang="en-US" sz="1600" dirty="0">
                <a:solidFill>
                  <a:schemeClr val="bg1"/>
                </a:solidFill>
                <a:latin typeface="Open Sans" panose="020B0606030504020204" pitchFamily="34" charset="0"/>
                <a:cs typeface="Open Sans" panose="020B0606030504020204" pitchFamily="34" charset="0"/>
              </a:endParaRPr>
            </a:p>
          </p:txBody>
        </p:sp>
        <p:grpSp>
          <p:nvGrpSpPr>
            <p:cNvPr id="107" name="Group 106"/>
            <p:cNvGrpSpPr/>
            <p:nvPr/>
          </p:nvGrpSpPr>
          <p:grpSpPr bwMode="auto">
            <a:xfrm>
              <a:off x="1016481" y="3252080"/>
              <a:ext cx="432072" cy="572355"/>
              <a:chOff x="8235951" y="2905126"/>
              <a:chExt cx="244475" cy="323850"/>
            </a:xfrm>
            <a:solidFill>
              <a:schemeClr val="bg1"/>
            </a:solidFill>
          </p:grpSpPr>
          <p:sp>
            <p:nvSpPr>
              <p:cNvPr id="108" name="Freeform 121"/>
              <p:cNvSpPr>
                <a:spLocks/>
              </p:cNvSpPr>
              <p:nvPr/>
            </p:nvSpPr>
            <p:spPr bwMode="auto">
              <a:xfrm>
                <a:off x="8291513" y="3022601"/>
                <a:ext cx="131763" cy="11113"/>
              </a:xfrm>
              <a:custGeom>
                <a:avLst/>
                <a:gdLst>
                  <a:gd name="T0" fmla="*/ 33 w 35"/>
                  <a:gd name="T1" fmla="*/ 0 h 3"/>
                  <a:gd name="T2" fmla="*/ 1 w 35"/>
                  <a:gd name="T3" fmla="*/ 0 h 3"/>
                  <a:gd name="T4" fmla="*/ 0 w 35"/>
                  <a:gd name="T5" fmla="*/ 1 h 3"/>
                  <a:gd name="T6" fmla="*/ 1 w 35"/>
                  <a:gd name="T7" fmla="*/ 3 h 3"/>
                  <a:gd name="T8" fmla="*/ 33 w 35"/>
                  <a:gd name="T9" fmla="*/ 3 h 3"/>
                  <a:gd name="T10" fmla="*/ 35 w 35"/>
                  <a:gd name="T11" fmla="*/ 1 h 3"/>
                  <a:gd name="T12" fmla="*/ 33 w 3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33" y="0"/>
                    </a:moveTo>
                    <a:cubicBezTo>
                      <a:pt x="1" y="0"/>
                      <a:pt x="1" y="0"/>
                      <a:pt x="1" y="0"/>
                    </a:cubicBezTo>
                    <a:cubicBezTo>
                      <a:pt x="1" y="0"/>
                      <a:pt x="0" y="0"/>
                      <a:pt x="0" y="1"/>
                    </a:cubicBezTo>
                    <a:cubicBezTo>
                      <a:pt x="0" y="2"/>
                      <a:pt x="1" y="3"/>
                      <a:pt x="1" y="3"/>
                    </a:cubicBezTo>
                    <a:cubicBezTo>
                      <a:pt x="33" y="3"/>
                      <a:pt x="33" y="3"/>
                      <a:pt x="33" y="3"/>
                    </a:cubicBezTo>
                    <a:cubicBezTo>
                      <a:pt x="34" y="3"/>
                      <a:pt x="35" y="2"/>
                      <a:pt x="35" y="1"/>
                    </a:cubicBezTo>
                    <a:cubicBezTo>
                      <a:pt x="35" y="0"/>
                      <a:pt x="34"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09" name="Freeform 122"/>
              <p:cNvSpPr>
                <a:spLocks/>
              </p:cNvSpPr>
              <p:nvPr/>
            </p:nvSpPr>
            <p:spPr bwMode="auto">
              <a:xfrm>
                <a:off x="8291513" y="3060701"/>
                <a:ext cx="131763" cy="11113"/>
              </a:xfrm>
              <a:custGeom>
                <a:avLst/>
                <a:gdLst>
                  <a:gd name="T0" fmla="*/ 33 w 35"/>
                  <a:gd name="T1" fmla="*/ 0 h 3"/>
                  <a:gd name="T2" fmla="*/ 1 w 35"/>
                  <a:gd name="T3" fmla="*/ 0 h 3"/>
                  <a:gd name="T4" fmla="*/ 0 w 35"/>
                  <a:gd name="T5" fmla="*/ 1 h 3"/>
                  <a:gd name="T6" fmla="*/ 1 w 35"/>
                  <a:gd name="T7" fmla="*/ 3 h 3"/>
                  <a:gd name="T8" fmla="*/ 33 w 35"/>
                  <a:gd name="T9" fmla="*/ 3 h 3"/>
                  <a:gd name="T10" fmla="*/ 35 w 35"/>
                  <a:gd name="T11" fmla="*/ 1 h 3"/>
                  <a:gd name="T12" fmla="*/ 33 w 3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33" y="0"/>
                    </a:moveTo>
                    <a:cubicBezTo>
                      <a:pt x="1" y="0"/>
                      <a:pt x="1" y="0"/>
                      <a:pt x="1" y="0"/>
                    </a:cubicBezTo>
                    <a:cubicBezTo>
                      <a:pt x="1" y="0"/>
                      <a:pt x="0" y="0"/>
                      <a:pt x="0" y="1"/>
                    </a:cubicBezTo>
                    <a:cubicBezTo>
                      <a:pt x="0" y="2"/>
                      <a:pt x="1" y="3"/>
                      <a:pt x="1" y="3"/>
                    </a:cubicBezTo>
                    <a:cubicBezTo>
                      <a:pt x="33" y="3"/>
                      <a:pt x="33" y="3"/>
                      <a:pt x="33" y="3"/>
                    </a:cubicBezTo>
                    <a:cubicBezTo>
                      <a:pt x="34" y="3"/>
                      <a:pt x="35" y="2"/>
                      <a:pt x="35" y="1"/>
                    </a:cubicBezTo>
                    <a:cubicBezTo>
                      <a:pt x="35" y="0"/>
                      <a:pt x="34"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10" name="Freeform 123"/>
              <p:cNvSpPr>
                <a:spLocks/>
              </p:cNvSpPr>
              <p:nvPr/>
            </p:nvSpPr>
            <p:spPr bwMode="auto">
              <a:xfrm>
                <a:off x="8291513" y="3094038"/>
                <a:ext cx="131763" cy="14288"/>
              </a:xfrm>
              <a:custGeom>
                <a:avLst/>
                <a:gdLst>
                  <a:gd name="T0" fmla="*/ 33 w 35"/>
                  <a:gd name="T1" fmla="*/ 0 h 4"/>
                  <a:gd name="T2" fmla="*/ 1 w 35"/>
                  <a:gd name="T3" fmla="*/ 0 h 4"/>
                  <a:gd name="T4" fmla="*/ 0 w 35"/>
                  <a:gd name="T5" fmla="*/ 2 h 4"/>
                  <a:gd name="T6" fmla="*/ 1 w 35"/>
                  <a:gd name="T7" fmla="*/ 4 h 4"/>
                  <a:gd name="T8" fmla="*/ 33 w 35"/>
                  <a:gd name="T9" fmla="*/ 4 h 4"/>
                  <a:gd name="T10" fmla="*/ 35 w 35"/>
                  <a:gd name="T11" fmla="*/ 2 h 4"/>
                  <a:gd name="T12" fmla="*/ 33 w 3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5" h="4">
                    <a:moveTo>
                      <a:pt x="33" y="0"/>
                    </a:moveTo>
                    <a:cubicBezTo>
                      <a:pt x="1" y="0"/>
                      <a:pt x="1" y="0"/>
                      <a:pt x="1" y="0"/>
                    </a:cubicBezTo>
                    <a:cubicBezTo>
                      <a:pt x="1" y="0"/>
                      <a:pt x="0" y="1"/>
                      <a:pt x="0" y="2"/>
                    </a:cubicBezTo>
                    <a:cubicBezTo>
                      <a:pt x="0" y="3"/>
                      <a:pt x="1" y="4"/>
                      <a:pt x="1" y="4"/>
                    </a:cubicBezTo>
                    <a:cubicBezTo>
                      <a:pt x="33" y="4"/>
                      <a:pt x="33" y="4"/>
                      <a:pt x="33" y="4"/>
                    </a:cubicBezTo>
                    <a:cubicBezTo>
                      <a:pt x="34" y="4"/>
                      <a:pt x="35" y="3"/>
                      <a:pt x="35" y="2"/>
                    </a:cubicBezTo>
                    <a:cubicBezTo>
                      <a:pt x="35" y="1"/>
                      <a:pt x="34"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11" name="Freeform 124"/>
              <p:cNvSpPr>
                <a:spLocks/>
              </p:cNvSpPr>
              <p:nvPr/>
            </p:nvSpPr>
            <p:spPr bwMode="auto">
              <a:xfrm>
                <a:off x="8291513" y="3132138"/>
                <a:ext cx="131763" cy="14288"/>
              </a:xfrm>
              <a:custGeom>
                <a:avLst/>
                <a:gdLst>
                  <a:gd name="T0" fmla="*/ 33 w 35"/>
                  <a:gd name="T1" fmla="*/ 0 h 4"/>
                  <a:gd name="T2" fmla="*/ 1 w 35"/>
                  <a:gd name="T3" fmla="*/ 0 h 4"/>
                  <a:gd name="T4" fmla="*/ 0 w 35"/>
                  <a:gd name="T5" fmla="*/ 2 h 4"/>
                  <a:gd name="T6" fmla="*/ 1 w 35"/>
                  <a:gd name="T7" fmla="*/ 4 h 4"/>
                  <a:gd name="T8" fmla="*/ 33 w 35"/>
                  <a:gd name="T9" fmla="*/ 4 h 4"/>
                  <a:gd name="T10" fmla="*/ 35 w 35"/>
                  <a:gd name="T11" fmla="*/ 2 h 4"/>
                  <a:gd name="T12" fmla="*/ 33 w 3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5" h="4">
                    <a:moveTo>
                      <a:pt x="33" y="0"/>
                    </a:moveTo>
                    <a:cubicBezTo>
                      <a:pt x="1" y="0"/>
                      <a:pt x="1" y="0"/>
                      <a:pt x="1" y="0"/>
                    </a:cubicBezTo>
                    <a:cubicBezTo>
                      <a:pt x="1" y="0"/>
                      <a:pt x="0" y="1"/>
                      <a:pt x="0" y="2"/>
                    </a:cubicBezTo>
                    <a:cubicBezTo>
                      <a:pt x="0" y="3"/>
                      <a:pt x="1" y="4"/>
                      <a:pt x="1" y="4"/>
                    </a:cubicBezTo>
                    <a:cubicBezTo>
                      <a:pt x="33" y="4"/>
                      <a:pt x="33" y="4"/>
                      <a:pt x="33" y="4"/>
                    </a:cubicBezTo>
                    <a:cubicBezTo>
                      <a:pt x="34" y="4"/>
                      <a:pt x="35" y="3"/>
                      <a:pt x="35" y="2"/>
                    </a:cubicBezTo>
                    <a:cubicBezTo>
                      <a:pt x="35" y="1"/>
                      <a:pt x="34"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12" name="Freeform 125"/>
              <p:cNvSpPr>
                <a:spLocks/>
              </p:cNvSpPr>
              <p:nvPr/>
            </p:nvSpPr>
            <p:spPr bwMode="auto">
              <a:xfrm>
                <a:off x="8235951" y="2916238"/>
                <a:ext cx="244475" cy="312738"/>
              </a:xfrm>
              <a:custGeom>
                <a:avLst/>
                <a:gdLst>
                  <a:gd name="T0" fmla="*/ 60 w 65"/>
                  <a:gd name="T1" fmla="*/ 0 h 83"/>
                  <a:gd name="T2" fmla="*/ 46 w 65"/>
                  <a:gd name="T3" fmla="*/ 0 h 83"/>
                  <a:gd name="T4" fmla="*/ 46 w 65"/>
                  <a:gd name="T5" fmla="*/ 8 h 83"/>
                  <a:gd name="T6" fmla="*/ 57 w 65"/>
                  <a:gd name="T7" fmla="*/ 8 h 83"/>
                  <a:gd name="T8" fmla="*/ 57 w 65"/>
                  <a:gd name="T9" fmla="*/ 14 h 83"/>
                  <a:gd name="T10" fmla="*/ 57 w 65"/>
                  <a:gd name="T11" fmla="*/ 75 h 83"/>
                  <a:gd name="T12" fmla="*/ 8 w 65"/>
                  <a:gd name="T13" fmla="*/ 75 h 83"/>
                  <a:gd name="T14" fmla="*/ 8 w 65"/>
                  <a:gd name="T15" fmla="*/ 8 h 83"/>
                  <a:gd name="T16" fmla="*/ 19 w 65"/>
                  <a:gd name="T17" fmla="*/ 8 h 83"/>
                  <a:gd name="T18" fmla="*/ 19 w 65"/>
                  <a:gd name="T19" fmla="*/ 0 h 83"/>
                  <a:gd name="T20" fmla="*/ 5 w 65"/>
                  <a:gd name="T21" fmla="*/ 0 h 83"/>
                  <a:gd name="T22" fmla="*/ 0 w 65"/>
                  <a:gd name="T23" fmla="*/ 4 h 83"/>
                  <a:gd name="T24" fmla="*/ 0 w 65"/>
                  <a:gd name="T25" fmla="*/ 79 h 83"/>
                  <a:gd name="T26" fmla="*/ 5 w 65"/>
                  <a:gd name="T27" fmla="*/ 83 h 83"/>
                  <a:gd name="T28" fmla="*/ 60 w 65"/>
                  <a:gd name="T29" fmla="*/ 83 h 83"/>
                  <a:gd name="T30" fmla="*/ 65 w 65"/>
                  <a:gd name="T31" fmla="*/ 79 h 83"/>
                  <a:gd name="T32" fmla="*/ 65 w 65"/>
                  <a:gd name="T33" fmla="*/ 4 h 83"/>
                  <a:gd name="T34" fmla="*/ 60 w 65"/>
                  <a:gd name="T3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83">
                    <a:moveTo>
                      <a:pt x="60" y="0"/>
                    </a:moveTo>
                    <a:cubicBezTo>
                      <a:pt x="46" y="0"/>
                      <a:pt x="46" y="0"/>
                      <a:pt x="46" y="0"/>
                    </a:cubicBezTo>
                    <a:cubicBezTo>
                      <a:pt x="46" y="8"/>
                      <a:pt x="46" y="8"/>
                      <a:pt x="46" y="8"/>
                    </a:cubicBezTo>
                    <a:cubicBezTo>
                      <a:pt x="57" y="8"/>
                      <a:pt x="57" y="8"/>
                      <a:pt x="57" y="8"/>
                    </a:cubicBezTo>
                    <a:cubicBezTo>
                      <a:pt x="57" y="14"/>
                      <a:pt x="57" y="14"/>
                      <a:pt x="57" y="14"/>
                    </a:cubicBezTo>
                    <a:cubicBezTo>
                      <a:pt x="57" y="75"/>
                      <a:pt x="57" y="75"/>
                      <a:pt x="57" y="75"/>
                    </a:cubicBezTo>
                    <a:cubicBezTo>
                      <a:pt x="8" y="75"/>
                      <a:pt x="8" y="75"/>
                      <a:pt x="8" y="75"/>
                    </a:cubicBezTo>
                    <a:cubicBezTo>
                      <a:pt x="8" y="8"/>
                      <a:pt x="8" y="8"/>
                      <a:pt x="8" y="8"/>
                    </a:cubicBezTo>
                    <a:cubicBezTo>
                      <a:pt x="19" y="8"/>
                      <a:pt x="19" y="8"/>
                      <a:pt x="19" y="8"/>
                    </a:cubicBezTo>
                    <a:cubicBezTo>
                      <a:pt x="19" y="0"/>
                      <a:pt x="19" y="0"/>
                      <a:pt x="19" y="0"/>
                    </a:cubicBezTo>
                    <a:cubicBezTo>
                      <a:pt x="5" y="0"/>
                      <a:pt x="5" y="0"/>
                      <a:pt x="5" y="0"/>
                    </a:cubicBezTo>
                    <a:cubicBezTo>
                      <a:pt x="2" y="0"/>
                      <a:pt x="0" y="2"/>
                      <a:pt x="0" y="4"/>
                    </a:cubicBezTo>
                    <a:cubicBezTo>
                      <a:pt x="0" y="79"/>
                      <a:pt x="0" y="79"/>
                      <a:pt x="0" y="79"/>
                    </a:cubicBezTo>
                    <a:cubicBezTo>
                      <a:pt x="0" y="81"/>
                      <a:pt x="2" y="83"/>
                      <a:pt x="5" y="83"/>
                    </a:cubicBezTo>
                    <a:cubicBezTo>
                      <a:pt x="60" y="83"/>
                      <a:pt x="60" y="83"/>
                      <a:pt x="60" y="83"/>
                    </a:cubicBezTo>
                    <a:cubicBezTo>
                      <a:pt x="63" y="83"/>
                      <a:pt x="65" y="81"/>
                      <a:pt x="65" y="79"/>
                    </a:cubicBezTo>
                    <a:cubicBezTo>
                      <a:pt x="65" y="4"/>
                      <a:pt x="65" y="4"/>
                      <a:pt x="65" y="4"/>
                    </a:cubicBezTo>
                    <a:cubicBezTo>
                      <a:pt x="65" y="2"/>
                      <a:pt x="63" y="0"/>
                      <a:pt x="6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13" name="Freeform 126"/>
              <p:cNvSpPr>
                <a:spLocks/>
              </p:cNvSpPr>
              <p:nvPr/>
            </p:nvSpPr>
            <p:spPr bwMode="auto">
              <a:xfrm>
                <a:off x="8329613" y="2924176"/>
                <a:ext cx="55563" cy="22225"/>
              </a:xfrm>
              <a:custGeom>
                <a:avLst/>
                <a:gdLst>
                  <a:gd name="T0" fmla="*/ 15 w 15"/>
                  <a:gd name="T1" fmla="*/ 1 h 6"/>
                  <a:gd name="T2" fmla="*/ 15 w 15"/>
                  <a:gd name="T3" fmla="*/ 0 h 6"/>
                  <a:gd name="T4" fmla="*/ 14 w 15"/>
                  <a:gd name="T5" fmla="*/ 0 h 6"/>
                  <a:gd name="T6" fmla="*/ 1 w 15"/>
                  <a:gd name="T7" fmla="*/ 0 h 6"/>
                  <a:gd name="T8" fmla="*/ 0 w 15"/>
                  <a:gd name="T9" fmla="*/ 0 h 6"/>
                  <a:gd name="T10" fmla="*/ 0 w 15"/>
                  <a:gd name="T11" fmla="*/ 1 h 6"/>
                  <a:gd name="T12" fmla="*/ 0 w 15"/>
                  <a:gd name="T13" fmla="*/ 6 h 6"/>
                  <a:gd name="T14" fmla="*/ 15 w 15"/>
                  <a:gd name="T15" fmla="*/ 6 h 6"/>
                  <a:gd name="T16" fmla="*/ 15 w 15"/>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6">
                    <a:moveTo>
                      <a:pt x="15" y="1"/>
                    </a:moveTo>
                    <a:cubicBezTo>
                      <a:pt x="15" y="1"/>
                      <a:pt x="15" y="0"/>
                      <a:pt x="15" y="0"/>
                    </a:cubicBezTo>
                    <a:cubicBezTo>
                      <a:pt x="15" y="0"/>
                      <a:pt x="14" y="0"/>
                      <a:pt x="14" y="0"/>
                    </a:cubicBezTo>
                    <a:cubicBezTo>
                      <a:pt x="1" y="0"/>
                      <a:pt x="1" y="0"/>
                      <a:pt x="1" y="0"/>
                    </a:cubicBezTo>
                    <a:cubicBezTo>
                      <a:pt x="1" y="0"/>
                      <a:pt x="0" y="0"/>
                      <a:pt x="0" y="0"/>
                    </a:cubicBezTo>
                    <a:cubicBezTo>
                      <a:pt x="0" y="0"/>
                      <a:pt x="0" y="1"/>
                      <a:pt x="0" y="1"/>
                    </a:cubicBezTo>
                    <a:cubicBezTo>
                      <a:pt x="0" y="6"/>
                      <a:pt x="0" y="6"/>
                      <a:pt x="0" y="6"/>
                    </a:cubicBezTo>
                    <a:cubicBezTo>
                      <a:pt x="15" y="6"/>
                      <a:pt x="15" y="6"/>
                      <a:pt x="15" y="6"/>
                    </a:cubicBez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14" name="Freeform 127"/>
              <p:cNvSpPr>
                <a:spLocks noEditPoints="1"/>
              </p:cNvSpPr>
              <p:nvPr/>
            </p:nvSpPr>
            <p:spPr bwMode="auto">
              <a:xfrm>
                <a:off x="8310563" y="2905126"/>
                <a:ext cx="93663" cy="60325"/>
              </a:xfrm>
              <a:custGeom>
                <a:avLst/>
                <a:gdLst>
                  <a:gd name="T0" fmla="*/ 4 w 25"/>
                  <a:gd name="T1" fmla="*/ 16 h 16"/>
                  <a:gd name="T2" fmla="*/ 21 w 25"/>
                  <a:gd name="T3" fmla="*/ 16 h 16"/>
                  <a:gd name="T4" fmla="*/ 24 w 25"/>
                  <a:gd name="T5" fmla="*/ 15 h 16"/>
                  <a:gd name="T6" fmla="*/ 25 w 25"/>
                  <a:gd name="T7" fmla="*/ 13 h 16"/>
                  <a:gd name="T8" fmla="*/ 25 w 25"/>
                  <a:gd name="T9" fmla="*/ 2 h 16"/>
                  <a:gd name="T10" fmla="*/ 24 w 25"/>
                  <a:gd name="T11" fmla="*/ 1 h 16"/>
                  <a:gd name="T12" fmla="*/ 21 w 25"/>
                  <a:gd name="T13" fmla="*/ 0 h 16"/>
                  <a:gd name="T14" fmla="*/ 4 w 25"/>
                  <a:gd name="T15" fmla="*/ 0 h 16"/>
                  <a:gd name="T16" fmla="*/ 1 w 25"/>
                  <a:gd name="T17" fmla="*/ 1 h 16"/>
                  <a:gd name="T18" fmla="*/ 0 w 25"/>
                  <a:gd name="T19" fmla="*/ 2 h 16"/>
                  <a:gd name="T20" fmla="*/ 0 w 25"/>
                  <a:gd name="T21" fmla="*/ 13 h 16"/>
                  <a:gd name="T22" fmla="*/ 1 w 25"/>
                  <a:gd name="T23" fmla="*/ 15 h 16"/>
                  <a:gd name="T24" fmla="*/ 4 w 25"/>
                  <a:gd name="T25" fmla="*/ 16 h 16"/>
                  <a:gd name="T26" fmla="*/ 3 w 25"/>
                  <a:gd name="T27" fmla="*/ 6 h 16"/>
                  <a:gd name="T28" fmla="*/ 4 w 25"/>
                  <a:gd name="T29" fmla="*/ 4 h 16"/>
                  <a:gd name="T30" fmla="*/ 4 w 25"/>
                  <a:gd name="T31" fmla="*/ 4 h 16"/>
                  <a:gd name="T32" fmla="*/ 6 w 25"/>
                  <a:gd name="T33" fmla="*/ 3 h 16"/>
                  <a:gd name="T34" fmla="*/ 19 w 25"/>
                  <a:gd name="T35" fmla="*/ 3 h 16"/>
                  <a:gd name="T36" fmla="*/ 21 w 25"/>
                  <a:gd name="T37" fmla="*/ 4 h 16"/>
                  <a:gd name="T38" fmla="*/ 21 w 25"/>
                  <a:gd name="T39" fmla="*/ 4 h 16"/>
                  <a:gd name="T40" fmla="*/ 22 w 25"/>
                  <a:gd name="T41" fmla="*/ 6 h 16"/>
                  <a:gd name="T42" fmla="*/ 22 w 25"/>
                  <a:gd name="T43" fmla="*/ 9 h 16"/>
                  <a:gd name="T44" fmla="*/ 21 w 25"/>
                  <a:gd name="T45" fmla="*/ 11 h 16"/>
                  <a:gd name="T46" fmla="*/ 19 w 25"/>
                  <a:gd name="T47" fmla="*/ 12 h 16"/>
                  <a:gd name="T48" fmla="*/ 6 w 25"/>
                  <a:gd name="T49" fmla="*/ 12 h 16"/>
                  <a:gd name="T50" fmla="*/ 4 w 25"/>
                  <a:gd name="T51" fmla="*/ 11 h 16"/>
                  <a:gd name="T52" fmla="*/ 3 w 25"/>
                  <a:gd name="T53" fmla="*/ 9 h 16"/>
                  <a:gd name="T54" fmla="*/ 3 w 25"/>
                  <a:gd name="T55"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 h="16">
                    <a:moveTo>
                      <a:pt x="4" y="16"/>
                    </a:moveTo>
                    <a:cubicBezTo>
                      <a:pt x="21" y="16"/>
                      <a:pt x="21" y="16"/>
                      <a:pt x="21" y="16"/>
                    </a:cubicBezTo>
                    <a:cubicBezTo>
                      <a:pt x="22" y="16"/>
                      <a:pt x="23" y="16"/>
                      <a:pt x="24" y="15"/>
                    </a:cubicBezTo>
                    <a:cubicBezTo>
                      <a:pt x="24" y="15"/>
                      <a:pt x="25" y="14"/>
                      <a:pt x="25" y="13"/>
                    </a:cubicBezTo>
                    <a:cubicBezTo>
                      <a:pt x="25" y="2"/>
                      <a:pt x="25" y="2"/>
                      <a:pt x="25" y="2"/>
                    </a:cubicBezTo>
                    <a:cubicBezTo>
                      <a:pt x="25" y="2"/>
                      <a:pt x="24" y="1"/>
                      <a:pt x="24" y="1"/>
                    </a:cubicBezTo>
                    <a:cubicBezTo>
                      <a:pt x="23" y="0"/>
                      <a:pt x="22" y="0"/>
                      <a:pt x="21" y="0"/>
                    </a:cubicBezTo>
                    <a:cubicBezTo>
                      <a:pt x="4" y="0"/>
                      <a:pt x="4" y="0"/>
                      <a:pt x="4" y="0"/>
                    </a:cubicBezTo>
                    <a:cubicBezTo>
                      <a:pt x="3" y="0"/>
                      <a:pt x="2" y="0"/>
                      <a:pt x="1" y="1"/>
                    </a:cubicBezTo>
                    <a:cubicBezTo>
                      <a:pt x="1" y="1"/>
                      <a:pt x="0" y="2"/>
                      <a:pt x="0" y="2"/>
                    </a:cubicBezTo>
                    <a:cubicBezTo>
                      <a:pt x="0" y="13"/>
                      <a:pt x="0" y="13"/>
                      <a:pt x="0" y="13"/>
                    </a:cubicBezTo>
                    <a:cubicBezTo>
                      <a:pt x="0" y="14"/>
                      <a:pt x="1" y="15"/>
                      <a:pt x="1" y="15"/>
                    </a:cubicBezTo>
                    <a:cubicBezTo>
                      <a:pt x="2" y="16"/>
                      <a:pt x="3" y="16"/>
                      <a:pt x="4" y="16"/>
                    </a:cubicBezTo>
                    <a:close/>
                    <a:moveTo>
                      <a:pt x="3" y="6"/>
                    </a:moveTo>
                    <a:cubicBezTo>
                      <a:pt x="3" y="5"/>
                      <a:pt x="3" y="4"/>
                      <a:pt x="4" y="4"/>
                    </a:cubicBezTo>
                    <a:cubicBezTo>
                      <a:pt x="4" y="4"/>
                      <a:pt x="4" y="4"/>
                      <a:pt x="4" y="4"/>
                    </a:cubicBezTo>
                    <a:cubicBezTo>
                      <a:pt x="5" y="4"/>
                      <a:pt x="5" y="3"/>
                      <a:pt x="6" y="3"/>
                    </a:cubicBezTo>
                    <a:cubicBezTo>
                      <a:pt x="19" y="3"/>
                      <a:pt x="19" y="3"/>
                      <a:pt x="19" y="3"/>
                    </a:cubicBezTo>
                    <a:cubicBezTo>
                      <a:pt x="20" y="3"/>
                      <a:pt x="20" y="4"/>
                      <a:pt x="21" y="4"/>
                    </a:cubicBezTo>
                    <a:cubicBezTo>
                      <a:pt x="21" y="4"/>
                      <a:pt x="21" y="4"/>
                      <a:pt x="21" y="4"/>
                    </a:cubicBezTo>
                    <a:cubicBezTo>
                      <a:pt x="21" y="4"/>
                      <a:pt x="22" y="5"/>
                      <a:pt x="22" y="6"/>
                    </a:cubicBezTo>
                    <a:cubicBezTo>
                      <a:pt x="22" y="9"/>
                      <a:pt x="22" y="9"/>
                      <a:pt x="22" y="9"/>
                    </a:cubicBezTo>
                    <a:cubicBezTo>
                      <a:pt x="22" y="10"/>
                      <a:pt x="21" y="11"/>
                      <a:pt x="21" y="11"/>
                    </a:cubicBezTo>
                    <a:cubicBezTo>
                      <a:pt x="20" y="12"/>
                      <a:pt x="20" y="12"/>
                      <a:pt x="19" y="12"/>
                    </a:cubicBezTo>
                    <a:cubicBezTo>
                      <a:pt x="6" y="12"/>
                      <a:pt x="6" y="12"/>
                      <a:pt x="6" y="12"/>
                    </a:cubicBezTo>
                    <a:cubicBezTo>
                      <a:pt x="5" y="12"/>
                      <a:pt x="5" y="12"/>
                      <a:pt x="4" y="11"/>
                    </a:cubicBezTo>
                    <a:cubicBezTo>
                      <a:pt x="4" y="11"/>
                      <a:pt x="3" y="10"/>
                      <a:pt x="3" y="9"/>
                    </a:cubicBezTo>
                    <a:lnTo>
                      <a:pt x="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15" name="Freeform 128"/>
              <p:cNvSpPr>
                <a:spLocks/>
              </p:cNvSpPr>
              <p:nvPr/>
            </p:nvSpPr>
            <p:spPr bwMode="auto">
              <a:xfrm>
                <a:off x="8291513" y="3165476"/>
                <a:ext cx="131763" cy="11113"/>
              </a:xfrm>
              <a:custGeom>
                <a:avLst/>
                <a:gdLst>
                  <a:gd name="T0" fmla="*/ 33 w 35"/>
                  <a:gd name="T1" fmla="*/ 0 h 3"/>
                  <a:gd name="T2" fmla="*/ 1 w 35"/>
                  <a:gd name="T3" fmla="*/ 0 h 3"/>
                  <a:gd name="T4" fmla="*/ 0 w 35"/>
                  <a:gd name="T5" fmla="*/ 2 h 3"/>
                  <a:gd name="T6" fmla="*/ 1 w 35"/>
                  <a:gd name="T7" fmla="*/ 3 h 3"/>
                  <a:gd name="T8" fmla="*/ 33 w 35"/>
                  <a:gd name="T9" fmla="*/ 3 h 3"/>
                  <a:gd name="T10" fmla="*/ 35 w 35"/>
                  <a:gd name="T11" fmla="*/ 2 h 3"/>
                  <a:gd name="T12" fmla="*/ 33 w 3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33" y="0"/>
                    </a:moveTo>
                    <a:cubicBezTo>
                      <a:pt x="1" y="0"/>
                      <a:pt x="1" y="0"/>
                      <a:pt x="1" y="0"/>
                    </a:cubicBezTo>
                    <a:cubicBezTo>
                      <a:pt x="1" y="0"/>
                      <a:pt x="0" y="1"/>
                      <a:pt x="0" y="2"/>
                    </a:cubicBezTo>
                    <a:cubicBezTo>
                      <a:pt x="0" y="3"/>
                      <a:pt x="1" y="3"/>
                      <a:pt x="1" y="3"/>
                    </a:cubicBezTo>
                    <a:cubicBezTo>
                      <a:pt x="33" y="3"/>
                      <a:pt x="33" y="3"/>
                      <a:pt x="33" y="3"/>
                    </a:cubicBezTo>
                    <a:cubicBezTo>
                      <a:pt x="34" y="3"/>
                      <a:pt x="35" y="3"/>
                      <a:pt x="35" y="2"/>
                    </a:cubicBezTo>
                    <a:cubicBezTo>
                      <a:pt x="35" y="1"/>
                      <a:pt x="34"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grpSp>
      </p:grpSp>
      <p:grpSp>
        <p:nvGrpSpPr>
          <p:cNvPr id="24" name="Group 23"/>
          <p:cNvGrpSpPr/>
          <p:nvPr/>
        </p:nvGrpSpPr>
        <p:grpSpPr>
          <a:xfrm>
            <a:off x="3796165" y="-58238"/>
            <a:ext cx="2647642" cy="853181"/>
            <a:chOff x="3877937" y="4372993"/>
            <a:chExt cx="2287959" cy="737276"/>
          </a:xfrm>
        </p:grpSpPr>
        <p:sp>
          <p:nvSpPr>
            <p:cNvPr id="25" name="Text Box 10"/>
            <p:cNvSpPr txBox="1">
              <a:spLocks noChangeArrowheads="1"/>
            </p:cNvSpPr>
            <p:nvPr/>
          </p:nvSpPr>
          <p:spPr bwMode="auto">
            <a:xfrm>
              <a:off x="4516484" y="4372993"/>
              <a:ext cx="1649412" cy="66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lnSpc>
                  <a:spcPct val="200000"/>
                </a:lnSpc>
              </a:pPr>
              <a:r>
                <a:rPr lang="en-US" altLang="en-US" sz="2800" b="1" dirty="0" err="1" smtClean="0">
                  <a:solidFill>
                    <a:schemeClr val="bg1"/>
                  </a:solidFill>
                  <a:latin typeface="Open Sans" panose="020B0606030504020204" pitchFamily="34" charset="0"/>
                  <a:cs typeface="Open Sans" panose="020B0606030504020204" pitchFamily="34" charset="0"/>
                </a:rPr>
                <a:t>Hỏi</a:t>
              </a:r>
              <a:r>
                <a:rPr lang="en-US" altLang="en-US" sz="2800" b="1" dirty="0" smtClean="0">
                  <a:solidFill>
                    <a:schemeClr val="bg1"/>
                  </a:solidFill>
                  <a:latin typeface="Open Sans" panose="020B0606030504020204" pitchFamily="34" charset="0"/>
                  <a:cs typeface="Open Sans" panose="020B0606030504020204" pitchFamily="34" charset="0"/>
                </a:rPr>
                <a:t> </a:t>
              </a:r>
              <a:r>
                <a:rPr lang="en-US" altLang="en-US" sz="2800" b="1" dirty="0" err="1" smtClean="0">
                  <a:solidFill>
                    <a:schemeClr val="bg1"/>
                  </a:solidFill>
                  <a:latin typeface="Open Sans" panose="020B0606030504020204" pitchFamily="34" charset="0"/>
                  <a:cs typeface="Open Sans" panose="020B0606030504020204" pitchFamily="34" charset="0"/>
                </a:rPr>
                <a:t>đáp</a:t>
              </a:r>
              <a:endParaRPr lang="en-US" altLang="en-US" sz="2800" b="1" dirty="0">
                <a:solidFill>
                  <a:schemeClr val="bg1"/>
                </a:solidFill>
                <a:latin typeface="Open Sans" panose="020B0606030504020204" pitchFamily="34" charset="0"/>
                <a:cs typeface="Open Sans" panose="020B0606030504020204" pitchFamily="34" charset="0"/>
              </a:endParaRPr>
            </a:p>
          </p:txBody>
        </p:sp>
        <p:sp>
          <p:nvSpPr>
            <p:cNvPr id="26" name="Rounded Rectangle 25"/>
            <p:cNvSpPr/>
            <p:nvPr/>
          </p:nvSpPr>
          <p:spPr bwMode="auto">
            <a:xfrm>
              <a:off x="3877937" y="4568931"/>
              <a:ext cx="541337" cy="541338"/>
            </a:xfrm>
            <a:prstGeom prst="roundRect">
              <a:avLst/>
            </a:prstGeom>
            <a:solidFill>
              <a:srgbClr val="F39C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nvGrpSpPr>
            <p:cNvPr id="27" name="Group 26"/>
            <p:cNvGrpSpPr/>
            <p:nvPr/>
          </p:nvGrpSpPr>
          <p:grpSpPr bwMode="auto">
            <a:xfrm>
              <a:off x="3967761" y="4675917"/>
              <a:ext cx="376672" cy="312262"/>
              <a:chOff x="7964488" y="4356101"/>
              <a:chExt cx="398463" cy="330200"/>
            </a:xfrm>
            <a:solidFill>
              <a:schemeClr val="bg1"/>
            </a:solidFill>
          </p:grpSpPr>
          <p:sp>
            <p:nvSpPr>
              <p:cNvPr id="32" name="Freeform 95"/>
              <p:cNvSpPr>
                <a:spLocks/>
              </p:cNvSpPr>
              <p:nvPr/>
            </p:nvSpPr>
            <p:spPr bwMode="auto">
              <a:xfrm>
                <a:off x="8085138" y="4356101"/>
                <a:ext cx="277813" cy="307975"/>
              </a:xfrm>
              <a:custGeom>
                <a:avLst/>
                <a:gdLst>
                  <a:gd name="T0" fmla="*/ 33 w 74"/>
                  <a:gd name="T1" fmla="*/ 0 h 82"/>
                  <a:gd name="T2" fmla="*/ 0 w 74"/>
                  <a:gd name="T3" fmla="*/ 14 h 82"/>
                  <a:gd name="T4" fmla="*/ 3 w 74"/>
                  <a:gd name="T5" fmla="*/ 14 h 82"/>
                  <a:gd name="T6" fmla="*/ 6 w 74"/>
                  <a:gd name="T7" fmla="*/ 14 h 82"/>
                  <a:gd name="T8" fmla="*/ 33 w 74"/>
                  <a:gd name="T9" fmla="*/ 4 h 82"/>
                  <a:gd name="T10" fmla="*/ 69 w 74"/>
                  <a:gd name="T11" fmla="*/ 32 h 82"/>
                  <a:gd name="T12" fmla="*/ 43 w 74"/>
                  <a:gd name="T13" fmla="*/ 60 h 82"/>
                  <a:gd name="T14" fmla="*/ 40 w 74"/>
                  <a:gd name="T15" fmla="*/ 64 h 82"/>
                  <a:gd name="T16" fmla="*/ 47 w 74"/>
                  <a:gd name="T17" fmla="*/ 63 h 82"/>
                  <a:gd name="T18" fmla="*/ 55 w 74"/>
                  <a:gd name="T19" fmla="*/ 82 h 82"/>
                  <a:gd name="T20" fmla="*/ 59 w 74"/>
                  <a:gd name="T21" fmla="*/ 82 h 82"/>
                  <a:gd name="T22" fmla="*/ 59 w 74"/>
                  <a:gd name="T23" fmla="*/ 58 h 82"/>
                  <a:gd name="T24" fmla="*/ 74 w 74"/>
                  <a:gd name="T25" fmla="*/ 32 h 82"/>
                  <a:gd name="T26" fmla="*/ 33 w 74"/>
                  <a:gd name="T2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82">
                    <a:moveTo>
                      <a:pt x="33" y="0"/>
                    </a:moveTo>
                    <a:cubicBezTo>
                      <a:pt x="19" y="0"/>
                      <a:pt x="7" y="6"/>
                      <a:pt x="0" y="14"/>
                    </a:cubicBezTo>
                    <a:cubicBezTo>
                      <a:pt x="1" y="14"/>
                      <a:pt x="2" y="14"/>
                      <a:pt x="3" y="14"/>
                    </a:cubicBezTo>
                    <a:cubicBezTo>
                      <a:pt x="4" y="14"/>
                      <a:pt x="5" y="14"/>
                      <a:pt x="6" y="14"/>
                    </a:cubicBezTo>
                    <a:cubicBezTo>
                      <a:pt x="13" y="8"/>
                      <a:pt x="22" y="4"/>
                      <a:pt x="33" y="4"/>
                    </a:cubicBezTo>
                    <a:cubicBezTo>
                      <a:pt x="53" y="4"/>
                      <a:pt x="69" y="17"/>
                      <a:pt x="69" y="32"/>
                    </a:cubicBezTo>
                    <a:cubicBezTo>
                      <a:pt x="69" y="46"/>
                      <a:pt x="58" y="57"/>
                      <a:pt x="43" y="60"/>
                    </a:cubicBezTo>
                    <a:cubicBezTo>
                      <a:pt x="42" y="61"/>
                      <a:pt x="41" y="63"/>
                      <a:pt x="40" y="64"/>
                    </a:cubicBezTo>
                    <a:cubicBezTo>
                      <a:pt x="42" y="64"/>
                      <a:pt x="45" y="64"/>
                      <a:pt x="47" y="63"/>
                    </a:cubicBezTo>
                    <a:cubicBezTo>
                      <a:pt x="55" y="82"/>
                      <a:pt x="55" y="82"/>
                      <a:pt x="55" y="82"/>
                    </a:cubicBezTo>
                    <a:cubicBezTo>
                      <a:pt x="59" y="82"/>
                      <a:pt x="59" y="82"/>
                      <a:pt x="59" y="82"/>
                    </a:cubicBezTo>
                    <a:cubicBezTo>
                      <a:pt x="59" y="58"/>
                      <a:pt x="59" y="58"/>
                      <a:pt x="59" y="58"/>
                    </a:cubicBezTo>
                    <a:cubicBezTo>
                      <a:pt x="68" y="52"/>
                      <a:pt x="74" y="43"/>
                      <a:pt x="74" y="32"/>
                    </a:cubicBezTo>
                    <a:cubicBezTo>
                      <a:pt x="74" y="15"/>
                      <a:pt x="56"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33" name="Freeform 96"/>
              <p:cNvSpPr>
                <a:spLocks/>
              </p:cNvSpPr>
              <p:nvPr/>
            </p:nvSpPr>
            <p:spPr bwMode="auto">
              <a:xfrm>
                <a:off x="7964488" y="4427538"/>
                <a:ext cx="271463" cy="258763"/>
              </a:xfrm>
              <a:custGeom>
                <a:avLst/>
                <a:gdLst>
                  <a:gd name="T0" fmla="*/ 36 w 72"/>
                  <a:gd name="T1" fmla="*/ 0 h 69"/>
                  <a:gd name="T2" fmla="*/ 0 w 72"/>
                  <a:gd name="T3" fmla="*/ 28 h 69"/>
                  <a:gd name="T4" fmla="*/ 12 w 72"/>
                  <a:gd name="T5" fmla="*/ 50 h 69"/>
                  <a:gd name="T6" fmla="*/ 9 w 72"/>
                  <a:gd name="T7" fmla="*/ 69 h 69"/>
                  <a:gd name="T8" fmla="*/ 12 w 72"/>
                  <a:gd name="T9" fmla="*/ 69 h 69"/>
                  <a:gd name="T10" fmla="*/ 23 w 72"/>
                  <a:gd name="T11" fmla="*/ 55 h 69"/>
                  <a:gd name="T12" fmla="*/ 36 w 72"/>
                  <a:gd name="T13" fmla="*/ 57 h 69"/>
                  <a:gd name="T14" fmla="*/ 72 w 72"/>
                  <a:gd name="T15" fmla="*/ 28 h 69"/>
                  <a:gd name="T16" fmla="*/ 36 w 72"/>
                  <a:gd name="T1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69">
                    <a:moveTo>
                      <a:pt x="36" y="0"/>
                    </a:moveTo>
                    <a:cubicBezTo>
                      <a:pt x="16" y="0"/>
                      <a:pt x="0" y="13"/>
                      <a:pt x="0" y="28"/>
                    </a:cubicBezTo>
                    <a:cubicBezTo>
                      <a:pt x="0" y="37"/>
                      <a:pt x="5" y="45"/>
                      <a:pt x="12" y="50"/>
                    </a:cubicBezTo>
                    <a:cubicBezTo>
                      <a:pt x="9" y="69"/>
                      <a:pt x="9" y="69"/>
                      <a:pt x="9" y="69"/>
                    </a:cubicBezTo>
                    <a:cubicBezTo>
                      <a:pt x="12" y="69"/>
                      <a:pt x="12" y="69"/>
                      <a:pt x="12" y="69"/>
                    </a:cubicBezTo>
                    <a:cubicBezTo>
                      <a:pt x="23" y="55"/>
                      <a:pt x="23" y="55"/>
                      <a:pt x="23" y="55"/>
                    </a:cubicBezTo>
                    <a:cubicBezTo>
                      <a:pt x="27" y="57"/>
                      <a:pt x="31" y="57"/>
                      <a:pt x="36" y="57"/>
                    </a:cubicBezTo>
                    <a:cubicBezTo>
                      <a:pt x="56" y="57"/>
                      <a:pt x="72" y="44"/>
                      <a:pt x="72" y="28"/>
                    </a:cubicBezTo>
                    <a:cubicBezTo>
                      <a:pt x="72" y="13"/>
                      <a:pt x="56" y="0"/>
                      <a:pt x="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grpSp>
      </p:grpSp>
    </p:spTree>
    <p:extLst>
      <p:ext uri="{BB962C8B-B14F-4D97-AF65-F5344CB8AC3E}">
        <p14:creationId xmlns:p14="http://schemas.microsoft.com/office/powerpoint/2010/main" val="342399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18191" y="4650641"/>
            <a:ext cx="7401643" cy="884267"/>
            <a:chOff x="818191" y="5510714"/>
            <a:chExt cx="7401643" cy="884267"/>
          </a:xfrm>
        </p:grpSpPr>
        <p:sp>
          <p:nvSpPr>
            <p:cNvPr id="67" name="Rounded Rectangle 66"/>
            <p:cNvSpPr/>
            <p:nvPr/>
          </p:nvSpPr>
          <p:spPr>
            <a:xfrm>
              <a:off x="818191" y="5510714"/>
              <a:ext cx="887541" cy="884267"/>
            </a:xfrm>
            <a:prstGeom prst="roundRect">
              <a:avLst/>
            </a:prstGeom>
            <a:solidFill>
              <a:srgbClr val="F39C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68" name="Text Box 10"/>
            <p:cNvSpPr txBox="1">
              <a:spLocks noChangeArrowheads="1"/>
            </p:cNvSpPr>
            <p:nvPr/>
          </p:nvSpPr>
          <p:spPr bwMode="auto">
            <a:xfrm>
              <a:off x="2020138" y="5811287"/>
              <a:ext cx="6199696"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r>
                <a:rPr lang="en-US">
                  <a:solidFill>
                    <a:schemeClr val="bg1"/>
                  </a:solidFill>
                </a:rPr>
                <a:t>Tiếp cận nguồn kiến thức chuyên sâu, bổ ích, nâng cao tay nghề</a:t>
              </a:r>
              <a:r>
                <a:rPr lang="en-US" sz="1600" smtClean="0">
                  <a:solidFill>
                    <a:schemeClr val="bg1"/>
                  </a:solidFill>
                </a:rPr>
                <a:t> </a:t>
              </a:r>
              <a:endParaRPr lang="en-US" altLang="en-US" sz="1600">
                <a:solidFill>
                  <a:schemeClr val="bg1"/>
                </a:solidFill>
                <a:latin typeface="Open Sans" panose="020B0606030504020204" pitchFamily="34" charset="0"/>
                <a:cs typeface="Open Sans" panose="020B0606030504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957" y="5649362"/>
              <a:ext cx="622300" cy="622300"/>
            </a:xfrm>
            <a:prstGeom prst="rect">
              <a:avLst/>
            </a:prstGeom>
          </p:spPr>
        </p:pic>
      </p:grpSp>
      <p:grpSp>
        <p:nvGrpSpPr>
          <p:cNvPr id="5" name="Group 4"/>
          <p:cNvGrpSpPr/>
          <p:nvPr/>
        </p:nvGrpSpPr>
        <p:grpSpPr>
          <a:xfrm>
            <a:off x="818191" y="2755501"/>
            <a:ext cx="6976842" cy="1265731"/>
            <a:chOff x="818191" y="3027100"/>
            <a:chExt cx="6976842" cy="1265731"/>
          </a:xfrm>
        </p:grpSpPr>
        <p:sp>
          <p:nvSpPr>
            <p:cNvPr id="65" name="Rounded Rectangle 64"/>
            <p:cNvSpPr/>
            <p:nvPr/>
          </p:nvSpPr>
          <p:spPr>
            <a:xfrm>
              <a:off x="818191" y="3133573"/>
              <a:ext cx="836603" cy="836605"/>
            </a:xfrm>
            <a:prstGeom prst="roundRect">
              <a:avLst/>
            </a:prstGeom>
            <a:solidFill>
              <a:srgbClr val="C039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66" name="Text Box 10"/>
            <p:cNvSpPr txBox="1">
              <a:spLocks noChangeArrowheads="1"/>
            </p:cNvSpPr>
            <p:nvPr/>
          </p:nvSpPr>
          <p:spPr bwMode="auto">
            <a:xfrm>
              <a:off x="1951155" y="3027100"/>
              <a:ext cx="5843878" cy="126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err="1" smtClean="0">
                  <a:solidFill>
                    <a:schemeClr val="bg1"/>
                  </a:solidFill>
                  <a:latin typeface="Open Sans" panose="020B0606030504020204" pitchFamily="34" charset="0"/>
                  <a:cs typeface="Open Sans" panose="020B0606030504020204" pitchFamily="34" charset="0"/>
                </a:rPr>
                <a:t>Toàn</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bộ</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bài</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đăng</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được</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biên</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tập</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bởi</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những</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chuyên</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gia</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đầu</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ngành</a:t>
              </a:r>
              <a:endParaRPr lang="en-US" altLang="en-US" sz="1600" dirty="0" smtClean="0">
                <a:solidFill>
                  <a:schemeClr val="bg1"/>
                </a:solidFill>
                <a:latin typeface="Open Sans" panose="020B0606030504020204" pitchFamily="34" charset="0"/>
                <a:cs typeface="Open Sans" panose="020B0606030504020204" pitchFamily="34" charset="0"/>
              </a:endParaRPr>
            </a:p>
            <a:p>
              <a:pPr eaLnBrk="1" hangingPunct="1"/>
              <a:endParaRPr lang="en-US" altLang="en-US" sz="1600" dirty="0" smtClean="0">
                <a:solidFill>
                  <a:schemeClr val="bg1"/>
                </a:solidFill>
                <a:latin typeface="Open Sans" panose="020B0606030504020204" pitchFamily="34" charset="0"/>
                <a:cs typeface="Open Sans" panose="020B0606030504020204" pitchFamily="34" charset="0"/>
              </a:endParaRPr>
            </a:p>
            <a:p>
              <a:pPr eaLnBrk="1" hangingPunct="1"/>
              <a:r>
                <a:rPr lang="en-US" altLang="en-US" sz="1600" dirty="0" err="1" smtClean="0">
                  <a:solidFill>
                    <a:schemeClr val="bg1"/>
                  </a:solidFill>
                  <a:latin typeface="Open Sans" panose="020B0606030504020204" pitchFamily="34" charset="0"/>
                  <a:cs typeface="Open Sans" panose="020B0606030504020204" pitchFamily="34" charset="0"/>
                </a:rPr>
                <a:t>Cung</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cấp</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nội</a:t>
              </a:r>
              <a:r>
                <a:rPr lang="en-US" altLang="en-US" sz="1600" dirty="0" smtClean="0">
                  <a:solidFill>
                    <a:schemeClr val="bg1"/>
                  </a:solidFill>
                  <a:latin typeface="Open Sans" panose="020B0606030504020204" pitchFamily="34" charset="0"/>
                  <a:cs typeface="Open Sans" panose="020B0606030504020204" pitchFamily="34" charset="0"/>
                </a:rPr>
                <a:t> dung </a:t>
              </a:r>
              <a:r>
                <a:rPr lang="en-US" altLang="en-US" sz="1600" dirty="0" err="1" smtClean="0">
                  <a:solidFill>
                    <a:schemeClr val="bg1"/>
                  </a:solidFill>
                  <a:latin typeface="Open Sans" panose="020B0606030504020204" pitchFamily="34" charset="0"/>
                  <a:cs typeface="Open Sans" panose="020B0606030504020204" pitchFamily="34" charset="0"/>
                </a:rPr>
                <a:t>chuyên</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ngành</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từ</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những</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tạp</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chí</a:t>
              </a:r>
              <a:r>
                <a:rPr lang="en-US" altLang="en-US" sz="1600" dirty="0" smtClean="0">
                  <a:solidFill>
                    <a:schemeClr val="bg1"/>
                  </a:solidFill>
                  <a:latin typeface="Open Sans" panose="020B0606030504020204" pitchFamily="34" charset="0"/>
                  <a:cs typeface="Open Sans" panose="020B0606030504020204" pitchFamily="34" charset="0"/>
                </a:rPr>
                <a:t> y </a:t>
              </a:r>
              <a:r>
                <a:rPr lang="en-US" altLang="en-US" sz="1600" dirty="0" err="1" smtClean="0">
                  <a:solidFill>
                    <a:schemeClr val="bg1"/>
                  </a:solidFill>
                  <a:latin typeface="Open Sans" panose="020B0606030504020204" pitchFamily="34" charset="0"/>
                  <a:cs typeface="Open Sans" panose="020B0606030504020204" pitchFamily="34" charset="0"/>
                </a:rPr>
                <a:t>tế</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nổi</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tiếng</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trên</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thế</a:t>
              </a:r>
              <a:r>
                <a:rPr lang="en-US" altLang="en-US" sz="1600" dirty="0" smtClean="0">
                  <a:solidFill>
                    <a:schemeClr val="bg1"/>
                  </a:solidFill>
                  <a:latin typeface="Open Sans" panose="020B0606030504020204" pitchFamily="34" charset="0"/>
                  <a:cs typeface="Open Sans" panose="020B0606030504020204" pitchFamily="34" charset="0"/>
                </a:rPr>
                <a:t> </a:t>
              </a:r>
              <a:r>
                <a:rPr lang="en-US" altLang="en-US" sz="1600" dirty="0" err="1" smtClean="0">
                  <a:solidFill>
                    <a:schemeClr val="bg1"/>
                  </a:solidFill>
                  <a:latin typeface="Open Sans" panose="020B0606030504020204" pitchFamily="34" charset="0"/>
                  <a:cs typeface="Open Sans" panose="020B0606030504020204" pitchFamily="34" charset="0"/>
                </a:rPr>
                <a:t>giới</a:t>
              </a:r>
              <a:endParaRPr lang="en-US" altLang="en-US" sz="1600" dirty="0">
                <a:solidFill>
                  <a:schemeClr val="bg1"/>
                </a:solidFill>
                <a:latin typeface="Open Sans" panose="020B0606030504020204" pitchFamily="34" charset="0"/>
                <a:cs typeface="Open Sans" panose="020B0606030504020204" pitchFamily="34" charset="0"/>
              </a:endParaRPr>
            </a:p>
          </p:txBody>
        </p:sp>
        <p:grpSp>
          <p:nvGrpSpPr>
            <p:cNvPr id="107" name="Group 106"/>
            <p:cNvGrpSpPr/>
            <p:nvPr/>
          </p:nvGrpSpPr>
          <p:grpSpPr bwMode="auto">
            <a:xfrm>
              <a:off x="1016481" y="3252080"/>
              <a:ext cx="432072" cy="572355"/>
              <a:chOff x="8235951" y="2905126"/>
              <a:chExt cx="244475" cy="323850"/>
            </a:xfrm>
            <a:solidFill>
              <a:schemeClr val="bg1"/>
            </a:solidFill>
          </p:grpSpPr>
          <p:sp>
            <p:nvSpPr>
              <p:cNvPr id="108" name="Freeform 121"/>
              <p:cNvSpPr>
                <a:spLocks/>
              </p:cNvSpPr>
              <p:nvPr/>
            </p:nvSpPr>
            <p:spPr bwMode="auto">
              <a:xfrm>
                <a:off x="8291513" y="3022601"/>
                <a:ext cx="131763" cy="11113"/>
              </a:xfrm>
              <a:custGeom>
                <a:avLst/>
                <a:gdLst>
                  <a:gd name="T0" fmla="*/ 33 w 35"/>
                  <a:gd name="T1" fmla="*/ 0 h 3"/>
                  <a:gd name="T2" fmla="*/ 1 w 35"/>
                  <a:gd name="T3" fmla="*/ 0 h 3"/>
                  <a:gd name="T4" fmla="*/ 0 w 35"/>
                  <a:gd name="T5" fmla="*/ 1 h 3"/>
                  <a:gd name="T6" fmla="*/ 1 w 35"/>
                  <a:gd name="T7" fmla="*/ 3 h 3"/>
                  <a:gd name="T8" fmla="*/ 33 w 35"/>
                  <a:gd name="T9" fmla="*/ 3 h 3"/>
                  <a:gd name="T10" fmla="*/ 35 w 35"/>
                  <a:gd name="T11" fmla="*/ 1 h 3"/>
                  <a:gd name="T12" fmla="*/ 33 w 3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33" y="0"/>
                    </a:moveTo>
                    <a:cubicBezTo>
                      <a:pt x="1" y="0"/>
                      <a:pt x="1" y="0"/>
                      <a:pt x="1" y="0"/>
                    </a:cubicBezTo>
                    <a:cubicBezTo>
                      <a:pt x="1" y="0"/>
                      <a:pt x="0" y="0"/>
                      <a:pt x="0" y="1"/>
                    </a:cubicBezTo>
                    <a:cubicBezTo>
                      <a:pt x="0" y="2"/>
                      <a:pt x="1" y="3"/>
                      <a:pt x="1" y="3"/>
                    </a:cubicBezTo>
                    <a:cubicBezTo>
                      <a:pt x="33" y="3"/>
                      <a:pt x="33" y="3"/>
                      <a:pt x="33" y="3"/>
                    </a:cubicBezTo>
                    <a:cubicBezTo>
                      <a:pt x="34" y="3"/>
                      <a:pt x="35" y="2"/>
                      <a:pt x="35" y="1"/>
                    </a:cubicBezTo>
                    <a:cubicBezTo>
                      <a:pt x="35" y="0"/>
                      <a:pt x="34"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09" name="Freeform 122"/>
              <p:cNvSpPr>
                <a:spLocks/>
              </p:cNvSpPr>
              <p:nvPr/>
            </p:nvSpPr>
            <p:spPr bwMode="auto">
              <a:xfrm>
                <a:off x="8291513" y="3060701"/>
                <a:ext cx="131763" cy="11113"/>
              </a:xfrm>
              <a:custGeom>
                <a:avLst/>
                <a:gdLst>
                  <a:gd name="T0" fmla="*/ 33 w 35"/>
                  <a:gd name="T1" fmla="*/ 0 h 3"/>
                  <a:gd name="T2" fmla="*/ 1 w 35"/>
                  <a:gd name="T3" fmla="*/ 0 h 3"/>
                  <a:gd name="T4" fmla="*/ 0 w 35"/>
                  <a:gd name="T5" fmla="*/ 1 h 3"/>
                  <a:gd name="T6" fmla="*/ 1 w 35"/>
                  <a:gd name="T7" fmla="*/ 3 h 3"/>
                  <a:gd name="T8" fmla="*/ 33 w 35"/>
                  <a:gd name="T9" fmla="*/ 3 h 3"/>
                  <a:gd name="T10" fmla="*/ 35 w 35"/>
                  <a:gd name="T11" fmla="*/ 1 h 3"/>
                  <a:gd name="T12" fmla="*/ 33 w 3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33" y="0"/>
                    </a:moveTo>
                    <a:cubicBezTo>
                      <a:pt x="1" y="0"/>
                      <a:pt x="1" y="0"/>
                      <a:pt x="1" y="0"/>
                    </a:cubicBezTo>
                    <a:cubicBezTo>
                      <a:pt x="1" y="0"/>
                      <a:pt x="0" y="0"/>
                      <a:pt x="0" y="1"/>
                    </a:cubicBezTo>
                    <a:cubicBezTo>
                      <a:pt x="0" y="2"/>
                      <a:pt x="1" y="3"/>
                      <a:pt x="1" y="3"/>
                    </a:cubicBezTo>
                    <a:cubicBezTo>
                      <a:pt x="33" y="3"/>
                      <a:pt x="33" y="3"/>
                      <a:pt x="33" y="3"/>
                    </a:cubicBezTo>
                    <a:cubicBezTo>
                      <a:pt x="34" y="3"/>
                      <a:pt x="35" y="2"/>
                      <a:pt x="35" y="1"/>
                    </a:cubicBezTo>
                    <a:cubicBezTo>
                      <a:pt x="35" y="0"/>
                      <a:pt x="34"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10" name="Freeform 123"/>
              <p:cNvSpPr>
                <a:spLocks/>
              </p:cNvSpPr>
              <p:nvPr/>
            </p:nvSpPr>
            <p:spPr bwMode="auto">
              <a:xfrm>
                <a:off x="8291513" y="3094038"/>
                <a:ext cx="131763" cy="14288"/>
              </a:xfrm>
              <a:custGeom>
                <a:avLst/>
                <a:gdLst>
                  <a:gd name="T0" fmla="*/ 33 w 35"/>
                  <a:gd name="T1" fmla="*/ 0 h 4"/>
                  <a:gd name="T2" fmla="*/ 1 w 35"/>
                  <a:gd name="T3" fmla="*/ 0 h 4"/>
                  <a:gd name="T4" fmla="*/ 0 w 35"/>
                  <a:gd name="T5" fmla="*/ 2 h 4"/>
                  <a:gd name="T6" fmla="*/ 1 w 35"/>
                  <a:gd name="T7" fmla="*/ 4 h 4"/>
                  <a:gd name="T8" fmla="*/ 33 w 35"/>
                  <a:gd name="T9" fmla="*/ 4 h 4"/>
                  <a:gd name="T10" fmla="*/ 35 w 35"/>
                  <a:gd name="T11" fmla="*/ 2 h 4"/>
                  <a:gd name="T12" fmla="*/ 33 w 3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5" h="4">
                    <a:moveTo>
                      <a:pt x="33" y="0"/>
                    </a:moveTo>
                    <a:cubicBezTo>
                      <a:pt x="1" y="0"/>
                      <a:pt x="1" y="0"/>
                      <a:pt x="1" y="0"/>
                    </a:cubicBezTo>
                    <a:cubicBezTo>
                      <a:pt x="1" y="0"/>
                      <a:pt x="0" y="1"/>
                      <a:pt x="0" y="2"/>
                    </a:cubicBezTo>
                    <a:cubicBezTo>
                      <a:pt x="0" y="3"/>
                      <a:pt x="1" y="4"/>
                      <a:pt x="1" y="4"/>
                    </a:cubicBezTo>
                    <a:cubicBezTo>
                      <a:pt x="33" y="4"/>
                      <a:pt x="33" y="4"/>
                      <a:pt x="33" y="4"/>
                    </a:cubicBezTo>
                    <a:cubicBezTo>
                      <a:pt x="34" y="4"/>
                      <a:pt x="35" y="3"/>
                      <a:pt x="35" y="2"/>
                    </a:cubicBezTo>
                    <a:cubicBezTo>
                      <a:pt x="35" y="1"/>
                      <a:pt x="34"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11" name="Freeform 124"/>
              <p:cNvSpPr>
                <a:spLocks/>
              </p:cNvSpPr>
              <p:nvPr/>
            </p:nvSpPr>
            <p:spPr bwMode="auto">
              <a:xfrm>
                <a:off x="8291513" y="3132138"/>
                <a:ext cx="131763" cy="14288"/>
              </a:xfrm>
              <a:custGeom>
                <a:avLst/>
                <a:gdLst>
                  <a:gd name="T0" fmla="*/ 33 w 35"/>
                  <a:gd name="T1" fmla="*/ 0 h 4"/>
                  <a:gd name="T2" fmla="*/ 1 w 35"/>
                  <a:gd name="T3" fmla="*/ 0 h 4"/>
                  <a:gd name="T4" fmla="*/ 0 w 35"/>
                  <a:gd name="T5" fmla="*/ 2 h 4"/>
                  <a:gd name="T6" fmla="*/ 1 w 35"/>
                  <a:gd name="T7" fmla="*/ 4 h 4"/>
                  <a:gd name="T8" fmla="*/ 33 w 35"/>
                  <a:gd name="T9" fmla="*/ 4 h 4"/>
                  <a:gd name="T10" fmla="*/ 35 w 35"/>
                  <a:gd name="T11" fmla="*/ 2 h 4"/>
                  <a:gd name="T12" fmla="*/ 33 w 3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5" h="4">
                    <a:moveTo>
                      <a:pt x="33" y="0"/>
                    </a:moveTo>
                    <a:cubicBezTo>
                      <a:pt x="1" y="0"/>
                      <a:pt x="1" y="0"/>
                      <a:pt x="1" y="0"/>
                    </a:cubicBezTo>
                    <a:cubicBezTo>
                      <a:pt x="1" y="0"/>
                      <a:pt x="0" y="1"/>
                      <a:pt x="0" y="2"/>
                    </a:cubicBezTo>
                    <a:cubicBezTo>
                      <a:pt x="0" y="3"/>
                      <a:pt x="1" y="4"/>
                      <a:pt x="1" y="4"/>
                    </a:cubicBezTo>
                    <a:cubicBezTo>
                      <a:pt x="33" y="4"/>
                      <a:pt x="33" y="4"/>
                      <a:pt x="33" y="4"/>
                    </a:cubicBezTo>
                    <a:cubicBezTo>
                      <a:pt x="34" y="4"/>
                      <a:pt x="35" y="3"/>
                      <a:pt x="35" y="2"/>
                    </a:cubicBezTo>
                    <a:cubicBezTo>
                      <a:pt x="35" y="1"/>
                      <a:pt x="34"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12" name="Freeform 125"/>
              <p:cNvSpPr>
                <a:spLocks/>
              </p:cNvSpPr>
              <p:nvPr/>
            </p:nvSpPr>
            <p:spPr bwMode="auto">
              <a:xfrm>
                <a:off x="8235951" y="2916238"/>
                <a:ext cx="244475" cy="312738"/>
              </a:xfrm>
              <a:custGeom>
                <a:avLst/>
                <a:gdLst>
                  <a:gd name="T0" fmla="*/ 60 w 65"/>
                  <a:gd name="T1" fmla="*/ 0 h 83"/>
                  <a:gd name="T2" fmla="*/ 46 w 65"/>
                  <a:gd name="T3" fmla="*/ 0 h 83"/>
                  <a:gd name="T4" fmla="*/ 46 w 65"/>
                  <a:gd name="T5" fmla="*/ 8 h 83"/>
                  <a:gd name="T6" fmla="*/ 57 w 65"/>
                  <a:gd name="T7" fmla="*/ 8 h 83"/>
                  <a:gd name="T8" fmla="*/ 57 w 65"/>
                  <a:gd name="T9" fmla="*/ 14 h 83"/>
                  <a:gd name="T10" fmla="*/ 57 w 65"/>
                  <a:gd name="T11" fmla="*/ 75 h 83"/>
                  <a:gd name="T12" fmla="*/ 8 w 65"/>
                  <a:gd name="T13" fmla="*/ 75 h 83"/>
                  <a:gd name="T14" fmla="*/ 8 w 65"/>
                  <a:gd name="T15" fmla="*/ 8 h 83"/>
                  <a:gd name="T16" fmla="*/ 19 w 65"/>
                  <a:gd name="T17" fmla="*/ 8 h 83"/>
                  <a:gd name="T18" fmla="*/ 19 w 65"/>
                  <a:gd name="T19" fmla="*/ 0 h 83"/>
                  <a:gd name="T20" fmla="*/ 5 w 65"/>
                  <a:gd name="T21" fmla="*/ 0 h 83"/>
                  <a:gd name="T22" fmla="*/ 0 w 65"/>
                  <a:gd name="T23" fmla="*/ 4 h 83"/>
                  <a:gd name="T24" fmla="*/ 0 w 65"/>
                  <a:gd name="T25" fmla="*/ 79 h 83"/>
                  <a:gd name="T26" fmla="*/ 5 w 65"/>
                  <a:gd name="T27" fmla="*/ 83 h 83"/>
                  <a:gd name="T28" fmla="*/ 60 w 65"/>
                  <a:gd name="T29" fmla="*/ 83 h 83"/>
                  <a:gd name="T30" fmla="*/ 65 w 65"/>
                  <a:gd name="T31" fmla="*/ 79 h 83"/>
                  <a:gd name="T32" fmla="*/ 65 w 65"/>
                  <a:gd name="T33" fmla="*/ 4 h 83"/>
                  <a:gd name="T34" fmla="*/ 60 w 65"/>
                  <a:gd name="T3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83">
                    <a:moveTo>
                      <a:pt x="60" y="0"/>
                    </a:moveTo>
                    <a:cubicBezTo>
                      <a:pt x="46" y="0"/>
                      <a:pt x="46" y="0"/>
                      <a:pt x="46" y="0"/>
                    </a:cubicBezTo>
                    <a:cubicBezTo>
                      <a:pt x="46" y="8"/>
                      <a:pt x="46" y="8"/>
                      <a:pt x="46" y="8"/>
                    </a:cubicBezTo>
                    <a:cubicBezTo>
                      <a:pt x="57" y="8"/>
                      <a:pt x="57" y="8"/>
                      <a:pt x="57" y="8"/>
                    </a:cubicBezTo>
                    <a:cubicBezTo>
                      <a:pt x="57" y="14"/>
                      <a:pt x="57" y="14"/>
                      <a:pt x="57" y="14"/>
                    </a:cubicBezTo>
                    <a:cubicBezTo>
                      <a:pt x="57" y="75"/>
                      <a:pt x="57" y="75"/>
                      <a:pt x="57" y="75"/>
                    </a:cubicBezTo>
                    <a:cubicBezTo>
                      <a:pt x="8" y="75"/>
                      <a:pt x="8" y="75"/>
                      <a:pt x="8" y="75"/>
                    </a:cubicBezTo>
                    <a:cubicBezTo>
                      <a:pt x="8" y="8"/>
                      <a:pt x="8" y="8"/>
                      <a:pt x="8" y="8"/>
                    </a:cubicBezTo>
                    <a:cubicBezTo>
                      <a:pt x="19" y="8"/>
                      <a:pt x="19" y="8"/>
                      <a:pt x="19" y="8"/>
                    </a:cubicBezTo>
                    <a:cubicBezTo>
                      <a:pt x="19" y="0"/>
                      <a:pt x="19" y="0"/>
                      <a:pt x="19" y="0"/>
                    </a:cubicBezTo>
                    <a:cubicBezTo>
                      <a:pt x="5" y="0"/>
                      <a:pt x="5" y="0"/>
                      <a:pt x="5" y="0"/>
                    </a:cubicBezTo>
                    <a:cubicBezTo>
                      <a:pt x="2" y="0"/>
                      <a:pt x="0" y="2"/>
                      <a:pt x="0" y="4"/>
                    </a:cubicBezTo>
                    <a:cubicBezTo>
                      <a:pt x="0" y="79"/>
                      <a:pt x="0" y="79"/>
                      <a:pt x="0" y="79"/>
                    </a:cubicBezTo>
                    <a:cubicBezTo>
                      <a:pt x="0" y="81"/>
                      <a:pt x="2" y="83"/>
                      <a:pt x="5" y="83"/>
                    </a:cubicBezTo>
                    <a:cubicBezTo>
                      <a:pt x="60" y="83"/>
                      <a:pt x="60" y="83"/>
                      <a:pt x="60" y="83"/>
                    </a:cubicBezTo>
                    <a:cubicBezTo>
                      <a:pt x="63" y="83"/>
                      <a:pt x="65" y="81"/>
                      <a:pt x="65" y="79"/>
                    </a:cubicBezTo>
                    <a:cubicBezTo>
                      <a:pt x="65" y="4"/>
                      <a:pt x="65" y="4"/>
                      <a:pt x="65" y="4"/>
                    </a:cubicBezTo>
                    <a:cubicBezTo>
                      <a:pt x="65" y="2"/>
                      <a:pt x="63" y="0"/>
                      <a:pt x="6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13" name="Freeform 126"/>
              <p:cNvSpPr>
                <a:spLocks/>
              </p:cNvSpPr>
              <p:nvPr/>
            </p:nvSpPr>
            <p:spPr bwMode="auto">
              <a:xfrm>
                <a:off x="8329613" y="2924176"/>
                <a:ext cx="55563" cy="22225"/>
              </a:xfrm>
              <a:custGeom>
                <a:avLst/>
                <a:gdLst>
                  <a:gd name="T0" fmla="*/ 15 w 15"/>
                  <a:gd name="T1" fmla="*/ 1 h 6"/>
                  <a:gd name="T2" fmla="*/ 15 w 15"/>
                  <a:gd name="T3" fmla="*/ 0 h 6"/>
                  <a:gd name="T4" fmla="*/ 14 w 15"/>
                  <a:gd name="T5" fmla="*/ 0 h 6"/>
                  <a:gd name="T6" fmla="*/ 1 w 15"/>
                  <a:gd name="T7" fmla="*/ 0 h 6"/>
                  <a:gd name="T8" fmla="*/ 0 w 15"/>
                  <a:gd name="T9" fmla="*/ 0 h 6"/>
                  <a:gd name="T10" fmla="*/ 0 w 15"/>
                  <a:gd name="T11" fmla="*/ 1 h 6"/>
                  <a:gd name="T12" fmla="*/ 0 w 15"/>
                  <a:gd name="T13" fmla="*/ 6 h 6"/>
                  <a:gd name="T14" fmla="*/ 15 w 15"/>
                  <a:gd name="T15" fmla="*/ 6 h 6"/>
                  <a:gd name="T16" fmla="*/ 15 w 15"/>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6">
                    <a:moveTo>
                      <a:pt x="15" y="1"/>
                    </a:moveTo>
                    <a:cubicBezTo>
                      <a:pt x="15" y="1"/>
                      <a:pt x="15" y="0"/>
                      <a:pt x="15" y="0"/>
                    </a:cubicBezTo>
                    <a:cubicBezTo>
                      <a:pt x="15" y="0"/>
                      <a:pt x="14" y="0"/>
                      <a:pt x="14" y="0"/>
                    </a:cubicBezTo>
                    <a:cubicBezTo>
                      <a:pt x="1" y="0"/>
                      <a:pt x="1" y="0"/>
                      <a:pt x="1" y="0"/>
                    </a:cubicBezTo>
                    <a:cubicBezTo>
                      <a:pt x="1" y="0"/>
                      <a:pt x="0" y="0"/>
                      <a:pt x="0" y="0"/>
                    </a:cubicBezTo>
                    <a:cubicBezTo>
                      <a:pt x="0" y="0"/>
                      <a:pt x="0" y="1"/>
                      <a:pt x="0" y="1"/>
                    </a:cubicBezTo>
                    <a:cubicBezTo>
                      <a:pt x="0" y="6"/>
                      <a:pt x="0" y="6"/>
                      <a:pt x="0" y="6"/>
                    </a:cubicBezTo>
                    <a:cubicBezTo>
                      <a:pt x="15" y="6"/>
                      <a:pt x="15" y="6"/>
                      <a:pt x="15" y="6"/>
                    </a:cubicBez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14" name="Freeform 127"/>
              <p:cNvSpPr>
                <a:spLocks noEditPoints="1"/>
              </p:cNvSpPr>
              <p:nvPr/>
            </p:nvSpPr>
            <p:spPr bwMode="auto">
              <a:xfrm>
                <a:off x="8310563" y="2905126"/>
                <a:ext cx="93663" cy="60325"/>
              </a:xfrm>
              <a:custGeom>
                <a:avLst/>
                <a:gdLst>
                  <a:gd name="T0" fmla="*/ 4 w 25"/>
                  <a:gd name="T1" fmla="*/ 16 h 16"/>
                  <a:gd name="T2" fmla="*/ 21 w 25"/>
                  <a:gd name="T3" fmla="*/ 16 h 16"/>
                  <a:gd name="T4" fmla="*/ 24 w 25"/>
                  <a:gd name="T5" fmla="*/ 15 h 16"/>
                  <a:gd name="T6" fmla="*/ 25 w 25"/>
                  <a:gd name="T7" fmla="*/ 13 h 16"/>
                  <a:gd name="T8" fmla="*/ 25 w 25"/>
                  <a:gd name="T9" fmla="*/ 2 h 16"/>
                  <a:gd name="T10" fmla="*/ 24 w 25"/>
                  <a:gd name="T11" fmla="*/ 1 h 16"/>
                  <a:gd name="T12" fmla="*/ 21 w 25"/>
                  <a:gd name="T13" fmla="*/ 0 h 16"/>
                  <a:gd name="T14" fmla="*/ 4 w 25"/>
                  <a:gd name="T15" fmla="*/ 0 h 16"/>
                  <a:gd name="T16" fmla="*/ 1 w 25"/>
                  <a:gd name="T17" fmla="*/ 1 h 16"/>
                  <a:gd name="T18" fmla="*/ 0 w 25"/>
                  <a:gd name="T19" fmla="*/ 2 h 16"/>
                  <a:gd name="T20" fmla="*/ 0 w 25"/>
                  <a:gd name="T21" fmla="*/ 13 h 16"/>
                  <a:gd name="T22" fmla="*/ 1 w 25"/>
                  <a:gd name="T23" fmla="*/ 15 h 16"/>
                  <a:gd name="T24" fmla="*/ 4 w 25"/>
                  <a:gd name="T25" fmla="*/ 16 h 16"/>
                  <a:gd name="T26" fmla="*/ 3 w 25"/>
                  <a:gd name="T27" fmla="*/ 6 h 16"/>
                  <a:gd name="T28" fmla="*/ 4 w 25"/>
                  <a:gd name="T29" fmla="*/ 4 h 16"/>
                  <a:gd name="T30" fmla="*/ 4 w 25"/>
                  <a:gd name="T31" fmla="*/ 4 h 16"/>
                  <a:gd name="T32" fmla="*/ 6 w 25"/>
                  <a:gd name="T33" fmla="*/ 3 h 16"/>
                  <a:gd name="T34" fmla="*/ 19 w 25"/>
                  <a:gd name="T35" fmla="*/ 3 h 16"/>
                  <a:gd name="T36" fmla="*/ 21 w 25"/>
                  <a:gd name="T37" fmla="*/ 4 h 16"/>
                  <a:gd name="T38" fmla="*/ 21 w 25"/>
                  <a:gd name="T39" fmla="*/ 4 h 16"/>
                  <a:gd name="T40" fmla="*/ 22 w 25"/>
                  <a:gd name="T41" fmla="*/ 6 h 16"/>
                  <a:gd name="T42" fmla="*/ 22 w 25"/>
                  <a:gd name="T43" fmla="*/ 9 h 16"/>
                  <a:gd name="T44" fmla="*/ 21 w 25"/>
                  <a:gd name="T45" fmla="*/ 11 h 16"/>
                  <a:gd name="T46" fmla="*/ 19 w 25"/>
                  <a:gd name="T47" fmla="*/ 12 h 16"/>
                  <a:gd name="T48" fmla="*/ 6 w 25"/>
                  <a:gd name="T49" fmla="*/ 12 h 16"/>
                  <a:gd name="T50" fmla="*/ 4 w 25"/>
                  <a:gd name="T51" fmla="*/ 11 h 16"/>
                  <a:gd name="T52" fmla="*/ 3 w 25"/>
                  <a:gd name="T53" fmla="*/ 9 h 16"/>
                  <a:gd name="T54" fmla="*/ 3 w 25"/>
                  <a:gd name="T55"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 h="16">
                    <a:moveTo>
                      <a:pt x="4" y="16"/>
                    </a:moveTo>
                    <a:cubicBezTo>
                      <a:pt x="21" y="16"/>
                      <a:pt x="21" y="16"/>
                      <a:pt x="21" y="16"/>
                    </a:cubicBezTo>
                    <a:cubicBezTo>
                      <a:pt x="22" y="16"/>
                      <a:pt x="23" y="16"/>
                      <a:pt x="24" y="15"/>
                    </a:cubicBezTo>
                    <a:cubicBezTo>
                      <a:pt x="24" y="15"/>
                      <a:pt x="25" y="14"/>
                      <a:pt x="25" y="13"/>
                    </a:cubicBezTo>
                    <a:cubicBezTo>
                      <a:pt x="25" y="2"/>
                      <a:pt x="25" y="2"/>
                      <a:pt x="25" y="2"/>
                    </a:cubicBezTo>
                    <a:cubicBezTo>
                      <a:pt x="25" y="2"/>
                      <a:pt x="24" y="1"/>
                      <a:pt x="24" y="1"/>
                    </a:cubicBezTo>
                    <a:cubicBezTo>
                      <a:pt x="23" y="0"/>
                      <a:pt x="22" y="0"/>
                      <a:pt x="21" y="0"/>
                    </a:cubicBezTo>
                    <a:cubicBezTo>
                      <a:pt x="4" y="0"/>
                      <a:pt x="4" y="0"/>
                      <a:pt x="4" y="0"/>
                    </a:cubicBezTo>
                    <a:cubicBezTo>
                      <a:pt x="3" y="0"/>
                      <a:pt x="2" y="0"/>
                      <a:pt x="1" y="1"/>
                    </a:cubicBezTo>
                    <a:cubicBezTo>
                      <a:pt x="1" y="1"/>
                      <a:pt x="0" y="2"/>
                      <a:pt x="0" y="2"/>
                    </a:cubicBezTo>
                    <a:cubicBezTo>
                      <a:pt x="0" y="13"/>
                      <a:pt x="0" y="13"/>
                      <a:pt x="0" y="13"/>
                    </a:cubicBezTo>
                    <a:cubicBezTo>
                      <a:pt x="0" y="14"/>
                      <a:pt x="1" y="15"/>
                      <a:pt x="1" y="15"/>
                    </a:cubicBezTo>
                    <a:cubicBezTo>
                      <a:pt x="2" y="16"/>
                      <a:pt x="3" y="16"/>
                      <a:pt x="4" y="16"/>
                    </a:cubicBezTo>
                    <a:close/>
                    <a:moveTo>
                      <a:pt x="3" y="6"/>
                    </a:moveTo>
                    <a:cubicBezTo>
                      <a:pt x="3" y="5"/>
                      <a:pt x="3" y="4"/>
                      <a:pt x="4" y="4"/>
                    </a:cubicBezTo>
                    <a:cubicBezTo>
                      <a:pt x="4" y="4"/>
                      <a:pt x="4" y="4"/>
                      <a:pt x="4" y="4"/>
                    </a:cubicBezTo>
                    <a:cubicBezTo>
                      <a:pt x="5" y="4"/>
                      <a:pt x="5" y="3"/>
                      <a:pt x="6" y="3"/>
                    </a:cubicBezTo>
                    <a:cubicBezTo>
                      <a:pt x="19" y="3"/>
                      <a:pt x="19" y="3"/>
                      <a:pt x="19" y="3"/>
                    </a:cubicBezTo>
                    <a:cubicBezTo>
                      <a:pt x="20" y="3"/>
                      <a:pt x="20" y="4"/>
                      <a:pt x="21" y="4"/>
                    </a:cubicBezTo>
                    <a:cubicBezTo>
                      <a:pt x="21" y="4"/>
                      <a:pt x="21" y="4"/>
                      <a:pt x="21" y="4"/>
                    </a:cubicBezTo>
                    <a:cubicBezTo>
                      <a:pt x="21" y="4"/>
                      <a:pt x="22" y="5"/>
                      <a:pt x="22" y="6"/>
                    </a:cubicBezTo>
                    <a:cubicBezTo>
                      <a:pt x="22" y="9"/>
                      <a:pt x="22" y="9"/>
                      <a:pt x="22" y="9"/>
                    </a:cubicBezTo>
                    <a:cubicBezTo>
                      <a:pt x="22" y="10"/>
                      <a:pt x="21" y="11"/>
                      <a:pt x="21" y="11"/>
                    </a:cubicBezTo>
                    <a:cubicBezTo>
                      <a:pt x="20" y="12"/>
                      <a:pt x="20" y="12"/>
                      <a:pt x="19" y="12"/>
                    </a:cubicBezTo>
                    <a:cubicBezTo>
                      <a:pt x="6" y="12"/>
                      <a:pt x="6" y="12"/>
                      <a:pt x="6" y="12"/>
                    </a:cubicBezTo>
                    <a:cubicBezTo>
                      <a:pt x="5" y="12"/>
                      <a:pt x="5" y="12"/>
                      <a:pt x="4" y="11"/>
                    </a:cubicBezTo>
                    <a:cubicBezTo>
                      <a:pt x="4" y="11"/>
                      <a:pt x="3" y="10"/>
                      <a:pt x="3" y="9"/>
                    </a:cubicBezTo>
                    <a:lnTo>
                      <a:pt x="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15" name="Freeform 128"/>
              <p:cNvSpPr>
                <a:spLocks/>
              </p:cNvSpPr>
              <p:nvPr/>
            </p:nvSpPr>
            <p:spPr bwMode="auto">
              <a:xfrm>
                <a:off x="8291513" y="3165476"/>
                <a:ext cx="131763" cy="11113"/>
              </a:xfrm>
              <a:custGeom>
                <a:avLst/>
                <a:gdLst>
                  <a:gd name="T0" fmla="*/ 33 w 35"/>
                  <a:gd name="T1" fmla="*/ 0 h 3"/>
                  <a:gd name="T2" fmla="*/ 1 w 35"/>
                  <a:gd name="T3" fmla="*/ 0 h 3"/>
                  <a:gd name="T4" fmla="*/ 0 w 35"/>
                  <a:gd name="T5" fmla="*/ 2 h 3"/>
                  <a:gd name="T6" fmla="*/ 1 w 35"/>
                  <a:gd name="T7" fmla="*/ 3 h 3"/>
                  <a:gd name="T8" fmla="*/ 33 w 35"/>
                  <a:gd name="T9" fmla="*/ 3 h 3"/>
                  <a:gd name="T10" fmla="*/ 35 w 35"/>
                  <a:gd name="T11" fmla="*/ 2 h 3"/>
                  <a:gd name="T12" fmla="*/ 33 w 3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33" y="0"/>
                    </a:moveTo>
                    <a:cubicBezTo>
                      <a:pt x="1" y="0"/>
                      <a:pt x="1" y="0"/>
                      <a:pt x="1" y="0"/>
                    </a:cubicBezTo>
                    <a:cubicBezTo>
                      <a:pt x="1" y="0"/>
                      <a:pt x="0" y="1"/>
                      <a:pt x="0" y="2"/>
                    </a:cubicBezTo>
                    <a:cubicBezTo>
                      <a:pt x="0" y="3"/>
                      <a:pt x="1" y="3"/>
                      <a:pt x="1" y="3"/>
                    </a:cubicBezTo>
                    <a:cubicBezTo>
                      <a:pt x="33" y="3"/>
                      <a:pt x="33" y="3"/>
                      <a:pt x="33" y="3"/>
                    </a:cubicBezTo>
                    <a:cubicBezTo>
                      <a:pt x="34" y="3"/>
                      <a:pt x="35" y="3"/>
                      <a:pt x="35" y="2"/>
                    </a:cubicBezTo>
                    <a:cubicBezTo>
                      <a:pt x="35" y="1"/>
                      <a:pt x="34"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grpSp>
      </p:grpSp>
      <p:grpSp>
        <p:nvGrpSpPr>
          <p:cNvPr id="28" name="Group 27"/>
          <p:cNvGrpSpPr/>
          <p:nvPr/>
        </p:nvGrpSpPr>
        <p:grpSpPr>
          <a:xfrm>
            <a:off x="3542423" y="-152400"/>
            <a:ext cx="3155125" cy="896399"/>
            <a:chOff x="3877937" y="5399534"/>
            <a:chExt cx="2726500" cy="774622"/>
          </a:xfrm>
        </p:grpSpPr>
        <p:sp>
          <p:nvSpPr>
            <p:cNvPr id="29" name="Text Box 10"/>
            <p:cNvSpPr txBox="1">
              <a:spLocks noChangeArrowheads="1"/>
            </p:cNvSpPr>
            <p:nvPr/>
          </p:nvSpPr>
          <p:spPr bwMode="auto">
            <a:xfrm>
              <a:off x="4527633" y="5399534"/>
              <a:ext cx="2076804" cy="77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lnSpc>
                  <a:spcPct val="200000"/>
                </a:lnSpc>
              </a:pPr>
              <a:r>
                <a:rPr lang="en-US" altLang="en-US" sz="2800" b="1" smtClean="0">
                  <a:solidFill>
                    <a:schemeClr val="bg1"/>
                  </a:solidFill>
                  <a:latin typeface="Open Sans" panose="020B0606030504020204" pitchFamily="34" charset="0"/>
                  <a:cs typeface="Open Sans" panose="020B0606030504020204" pitchFamily="34" charset="0"/>
                </a:rPr>
                <a:t>Tạp chí y tế</a:t>
              </a:r>
              <a:endParaRPr lang="en-US" altLang="en-US" sz="2800" b="1">
                <a:solidFill>
                  <a:schemeClr val="bg1"/>
                </a:solidFill>
                <a:latin typeface="Open Sans" panose="020B0606030504020204" pitchFamily="34" charset="0"/>
                <a:cs typeface="Open Sans" panose="020B0606030504020204" pitchFamily="34" charset="0"/>
              </a:endParaRPr>
            </a:p>
          </p:txBody>
        </p:sp>
        <p:sp>
          <p:nvSpPr>
            <p:cNvPr id="30" name="Rounded Rectangle 29"/>
            <p:cNvSpPr/>
            <p:nvPr/>
          </p:nvSpPr>
          <p:spPr bwMode="auto">
            <a:xfrm>
              <a:off x="3877937" y="5611919"/>
              <a:ext cx="541337" cy="539750"/>
            </a:xfrm>
            <a:prstGeom prst="roundRect">
              <a:avLst/>
            </a:pr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nvGrpSpPr>
            <p:cNvPr id="31" name="Group 30"/>
            <p:cNvGrpSpPr/>
            <p:nvPr/>
          </p:nvGrpSpPr>
          <p:grpSpPr bwMode="auto">
            <a:xfrm>
              <a:off x="3995311" y="5687578"/>
              <a:ext cx="322647" cy="375011"/>
              <a:chOff x="7548563" y="2860676"/>
              <a:chExt cx="277813" cy="323850"/>
            </a:xfrm>
            <a:solidFill>
              <a:schemeClr val="bg1"/>
            </a:solidFill>
          </p:grpSpPr>
          <p:sp>
            <p:nvSpPr>
              <p:cNvPr id="34" name="Freeform 65"/>
              <p:cNvSpPr>
                <a:spLocks/>
              </p:cNvSpPr>
              <p:nvPr/>
            </p:nvSpPr>
            <p:spPr bwMode="auto">
              <a:xfrm>
                <a:off x="7585076" y="2946401"/>
                <a:ext cx="200025" cy="125413"/>
              </a:xfrm>
              <a:custGeom>
                <a:avLst/>
                <a:gdLst>
                  <a:gd name="T0" fmla="*/ 48 w 53"/>
                  <a:gd name="T1" fmla="*/ 2 h 33"/>
                  <a:gd name="T2" fmla="*/ 32 w 53"/>
                  <a:gd name="T3" fmla="*/ 17 h 33"/>
                  <a:gd name="T4" fmla="*/ 23 w 53"/>
                  <a:gd name="T5" fmla="*/ 8 h 33"/>
                  <a:gd name="T6" fmla="*/ 3 w 53"/>
                  <a:gd name="T7" fmla="*/ 28 h 33"/>
                  <a:gd name="T8" fmla="*/ 6 w 53"/>
                  <a:gd name="T9" fmla="*/ 31 h 33"/>
                  <a:gd name="T10" fmla="*/ 23 w 53"/>
                  <a:gd name="T11" fmla="*/ 15 h 33"/>
                  <a:gd name="T12" fmla="*/ 32 w 53"/>
                  <a:gd name="T13" fmla="*/ 24 h 33"/>
                  <a:gd name="T14" fmla="*/ 51 w 53"/>
                  <a:gd name="T15" fmla="*/ 6 h 33"/>
                  <a:gd name="T16" fmla="*/ 48 w 53"/>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33">
                    <a:moveTo>
                      <a:pt x="48" y="2"/>
                    </a:moveTo>
                    <a:cubicBezTo>
                      <a:pt x="32" y="17"/>
                      <a:pt x="32" y="17"/>
                      <a:pt x="32" y="17"/>
                    </a:cubicBezTo>
                    <a:cubicBezTo>
                      <a:pt x="32" y="17"/>
                      <a:pt x="23" y="8"/>
                      <a:pt x="23" y="8"/>
                    </a:cubicBezTo>
                    <a:cubicBezTo>
                      <a:pt x="15" y="15"/>
                      <a:pt x="10" y="20"/>
                      <a:pt x="3" y="28"/>
                    </a:cubicBezTo>
                    <a:cubicBezTo>
                      <a:pt x="0" y="30"/>
                      <a:pt x="4" y="33"/>
                      <a:pt x="6" y="31"/>
                    </a:cubicBezTo>
                    <a:cubicBezTo>
                      <a:pt x="13" y="25"/>
                      <a:pt x="16" y="21"/>
                      <a:pt x="23" y="15"/>
                    </a:cubicBezTo>
                    <a:cubicBezTo>
                      <a:pt x="32" y="24"/>
                      <a:pt x="32" y="24"/>
                      <a:pt x="32" y="24"/>
                    </a:cubicBezTo>
                    <a:cubicBezTo>
                      <a:pt x="40" y="17"/>
                      <a:pt x="43" y="13"/>
                      <a:pt x="51" y="6"/>
                    </a:cubicBezTo>
                    <a:cubicBezTo>
                      <a:pt x="53" y="3"/>
                      <a:pt x="50" y="0"/>
                      <a:pt x="4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35" name="Freeform 66"/>
              <p:cNvSpPr>
                <a:spLocks/>
              </p:cNvSpPr>
              <p:nvPr/>
            </p:nvSpPr>
            <p:spPr bwMode="auto">
              <a:xfrm>
                <a:off x="7600951" y="3124201"/>
                <a:ext cx="71438" cy="60325"/>
              </a:xfrm>
              <a:custGeom>
                <a:avLst/>
                <a:gdLst>
                  <a:gd name="T0" fmla="*/ 2 w 19"/>
                  <a:gd name="T1" fmla="*/ 10 h 16"/>
                  <a:gd name="T2" fmla="*/ 5 w 19"/>
                  <a:gd name="T3" fmla="*/ 14 h 16"/>
                  <a:gd name="T4" fmla="*/ 19 w 19"/>
                  <a:gd name="T5" fmla="*/ 0 h 16"/>
                  <a:gd name="T6" fmla="*/ 12 w 19"/>
                  <a:gd name="T7" fmla="*/ 0 h 16"/>
                  <a:gd name="T8" fmla="*/ 2 w 19"/>
                  <a:gd name="T9" fmla="*/ 10 h 16"/>
                </a:gdLst>
                <a:ahLst/>
                <a:cxnLst>
                  <a:cxn ang="0">
                    <a:pos x="T0" y="T1"/>
                  </a:cxn>
                  <a:cxn ang="0">
                    <a:pos x="T2" y="T3"/>
                  </a:cxn>
                  <a:cxn ang="0">
                    <a:pos x="T4" y="T5"/>
                  </a:cxn>
                  <a:cxn ang="0">
                    <a:pos x="T6" y="T7"/>
                  </a:cxn>
                  <a:cxn ang="0">
                    <a:pos x="T8" y="T9"/>
                  </a:cxn>
                </a:cxnLst>
                <a:rect l="0" t="0" r="r" b="b"/>
                <a:pathLst>
                  <a:path w="19" h="16">
                    <a:moveTo>
                      <a:pt x="2" y="10"/>
                    </a:moveTo>
                    <a:cubicBezTo>
                      <a:pt x="0" y="13"/>
                      <a:pt x="3" y="16"/>
                      <a:pt x="5" y="14"/>
                    </a:cubicBezTo>
                    <a:cubicBezTo>
                      <a:pt x="19" y="0"/>
                      <a:pt x="19" y="0"/>
                      <a:pt x="19" y="0"/>
                    </a:cubicBezTo>
                    <a:cubicBezTo>
                      <a:pt x="12" y="0"/>
                      <a:pt x="12" y="0"/>
                      <a:pt x="12" y="0"/>
                    </a:cubicBezTo>
                    <a:lnTo>
                      <a:pt x="2"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36" name="Freeform 67"/>
              <p:cNvSpPr>
                <a:spLocks/>
              </p:cNvSpPr>
              <p:nvPr/>
            </p:nvSpPr>
            <p:spPr bwMode="auto">
              <a:xfrm>
                <a:off x="7702551" y="3124201"/>
                <a:ext cx="71438" cy="60325"/>
              </a:xfrm>
              <a:custGeom>
                <a:avLst/>
                <a:gdLst>
                  <a:gd name="T0" fmla="*/ 6 w 19"/>
                  <a:gd name="T1" fmla="*/ 0 h 16"/>
                  <a:gd name="T2" fmla="*/ 0 w 19"/>
                  <a:gd name="T3" fmla="*/ 0 h 16"/>
                  <a:gd name="T4" fmla="*/ 13 w 19"/>
                  <a:gd name="T5" fmla="*/ 14 h 16"/>
                  <a:gd name="T6" fmla="*/ 17 w 19"/>
                  <a:gd name="T7" fmla="*/ 10 h 16"/>
                  <a:gd name="T8" fmla="*/ 6 w 19"/>
                  <a:gd name="T9" fmla="*/ 0 h 16"/>
                </a:gdLst>
                <a:ahLst/>
                <a:cxnLst>
                  <a:cxn ang="0">
                    <a:pos x="T0" y="T1"/>
                  </a:cxn>
                  <a:cxn ang="0">
                    <a:pos x="T2" y="T3"/>
                  </a:cxn>
                  <a:cxn ang="0">
                    <a:pos x="T4" y="T5"/>
                  </a:cxn>
                  <a:cxn ang="0">
                    <a:pos x="T6" y="T7"/>
                  </a:cxn>
                  <a:cxn ang="0">
                    <a:pos x="T8" y="T9"/>
                  </a:cxn>
                </a:cxnLst>
                <a:rect l="0" t="0" r="r" b="b"/>
                <a:pathLst>
                  <a:path w="19" h="16">
                    <a:moveTo>
                      <a:pt x="6" y="0"/>
                    </a:moveTo>
                    <a:cubicBezTo>
                      <a:pt x="0" y="0"/>
                      <a:pt x="0" y="0"/>
                      <a:pt x="0" y="0"/>
                    </a:cubicBezTo>
                    <a:cubicBezTo>
                      <a:pt x="13" y="14"/>
                      <a:pt x="13" y="14"/>
                      <a:pt x="13" y="14"/>
                    </a:cubicBezTo>
                    <a:cubicBezTo>
                      <a:pt x="16" y="16"/>
                      <a:pt x="19" y="13"/>
                      <a:pt x="17" y="10"/>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37" name="Freeform 68"/>
              <p:cNvSpPr>
                <a:spLocks/>
              </p:cNvSpPr>
              <p:nvPr/>
            </p:nvSpPr>
            <p:spPr bwMode="auto">
              <a:xfrm>
                <a:off x="7675563" y="3124201"/>
                <a:ext cx="19050" cy="55563"/>
              </a:xfrm>
              <a:custGeom>
                <a:avLst/>
                <a:gdLst>
                  <a:gd name="T0" fmla="*/ 0 w 5"/>
                  <a:gd name="T1" fmla="*/ 12 h 15"/>
                  <a:gd name="T2" fmla="*/ 5 w 5"/>
                  <a:gd name="T3" fmla="*/ 12 h 15"/>
                  <a:gd name="T4" fmla="*/ 5 w 5"/>
                  <a:gd name="T5" fmla="*/ 0 h 15"/>
                  <a:gd name="T6" fmla="*/ 0 w 5"/>
                  <a:gd name="T7" fmla="*/ 0 h 15"/>
                  <a:gd name="T8" fmla="*/ 0 w 5"/>
                  <a:gd name="T9" fmla="*/ 12 h 15"/>
                </a:gdLst>
                <a:ahLst/>
                <a:cxnLst>
                  <a:cxn ang="0">
                    <a:pos x="T0" y="T1"/>
                  </a:cxn>
                  <a:cxn ang="0">
                    <a:pos x="T2" y="T3"/>
                  </a:cxn>
                  <a:cxn ang="0">
                    <a:pos x="T4" y="T5"/>
                  </a:cxn>
                  <a:cxn ang="0">
                    <a:pos x="T6" y="T7"/>
                  </a:cxn>
                  <a:cxn ang="0">
                    <a:pos x="T8" y="T9"/>
                  </a:cxn>
                </a:cxnLst>
                <a:rect l="0" t="0" r="r" b="b"/>
                <a:pathLst>
                  <a:path w="5" h="15">
                    <a:moveTo>
                      <a:pt x="0" y="12"/>
                    </a:moveTo>
                    <a:cubicBezTo>
                      <a:pt x="0" y="15"/>
                      <a:pt x="5" y="15"/>
                      <a:pt x="5" y="12"/>
                    </a:cubicBezTo>
                    <a:cubicBezTo>
                      <a:pt x="5" y="0"/>
                      <a:pt x="5" y="0"/>
                      <a:pt x="5" y="0"/>
                    </a:cubicBezTo>
                    <a:cubicBezTo>
                      <a:pt x="0" y="0"/>
                      <a:pt x="0" y="0"/>
                      <a:pt x="0" y="0"/>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38" name="Freeform 69"/>
              <p:cNvSpPr>
                <a:spLocks/>
              </p:cNvSpPr>
              <p:nvPr/>
            </p:nvSpPr>
            <p:spPr bwMode="auto">
              <a:xfrm>
                <a:off x="7675563" y="2860676"/>
                <a:ext cx="19050" cy="30163"/>
              </a:xfrm>
              <a:custGeom>
                <a:avLst/>
                <a:gdLst>
                  <a:gd name="T0" fmla="*/ 5 w 5"/>
                  <a:gd name="T1" fmla="*/ 3 h 8"/>
                  <a:gd name="T2" fmla="*/ 0 w 5"/>
                  <a:gd name="T3" fmla="*/ 3 h 8"/>
                  <a:gd name="T4" fmla="*/ 0 w 5"/>
                  <a:gd name="T5" fmla="*/ 8 h 8"/>
                  <a:gd name="T6" fmla="*/ 5 w 5"/>
                  <a:gd name="T7" fmla="*/ 8 h 8"/>
                  <a:gd name="T8" fmla="*/ 5 w 5"/>
                  <a:gd name="T9" fmla="*/ 3 h 8"/>
                </a:gdLst>
                <a:ahLst/>
                <a:cxnLst>
                  <a:cxn ang="0">
                    <a:pos x="T0" y="T1"/>
                  </a:cxn>
                  <a:cxn ang="0">
                    <a:pos x="T2" y="T3"/>
                  </a:cxn>
                  <a:cxn ang="0">
                    <a:pos x="T4" y="T5"/>
                  </a:cxn>
                  <a:cxn ang="0">
                    <a:pos x="T6" y="T7"/>
                  </a:cxn>
                  <a:cxn ang="0">
                    <a:pos x="T8" y="T9"/>
                  </a:cxn>
                </a:cxnLst>
                <a:rect l="0" t="0" r="r" b="b"/>
                <a:pathLst>
                  <a:path w="5" h="8">
                    <a:moveTo>
                      <a:pt x="5" y="3"/>
                    </a:moveTo>
                    <a:cubicBezTo>
                      <a:pt x="5" y="0"/>
                      <a:pt x="0" y="0"/>
                      <a:pt x="0" y="3"/>
                    </a:cubicBezTo>
                    <a:cubicBezTo>
                      <a:pt x="0" y="8"/>
                      <a:pt x="0" y="8"/>
                      <a:pt x="0" y="8"/>
                    </a:cubicBezTo>
                    <a:cubicBezTo>
                      <a:pt x="5" y="8"/>
                      <a:pt x="5" y="8"/>
                      <a:pt x="5" y="8"/>
                    </a:cubicBezTo>
                    <a:lnTo>
                      <a:pt x="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39" name="Freeform 70"/>
              <p:cNvSpPr>
                <a:spLocks noEditPoints="1"/>
              </p:cNvSpPr>
              <p:nvPr/>
            </p:nvSpPr>
            <p:spPr bwMode="auto">
              <a:xfrm>
                <a:off x="7548563" y="2898776"/>
                <a:ext cx="277813" cy="217488"/>
              </a:xfrm>
              <a:custGeom>
                <a:avLst/>
                <a:gdLst>
                  <a:gd name="T0" fmla="*/ 68 w 74"/>
                  <a:gd name="T1" fmla="*/ 0 h 58"/>
                  <a:gd name="T2" fmla="*/ 5 w 74"/>
                  <a:gd name="T3" fmla="*/ 0 h 58"/>
                  <a:gd name="T4" fmla="*/ 0 w 74"/>
                  <a:gd name="T5" fmla="*/ 5 h 58"/>
                  <a:gd name="T6" fmla="*/ 0 w 74"/>
                  <a:gd name="T7" fmla="*/ 52 h 58"/>
                  <a:gd name="T8" fmla="*/ 5 w 74"/>
                  <a:gd name="T9" fmla="*/ 58 h 58"/>
                  <a:gd name="T10" fmla="*/ 68 w 74"/>
                  <a:gd name="T11" fmla="*/ 58 h 58"/>
                  <a:gd name="T12" fmla="*/ 74 w 74"/>
                  <a:gd name="T13" fmla="*/ 52 h 58"/>
                  <a:gd name="T14" fmla="*/ 74 w 74"/>
                  <a:gd name="T15" fmla="*/ 5 h 58"/>
                  <a:gd name="T16" fmla="*/ 68 w 74"/>
                  <a:gd name="T17" fmla="*/ 0 h 58"/>
                  <a:gd name="T18" fmla="*/ 66 w 74"/>
                  <a:gd name="T19" fmla="*/ 50 h 58"/>
                  <a:gd name="T20" fmla="*/ 66 w 74"/>
                  <a:gd name="T21" fmla="*/ 50 h 58"/>
                  <a:gd name="T22" fmla="*/ 8 w 74"/>
                  <a:gd name="T23" fmla="*/ 50 h 58"/>
                  <a:gd name="T24" fmla="*/ 7 w 74"/>
                  <a:gd name="T25" fmla="*/ 50 h 58"/>
                  <a:gd name="T26" fmla="*/ 7 w 74"/>
                  <a:gd name="T27" fmla="*/ 8 h 58"/>
                  <a:gd name="T28" fmla="*/ 8 w 74"/>
                  <a:gd name="T29" fmla="*/ 7 h 58"/>
                  <a:gd name="T30" fmla="*/ 66 w 74"/>
                  <a:gd name="T31" fmla="*/ 7 h 58"/>
                  <a:gd name="T32" fmla="*/ 66 w 74"/>
                  <a:gd name="T33" fmla="*/ 8 h 58"/>
                  <a:gd name="T34" fmla="*/ 66 w 74"/>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58">
                    <a:moveTo>
                      <a:pt x="68" y="0"/>
                    </a:moveTo>
                    <a:cubicBezTo>
                      <a:pt x="5" y="0"/>
                      <a:pt x="5" y="0"/>
                      <a:pt x="5" y="0"/>
                    </a:cubicBezTo>
                    <a:cubicBezTo>
                      <a:pt x="2" y="0"/>
                      <a:pt x="0" y="2"/>
                      <a:pt x="0" y="5"/>
                    </a:cubicBezTo>
                    <a:cubicBezTo>
                      <a:pt x="0" y="52"/>
                      <a:pt x="0" y="52"/>
                      <a:pt x="0" y="52"/>
                    </a:cubicBezTo>
                    <a:cubicBezTo>
                      <a:pt x="0" y="55"/>
                      <a:pt x="2" y="58"/>
                      <a:pt x="5" y="58"/>
                    </a:cubicBezTo>
                    <a:cubicBezTo>
                      <a:pt x="26" y="58"/>
                      <a:pt x="47" y="58"/>
                      <a:pt x="68" y="58"/>
                    </a:cubicBezTo>
                    <a:cubicBezTo>
                      <a:pt x="71" y="58"/>
                      <a:pt x="74" y="55"/>
                      <a:pt x="74" y="52"/>
                    </a:cubicBezTo>
                    <a:cubicBezTo>
                      <a:pt x="74" y="31"/>
                      <a:pt x="74" y="26"/>
                      <a:pt x="74" y="5"/>
                    </a:cubicBezTo>
                    <a:cubicBezTo>
                      <a:pt x="74" y="2"/>
                      <a:pt x="71" y="0"/>
                      <a:pt x="68" y="0"/>
                    </a:cubicBezTo>
                    <a:close/>
                    <a:moveTo>
                      <a:pt x="66" y="50"/>
                    </a:moveTo>
                    <a:cubicBezTo>
                      <a:pt x="66" y="50"/>
                      <a:pt x="66" y="50"/>
                      <a:pt x="66" y="50"/>
                    </a:cubicBezTo>
                    <a:cubicBezTo>
                      <a:pt x="46" y="50"/>
                      <a:pt x="27" y="50"/>
                      <a:pt x="8" y="50"/>
                    </a:cubicBezTo>
                    <a:cubicBezTo>
                      <a:pt x="8" y="50"/>
                      <a:pt x="7" y="50"/>
                      <a:pt x="7" y="50"/>
                    </a:cubicBezTo>
                    <a:cubicBezTo>
                      <a:pt x="7" y="8"/>
                      <a:pt x="7" y="8"/>
                      <a:pt x="7" y="8"/>
                    </a:cubicBezTo>
                    <a:cubicBezTo>
                      <a:pt x="7" y="8"/>
                      <a:pt x="8" y="7"/>
                      <a:pt x="8" y="7"/>
                    </a:cubicBezTo>
                    <a:cubicBezTo>
                      <a:pt x="66" y="7"/>
                      <a:pt x="66" y="7"/>
                      <a:pt x="66" y="7"/>
                    </a:cubicBezTo>
                    <a:cubicBezTo>
                      <a:pt x="66" y="7"/>
                      <a:pt x="66" y="8"/>
                      <a:pt x="66" y="8"/>
                    </a:cubicBezTo>
                    <a:cubicBezTo>
                      <a:pt x="66" y="27"/>
                      <a:pt x="66" y="30"/>
                      <a:pt x="66"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grpSp>
      </p:grpSp>
    </p:spTree>
    <p:extLst>
      <p:ext uri="{BB962C8B-B14F-4D97-AF65-F5344CB8AC3E}">
        <p14:creationId xmlns:p14="http://schemas.microsoft.com/office/powerpoint/2010/main" val="254417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bwMode="auto">
          <a:xfrm>
            <a:off x="914400" y="108000"/>
            <a:ext cx="8915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smtClean="0">
                <a:solidFill>
                  <a:srgbClr val="FFFF00"/>
                </a:solidFill>
                <a:latin typeface="Times New Roman" pitchFamily="18" charset="0"/>
              </a:rPr>
              <a:t>SLIDE MENU CHỌN CHỨC NĂNG</a:t>
            </a:r>
            <a:endParaRPr lang="en-US" sz="1600" b="1" dirty="0" smtClean="0">
              <a:solidFill>
                <a:schemeClr val="bg1"/>
              </a:solidFill>
              <a:latin typeface="Times New Roman" pitchFamily="18" charset="0"/>
              <a:cs typeface="Times New Roman" pitchFamily="18" charset="0"/>
            </a:endParaRPr>
          </a:p>
        </p:txBody>
      </p:sp>
      <p:sp>
        <p:nvSpPr>
          <p:cNvPr id="2" name="TextBox 1"/>
          <p:cNvSpPr txBox="1"/>
          <p:nvPr/>
        </p:nvSpPr>
        <p:spPr>
          <a:xfrm>
            <a:off x="609600" y="1295400"/>
            <a:ext cx="4648200" cy="3477875"/>
          </a:xfrm>
          <a:prstGeom prst="rect">
            <a:avLst/>
          </a:prstGeom>
          <a:noFill/>
        </p:spPr>
        <p:txBody>
          <a:bodyPr wrap="square" rtlCol="0">
            <a:spAutoFit/>
          </a:bodyPr>
          <a:lstStyle/>
          <a:p>
            <a:pPr marL="457200" indent="-457200">
              <a:buAutoNum type="arabicPeriod"/>
            </a:pPr>
            <a:r>
              <a:rPr lang="vi-VN" sz="2000" dirty="0" smtClean="0">
                <a:solidFill>
                  <a:schemeClr val="bg1"/>
                </a:solidFill>
              </a:rPr>
              <a:t>Đăng nhập</a:t>
            </a:r>
          </a:p>
          <a:p>
            <a:pPr marL="457200" indent="-457200">
              <a:buAutoNum type="arabicPeriod"/>
            </a:pPr>
            <a:r>
              <a:rPr lang="vi-VN" sz="2000" dirty="0" smtClean="0">
                <a:solidFill>
                  <a:schemeClr val="bg1"/>
                </a:solidFill>
              </a:rPr>
              <a:t>Tra cứu kết quả khám ( 2015 - 2016)</a:t>
            </a:r>
          </a:p>
          <a:p>
            <a:pPr marL="457200" indent="-457200">
              <a:buAutoNum type="arabicPeriod"/>
            </a:pPr>
            <a:r>
              <a:rPr lang="vi-VN" sz="2000" dirty="0" smtClean="0">
                <a:solidFill>
                  <a:schemeClr val="bg1"/>
                </a:solidFill>
              </a:rPr>
              <a:t>Đăng </a:t>
            </a:r>
            <a:r>
              <a:rPr lang="vi-VN" sz="2000" dirty="0">
                <a:solidFill>
                  <a:schemeClr val="bg1"/>
                </a:solidFill>
              </a:rPr>
              <a:t>ký khám bệnh</a:t>
            </a:r>
          </a:p>
          <a:p>
            <a:pPr marL="457200" indent="-457200">
              <a:buAutoNum type="arabicPeriod"/>
            </a:pPr>
            <a:r>
              <a:rPr lang="vi-VN" sz="2000" dirty="0">
                <a:solidFill>
                  <a:schemeClr val="bg1"/>
                </a:solidFill>
              </a:rPr>
              <a:t>Tra cứu thông tin bác sĩ (đang phát triển )</a:t>
            </a:r>
          </a:p>
          <a:p>
            <a:pPr marL="457200" indent="-457200">
              <a:buAutoNum type="arabicPeriod"/>
            </a:pPr>
            <a:r>
              <a:rPr lang="vi-VN" sz="2000" dirty="0">
                <a:solidFill>
                  <a:schemeClr val="bg1"/>
                </a:solidFill>
              </a:rPr>
              <a:t>Hỏi- đáp</a:t>
            </a:r>
          </a:p>
          <a:p>
            <a:pPr marL="457200" indent="-457200">
              <a:buAutoNum type="arabicPeriod"/>
            </a:pPr>
            <a:r>
              <a:rPr lang="vi-VN" sz="2000" dirty="0">
                <a:solidFill>
                  <a:schemeClr val="bg1"/>
                </a:solidFill>
              </a:rPr>
              <a:t>Tin tức y học</a:t>
            </a:r>
          </a:p>
          <a:p>
            <a:pPr marL="457200" indent="-457200">
              <a:buAutoNum type="arabicPeriod"/>
            </a:pPr>
            <a:r>
              <a:rPr lang="vi-VN" sz="2000" dirty="0">
                <a:solidFill>
                  <a:schemeClr val="bg1"/>
                </a:solidFill>
              </a:rPr>
              <a:t>Danh mục dịch vụ (các danh mục xét nghiệm , khám …thông tin giá , thời gian chờ kqua…)</a:t>
            </a:r>
          </a:p>
          <a:p>
            <a:pPr marL="457200" indent="-457200">
              <a:buAutoNum type="arabicPeriod"/>
            </a:pPr>
            <a:endParaRPr lang="en-US" sz="2000" dirty="0" smtClean="0">
              <a:solidFill>
                <a:schemeClr val="bg1"/>
              </a:solidFill>
            </a:endParaRPr>
          </a:p>
        </p:txBody>
      </p:sp>
      <p:pic>
        <p:nvPicPr>
          <p:cNvPr id="1026" name="Picture 2" descr="C:\Users\PC Mate\Desktop\MedlatecJob\Screenshot\Screenshot_2016-10-22-08-53-2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2138" y="1219201"/>
            <a:ext cx="2786062"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19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18191" y="4650641"/>
            <a:ext cx="7401643" cy="884267"/>
            <a:chOff x="818191" y="5510714"/>
            <a:chExt cx="7401643" cy="884267"/>
          </a:xfrm>
        </p:grpSpPr>
        <p:sp>
          <p:nvSpPr>
            <p:cNvPr id="67" name="Rounded Rectangle 66"/>
            <p:cNvSpPr/>
            <p:nvPr/>
          </p:nvSpPr>
          <p:spPr>
            <a:xfrm>
              <a:off x="818191" y="5510714"/>
              <a:ext cx="887541" cy="884267"/>
            </a:xfrm>
            <a:prstGeom prst="roundRect">
              <a:avLst/>
            </a:prstGeom>
            <a:solidFill>
              <a:srgbClr val="F39C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68" name="Text Box 10"/>
            <p:cNvSpPr txBox="1">
              <a:spLocks noChangeArrowheads="1"/>
            </p:cNvSpPr>
            <p:nvPr/>
          </p:nvSpPr>
          <p:spPr bwMode="auto">
            <a:xfrm>
              <a:off x="2020138" y="5649295"/>
              <a:ext cx="6199696" cy="58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r>
                <a:rPr lang="en-US">
                  <a:solidFill>
                    <a:schemeClr val="bg1"/>
                  </a:solidFill>
                </a:rPr>
                <a:t>Giảm thời gian giải thích, trình bày cho khách hàng hiểu về các hạng mục chuẩn đoán</a:t>
              </a:r>
              <a:r>
                <a:rPr lang="en-US" smtClean="0">
                  <a:solidFill>
                    <a:schemeClr val="bg1"/>
                  </a:solidFill>
                </a:rPr>
                <a:t> </a:t>
              </a:r>
              <a:endParaRPr lang="en-US" altLang="en-US" sz="1600">
                <a:solidFill>
                  <a:schemeClr val="bg1"/>
                </a:solidFill>
                <a:latin typeface="Open Sans" panose="020B0606030504020204" pitchFamily="34" charset="0"/>
                <a:cs typeface="Open Sans" panose="020B0606030504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957" y="5649362"/>
              <a:ext cx="622300" cy="622300"/>
            </a:xfrm>
            <a:prstGeom prst="rect">
              <a:avLst/>
            </a:prstGeom>
          </p:spPr>
        </p:pic>
      </p:grpSp>
      <p:grpSp>
        <p:nvGrpSpPr>
          <p:cNvPr id="5" name="Group 4"/>
          <p:cNvGrpSpPr/>
          <p:nvPr/>
        </p:nvGrpSpPr>
        <p:grpSpPr>
          <a:xfrm>
            <a:off x="818191" y="2861974"/>
            <a:ext cx="6976842" cy="836605"/>
            <a:chOff x="818191" y="3133573"/>
            <a:chExt cx="6976842" cy="836605"/>
          </a:xfrm>
        </p:grpSpPr>
        <p:sp>
          <p:nvSpPr>
            <p:cNvPr id="65" name="Rounded Rectangle 64"/>
            <p:cNvSpPr/>
            <p:nvPr/>
          </p:nvSpPr>
          <p:spPr>
            <a:xfrm>
              <a:off x="818191" y="3133573"/>
              <a:ext cx="836603" cy="836605"/>
            </a:xfrm>
            <a:prstGeom prst="roundRect">
              <a:avLst/>
            </a:prstGeom>
            <a:solidFill>
              <a:srgbClr val="C039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66" name="Text Box 10"/>
            <p:cNvSpPr txBox="1">
              <a:spLocks noChangeArrowheads="1"/>
            </p:cNvSpPr>
            <p:nvPr/>
          </p:nvSpPr>
          <p:spPr bwMode="auto">
            <a:xfrm>
              <a:off x="1951155" y="3229453"/>
              <a:ext cx="5843878" cy="52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smtClean="0">
                  <a:solidFill>
                    <a:schemeClr val="bg1"/>
                  </a:solidFill>
                  <a:latin typeface="Open Sans" panose="020B0606030504020204" pitchFamily="34" charset="0"/>
                  <a:cs typeface="Open Sans" panose="020B0606030504020204" pitchFamily="34" charset="0"/>
                </a:rPr>
                <a:t>Cung cấp đầy đủ thông tin, định nghĩa, ý nghĩa về toàn bộ các khái niệm trong y tế</a:t>
              </a:r>
              <a:endParaRPr lang="en-US" altLang="en-US" sz="1600">
                <a:solidFill>
                  <a:schemeClr val="bg1"/>
                </a:solidFill>
                <a:latin typeface="Open Sans" panose="020B0606030504020204" pitchFamily="34" charset="0"/>
                <a:cs typeface="Open Sans" panose="020B0606030504020204" pitchFamily="34" charset="0"/>
              </a:endParaRPr>
            </a:p>
          </p:txBody>
        </p:sp>
        <p:grpSp>
          <p:nvGrpSpPr>
            <p:cNvPr id="107" name="Group 106"/>
            <p:cNvGrpSpPr/>
            <p:nvPr/>
          </p:nvGrpSpPr>
          <p:grpSpPr bwMode="auto">
            <a:xfrm>
              <a:off x="1016481" y="3252080"/>
              <a:ext cx="432072" cy="572355"/>
              <a:chOff x="8235951" y="2905126"/>
              <a:chExt cx="244475" cy="323850"/>
            </a:xfrm>
            <a:solidFill>
              <a:schemeClr val="bg1"/>
            </a:solidFill>
          </p:grpSpPr>
          <p:sp>
            <p:nvSpPr>
              <p:cNvPr id="108" name="Freeform 121"/>
              <p:cNvSpPr>
                <a:spLocks/>
              </p:cNvSpPr>
              <p:nvPr/>
            </p:nvSpPr>
            <p:spPr bwMode="auto">
              <a:xfrm>
                <a:off x="8291513" y="3022601"/>
                <a:ext cx="131763" cy="11113"/>
              </a:xfrm>
              <a:custGeom>
                <a:avLst/>
                <a:gdLst>
                  <a:gd name="T0" fmla="*/ 33 w 35"/>
                  <a:gd name="T1" fmla="*/ 0 h 3"/>
                  <a:gd name="T2" fmla="*/ 1 w 35"/>
                  <a:gd name="T3" fmla="*/ 0 h 3"/>
                  <a:gd name="T4" fmla="*/ 0 w 35"/>
                  <a:gd name="T5" fmla="*/ 1 h 3"/>
                  <a:gd name="T6" fmla="*/ 1 w 35"/>
                  <a:gd name="T7" fmla="*/ 3 h 3"/>
                  <a:gd name="T8" fmla="*/ 33 w 35"/>
                  <a:gd name="T9" fmla="*/ 3 h 3"/>
                  <a:gd name="T10" fmla="*/ 35 w 35"/>
                  <a:gd name="T11" fmla="*/ 1 h 3"/>
                  <a:gd name="T12" fmla="*/ 33 w 3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33" y="0"/>
                    </a:moveTo>
                    <a:cubicBezTo>
                      <a:pt x="1" y="0"/>
                      <a:pt x="1" y="0"/>
                      <a:pt x="1" y="0"/>
                    </a:cubicBezTo>
                    <a:cubicBezTo>
                      <a:pt x="1" y="0"/>
                      <a:pt x="0" y="0"/>
                      <a:pt x="0" y="1"/>
                    </a:cubicBezTo>
                    <a:cubicBezTo>
                      <a:pt x="0" y="2"/>
                      <a:pt x="1" y="3"/>
                      <a:pt x="1" y="3"/>
                    </a:cubicBezTo>
                    <a:cubicBezTo>
                      <a:pt x="33" y="3"/>
                      <a:pt x="33" y="3"/>
                      <a:pt x="33" y="3"/>
                    </a:cubicBezTo>
                    <a:cubicBezTo>
                      <a:pt x="34" y="3"/>
                      <a:pt x="35" y="2"/>
                      <a:pt x="35" y="1"/>
                    </a:cubicBezTo>
                    <a:cubicBezTo>
                      <a:pt x="35" y="0"/>
                      <a:pt x="34"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09" name="Freeform 122"/>
              <p:cNvSpPr>
                <a:spLocks/>
              </p:cNvSpPr>
              <p:nvPr/>
            </p:nvSpPr>
            <p:spPr bwMode="auto">
              <a:xfrm>
                <a:off x="8291513" y="3060701"/>
                <a:ext cx="131763" cy="11113"/>
              </a:xfrm>
              <a:custGeom>
                <a:avLst/>
                <a:gdLst>
                  <a:gd name="T0" fmla="*/ 33 w 35"/>
                  <a:gd name="T1" fmla="*/ 0 h 3"/>
                  <a:gd name="T2" fmla="*/ 1 w 35"/>
                  <a:gd name="T3" fmla="*/ 0 h 3"/>
                  <a:gd name="T4" fmla="*/ 0 w 35"/>
                  <a:gd name="T5" fmla="*/ 1 h 3"/>
                  <a:gd name="T6" fmla="*/ 1 w 35"/>
                  <a:gd name="T7" fmla="*/ 3 h 3"/>
                  <a:gd name="T8" fmla="*/ 33 w 35"/>
                  <a:gd name="T9" fmla="*/ 3 h 3"/>
                  <a:gd name="T10" fmla="*/ 35 w 35"/>
                  <a:gd name="T11" fmla="*/ 1 h 3"/>
                  <a:gd name="T12" fmla="*/ 33 w 3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33" y="0"/>
                    </a:moveTo>
                    <a:cubicBezTo>
                      <a:pt x="1" y="0"/>
                      <a:pt x="1" y="0"/>
                      <a:pt x="1" y="0"/>
                    </a:cubicBezTo>
                    <a:cubicBezTo>
                      <a:pt x="1" y="0"/>
                      <a:pt x="0" y="0"/>
                      <a:pt x="0" y="1"/>
                    </a:cubicBezTo>
                    <a:cubicBezTo>
                      <a:pt x="0" y="2"/>
                      <a:pt x="1" y="3"/>
                      <a:pt x="1" y="3"/>
                    </a:cubicBezTo>
                    <a:cubicBezTo>
                      <a:pt x="33" y="3"/>
                      <a:pt x="33" y="3"/>
                      <a:pt x="33" y="3"/>
                    </a:cubicBezTo>
                    <a:cubicBezTo>
                      <a:pt x="34" y="3"/>
                      <a:pt x="35" y="2"/>
                      <a:pt x="35" y="1"/>
                    </a:cubicBezTo>
                    <a:cubicBezTo>
                      <a:pt x="35" y="0"/>
                      <a:pt x="34"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10" name="Freeform 123"/>
              <p:cNvSpPr>
                <a:spLocks/>
              </p:cNvSpPr>
              <p:nvPr/>
            </p:nvSpPr>
            <p:spPr bwMode="auto">
              <a:xfrm>
                <a:off x="8291513" y="3094038"/>
                <a:ext cx="131763" cy="14288"/>
              </a:xfrm>
              <a:custGeom>
                <a:avLst/>
                <a:gdLst>
                  <a:gd name="T0" fmla="*/ 33 w 35"/>
                  <a:gd name="T1" fmla="*/ 0 h 4"/>
                  <a:gd name="T2" fmla="*/ 1 w 35"/>
                  <a:gd name="T3" fmla="*/ 0 h 4"/>
                  <a:gd name="T4" fmla="*/ 0 w 35"/>
                  <a:gd name="T5" fmla="*/ 2 h 4"/>
                  <a:gd name="T6" fmla="*/ 1 w 35"/>
                  <a:gd name="T7" fmla="*/ 4 h 4"/>
                  <a:gd name="T8" fmla="*/ 33 w 35"/>
                  <a:gd name="T9" fmla="*/ 4 h 4"/>
                  <a:gd name="T10" fmla="*/ 35 w 35"/>
                  <a:gd name="T11" fmla="*/ 2 h 4"/>
                  <a:gd name="T12" fmla="*/ 33 w 3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5" h="4">
                    <a:moveTo>
                      <a:pt x="33" y="0"/>
                    </a:moveTo>
                    <a:cubicBezTo>
                      <a:pt x="1" y="0"/>
                      <a:pt x="1" y="0"/>
                      <a:pt x="1" y="0"/>
                    </a:cubicBezTo>
                    <a:cubicBezTo>
                      <a:pt x="1" y="0"/>
                      <a:pt x="0" y="1"/>
                      <a:pt x="0" y="2"/>
                    </a:cubicBezTo>
                    <a:cubicBezTo>
                      <a:pt x="0" y="3"/>
                      <a:pt x="1" y="4"/>
                      <a:pt x="1" y="4"/>
                    </a:cubicBezTo>
                    <a:cubicBezTo>
                      <a:pt x="33" y="4"/>
                      <a:pt x="33" y="4"/>
                      <a:pt x="33" y="4"/>
                    </a:cubicBezTo>
                    <a:cubicBezTo>
                      <a:pt x="34" y="4"/>
                      <a:pt x="35" y="3"/>
                      <a:pt x="35" y="2"/>
                    </a:cubicBezTo>
                    <a:cubicBezTo>
                      <a:pt x="35" y="1"/>
                      <a:pt x="34"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11" name="Freeform 124"/>
              <p:cNvSpPr>
                <a:spLocks/>
              </p:cNvSpPr>
              <p:nvPr/>
            </p:nvSpPr>
            <p:spPr bwMode="auto">
              <a:xfrm>
                <a:off x="8291513" y="3132138"/>
                <a:ext cx="131763" cy="14288"/>
              </a:xfrm>
              <a:custGeom>
                <a:avLst/>
                <a:gdLst>
                  <a:gd name="T0" fmla="*/ 33 w 35"/>
                  <a:gd name="T1" fmla="*/ 0 h 4"/>
                  <a:gd name="T2" fmla="*/ 1 w 35"/>
                  <a:gd name="T3" fmla="*/ 0 h 4"/>
                  <a:gd name="T4" fmla="*/ 0 w 35"/>
                  <a:gd name="T5" fmla="*/ 2 h 4"/>
                  <a:gd name="T6" fmla="*/ 1 w 35"/>
                  <a:gd name="T7" fmla="*/ 4 h 4"/>
                  <a:gd name="T8" fmla="*/ 33 w 35"/>
                  <a:gd name="T9" fmla="*/ 4 h 4"/>
                  <a:gd name="T10" fmla="*/ 35 w 35"/>
                  <a:gd name="T11" fmla="*/ 2 h 4"/>
                  <a:gd name="T12" fmla="*/ 33 w 3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5" h="4">
                    <a:moveTo>
                      <a:pt x="33" y="0"/>
                    </a:moveTo>
                    <a:cubicBezTo>
                      <a:pt x="1" y="0"/>
                      <a:pt x="1" y="0"/>
                      <a:pt x="1" y="0"/>
                    </a:cubicBezTo>
                    <a:cubicBezTo>
                      <a:pt x="1" y="0"/>
                      <a:pt x="0" y="1"/>
                      <a:pt x="0" y="2"/>
                    </a:cubicBezTo>
                    <a:cubicBezTo>
                      <a:pt x="0" y="3"/>
                      <a:pt x="1" y="4"/>
                      <a:pt x="1" y="4"/>
                    </a:cubicBezTo>
                    <a:cubicBezTo>
                      <a:pt x="33" y="4"/>
                      <a:pt x="33" y="4"/>
                      <a:pt x="33" y="4"/>
                    </a:cubicBezTo>
                    <a:cubicBezTo>
                      <a:pt x="34" y="4"/>
                      <a:pt x="35" y="3"/>
                      <a:pt x="35" y="2"/>
                    </a:cubicBezTo>
                    <a:cubicBezTo>
                      <a:pt x="35" y="1"/>
                      <a:pt x="34"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12" name="Freeform 125"/>
              <p:cNvSpPr>
                <a:spLocks/>
              </p:cNvSpPr>
              <p:nvPr/>
            </p:nvSpPr>
            <p:spPr bwMode="auto">
              <a:xfrm>
                <a:off x="8235951" y="2916238"/>
                <a:ext cx="244475" cy="312738"/>
              </a:xfrm>
              <a:custGeom>
                <a:avLst/>
                <a:gdLst>
                  <a:gd name="T0" fmla="*/ 60 w 65"/>
                  <a:gd name="T1" fmla="*/ 0 h 83"/>
                  <a:gd name="T2" fmla="*/ 46 w 65"/>
                  <a:gd name="T3" fmla="*/ 0 h 83"/>
                  <a:gd name="T4" fmla="*/ 46 w 65"/>
                  <a:gd name="T5" fmla="*/ 8 h 83"/>
                  <a:gd name="T6" fmla="*/ 57 w 65"/>
                  <a:gd name="T7" fmla="*/ 8 h 83"/>
                  <a:gd name="T8" fmla="*/ 57 w 65"/>
                  <a:gd name="T9" fmla="*/ 14 h 83"/>
                  <a:gd name="T10" fmla="*/ 57 w 65"/>
                  <a:gd name="T11" fmla="*/ 75 h 83"/>
                  <a:gd name="T12" fmla="*/ 8 w 65"/>
                  <a:gd name="T13" fmla="*/ 75 h 83"/>
                  <a:gd name="T14" fmla="*/ 8 w 65"/>
                  <a:gd name="T15" fmla="*/ 8 h 83"/>
                  <a:gd name="T16" fmla="*/ 19 w 65"/>
                  <a:gd name="T17" fmla="*/ 8 h 83"/>
                  <a:gd name="T18" fmla="*/ 19 w 65"/>
                  <a:gd name="T19" fmla="*/ 0 h 83"/>
                  <a:gd name="T20" fmla="*/ 5 w 65"/>
                  <a:gd name="T21" fmla="*/ 0 h 83"/>
                  <a:gd name="T22" fmla="*/ 0 w 65"/>
                  <a:gd name="T23" fmla="*/ 4 h 83"/>
                  <a:gd name="T24" fmla="*/ 0 w 65"/>
                  <a:gd name="T25" fmla="*/ 79 h 83"/>
                  <a:gd name="T26" fmla="*/ 5 w 65"/>
                  <a:gd name="T27" fmla="*/ 83 h 83"/>
                  <a:gd name="T28" fmla="*/ 60 w 65"/>
                  <a:gd name="T29" fmla="*/ 83 h 83"/>
                  <a:gd name="T30" fmla="*/ 65 w 65"/>
                  <a:gd name="T31" fmla="*/ 79 h 83"/>
                  <a:gd name="T32" fmla="*/ 65 w 65"/>
                  <a:gd name="T33" fmla="*/ 4 h 83"/>
                  <a:gd name="T34" fmla="*/ 60 w 65"/>
                  <a:gd name="T3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83">
                    <a:moveTo>
                      <a:pt x="60" y="0"/>
                    </a:moveTo>
                    <a:cubicBezTo>
                      <a:pt x="46" y="0"/>
                      <a:pt x="46" y="0"/>
                      <a:pt x="46" y="0"/>
                    </a:cubicBezTo>
                    <a:cubicBezTo>
                      <a:pt x="46" y="8"/>
                      <a:pt x="46" y="8"/>
                      <a:pt x="46" y="8"/>
                    </a:cubicBezTo>
                    <a:cubicBezTo>
                      <a:pt x="57" y="8"/>
                      <a:pt x="57" y="8"/>
                      <a:pt x="57" y="8"/>
                    </a:cubicBezTo>
                    <a:cubicBezTo>
                      <a:pt x="57" y="14"/>
                      <a:pt x="57" y="14"/>
                      <a:pt x="57" y="14"/>
                    </a:cubicBezTo>
                    <a:cubicBezTo>
                      <a:pt x="57" y="75"/>
                      <a:pt x="57" y="75"/>
                      <a:pt x="57" y="75"/>
                    </a:cubicBezTo>
                    <a:cubicBezTo>
                      <a:pt x="8" y="75"/>
                      <a:pt x="8" y="75"/>
                      <a:pt x="8" y="75"/>
                    </a:cubicBezTo>
                    <a:cubicBezTo>
                      <a:pt x="8" y="8"/>
                      <a:pt x="8" y="8"/>
                      <a:pt x="8" y="8"/>
                    </a:cubicBezTo>
                    <a:cubicBezTo>
                      <a:pt x="19" y="8"/>
                      <a:pt x="19" y="8"/>
                      <a:pt x="19" y="8"/>
                    </a:cubicBezTo>
                    <a:cubicBezTo>
                      <a:pt x="19" y="0"/>
                      <a:pt x="19" y="0"/>
                      <a:pt x="19" y="0"/>
                    </a:cubicBezTo>
                    <a:cubicBezTo>
                      <a:pt x="5" y="0"/>
                      <a:pt x="5" y="0"/>
                      <a:pt x="5" y="0"/>
                    </a:cubicBezTo>
                    <a:cubicBezTo>
                      <a:pt x="2" y="0"/>
                      <a:pt x="0" y="2"/>
                      <a:pt x="0" y="4"/>
                    </a:cubicBezTo>
                    <a:cubicBezTo>
                      <a:pt x="0" y="79"/>
                      <a:pt x="0" y="79"/>
                      <a:pt x="0" y="79"/>
                    </a:cubicBezTo>
                    <a:cubicBezTo>
                      <a:pt x="0" y="81"/>
                      <a:pt x="2" y="83"/>
                      <a:pt x="5" y="83"/>
                    </a:cubicBezTo>
                    <a:cubicBezTo>
                      <a:pt x="60" y="83"/>
                      <a:pt x="60" y="83"/>
                      <a:pt x="60" y="83"/>
                    </a:cubicBezTo>
                    <a:cubicBezTo>
                      <a:pt x="63" y="83"/>
                      <a:pt x="65" y="81"/>
                      <a:pt x="65" y="79"/>
                    </a:cubicBezTo>
                    <a:cubicBezTo>
                      <a:pt x="65" y="4"/>
                      <a:pt x="65" y="4"/>
                      <a:pt x="65" y="4"/>
                    </a:cubicBezTo>
                    <a:cubicBezTo>
                      <a:pt x="65" y="2"/>
                      <a:pt x="63" y="0"/>
                      <a:pt x="6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13" name="Freeform 126"/>
              <p:cNvSpPr>
                <a:spLocks/>
              </p:cNvSpPr>
              <p:nvPr/>
            </p:nvSpPr>
            <p:spPr bwMode="auto">
              <a:xfrm>
                <a:off x="8329613" y="2924176"/>
                <a:ext cx="55563" cy="22225"/>
              </a:xfrm>
              <a:custGeom>
                <a:avLst/>
                <a:gdLst>
                  <a:gd name="T0" fmla="*/ 15 w 15"/>
                  <a:gd name="T1" fmla="*/ 1 h 6"/>
                  <a:gd name="T2" fmla="*/ 15 w 15"/>
                  <a:gd name="T3" fmla="*/ 0 h 6"/>
                  <a:gd name="T4" fmla="*/ 14 w 15"/>
                  <a:gd name="T5" fmla="*/ 0 h 6"/>
                  <a:gd name="T6" fmla="*/ 1 w 15"/>
                  <a:gd name="T7" fmla="*/ 0 h 6"/>
                  <a:gd name="T8" fmla="*/ 0 w 15"/>
                  <a:gd name="T9" fmla="*/ 0 h 6"/>
                  <a:gd name="T10" fmla="*/ 0 w 15"/>
                  <a:gd name="T11" fmla="*/ 1 h 6"/>
                  <a:gd name="T12" fmla="*/ 0 w 15"/>
                  <a:gd name="T13" fmla="*/ 6 h 6"/>
                  <a:gd name="T14" fmla="*/ 15 w 15"/>
                  <a:gd name="T15" fmla="*/ 6 h 6"/>
                  <a:gd name="T16" fmla="*/ 15 w 15"/>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6">
                    <a:moveTo>
                      <a:pt x="15" y="1"/>
                    </a:moveTo>
                    <a:cubicBezTo>
                      <a:pt x="15" y="1"/>
                      <a:pt x="15" y="0"/>
                      <a:pt x="15" y="0"/>
                    </a:cubicBezTo>
                    <a:cubicBezTo>
                      <a:pt x="15" y="0"/>
                      <a:pt x="14" y="0"/>
                      <a:pt x="14" y="0"/>
                    </a:cubicBezTo>
                    <a:cubicBezTo>
                      <a:pt x="1" y="0"/>
                      <a:pt x="1" y="0"/>
                      <a:pt x="1" y="0"/>
                    </a:cubicBezTo>
                    <a:cubicBezTo>
                      <a:pt x="1" y="0"/>
                      <a:pt x="0" y="0"/>
                      <a:pt x="0" y="0"/>
                    </a:cubicBezTo>
                    <a:cubicBezTo>
                      <a:pt x="0" y="0"/>
                      <a:pt x="0" y="1"/>
                      <a:pt x="0" y="1"/>
                    </a:cubicBezTo>
                    <a:cubicBezTo>
                      <a:pt x="0" y="6"/>
                      <a:pt x="0" y="6"/>
                      <a:pt x="0" y="6"/>
                    </a:cubicBezTo>
                    <a:cubicBezTo>
                      <a:pt x="15" y="6"/>
                      <a:pt x="15" y="6"/>
                      <a:pt x="15" y="6"/>
                    </a:cubicBez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14" name="Freeform 127"/>
              <p:cNvSpPr>
                <a:spLocks noEditPoints="1"/>
              </p:cNvSpPr>
              <p:nvPr/>
            </p:nvSpPr>
            <p:spPr bwMode="auto">
              <a:xfrm>
                <a:off x="8310563" y="2905126"/>
                <a:ext cx="93663" cy="60325"/>
              </a:xfrm>
              <a:custGeom>
                <a:avLst/>
                <a:gdLst>
                  <a:gd name="T0" fmla="*/ 4 w 25"/>
                  <a:gd name="T1" fmla="*/ 16 h 16"/>
                  <a:gd name="T2" fmla="*/ 21 w 25"/>
                  <a:gd name="T3" fmla="*/ 16 h 16"/>
                  <a:gd name="T4" fmla="*/ 24 w 25"/>
                  <a:gd name="T5" fmla="*/ 15 h 16"/>
                  <a:gd name="T6" fmla="*/ 25 w 25"/>
                  <a:gd name="T7" fmla="*/ 13 h 16"/>
                  <a:gd name="T8" fmla="*/ 25 w 25"/>
                  <a:gd name="T9" fmla="*/ 2 h 16"/>
                  <a:gd name="T10" fmla="*/ 24 w 25"/>
                  <a:gd name="T11" fmla="*/ 1 h 16"/>
                  <a:gd name="T12" fmla="*/ 21 w 25"/>
                  <a:gd name="T13" fmla="*/ 0 h 16"/>
                  <a:gd name="T14" fmla="*/ 4 w 25"/>
                  <a:gd name="T15" fmla="*/ 0 h 16"/>
                  <a:gd name="T16" fmla="*/ 1 w 25"/>
                  <a:gd name="T17" fmla="*/ 1 h 16"/>
                  <a:gd name="T18" fmla="*/ 0 w 25"/>
                  <a:gd name="T19" fmla="*/ 2 h 16"/>
                  <a:gd name="T20" fmla="*/ 0 w 25"/>
                  <a:gd name="T21" fmla="*/ 13 h 16"/>
                  <a:gd name="T22" fmla="*/ 1 w 25"/>
                  <a:gd name="T23" fmla="*/ 15 h 16"/>
                  <a:gd name="T24" fmla="*/ 4 w 25"/>
                  <a:gd name="T25" fmla="*/ 16 h 16"/>
                  <a:gd name="T26" fmla="*/ 3 w 25"/>
                  <a:gd name="T27" fmla="*/ 6 h 16"/>
                  <a:gd name="T28" fmla="*/ 4 w 25"/>
                  <a:gd name="T29" fmla="*/ 4 h 16"/>
                  <a:gd name="T30" fmla="*/ 4 w 25"/>
                  <a:gd name="T31" fmla="*/ 4 h 16"/>
                  <a:gd name="T32" fmla="*/ 6 w 25"/>
                  <a:gd name="T33" fmla="*/ 3 h 16"/>
                  <a:gd name="T34" fmla="*/ 19 w 25"/>
                  <a:gd name="T35" fmla="*/ 3 h 16"/>
                  <a:gd name="T36" fmla="*/ 21 w 25"/>
                  <a:gd name="T37" fmla="*/ 4 h 16"/>
                  <a:gd name="T38" fmla="*/ 21 w 25"/>
                  <a:gd name="T39" fmla="*/ 4 h 16"/>
                  <a:gd name="T40" fmla="*/ 22 w 25"/>
                  <a:gd name="T41" fmla="*/ 6 h 16"/>
                  <a:gd name="T42" fmla="*/ 22 w 25"/>
                  <a:gd name="T43" fmla="*/ 9 h 16"/>
                  <a:gd name="T44" fmla="*/ 21 w 25"/>
                  <a:gd name="T45" fmla="*/ 11 h 16"/>
                  <a:gd name="T46" fmla="*/ 19 w 25"/>
                  <a:gd name="T47" fmla="*/ 12 h 16"/>
                  <a:gd name="T48" fmla="*/ 6 w 25"/>
                  <a:gd name="T49" fmla="*/ 12 h 16"/>
                  <a:gd name="T50" fmla="*/ 4 w 25"/>
                  <a:gd name="T51" fmla="*/ 11 h 16"/>
                  <a:gd name="T52" fmla="*/ 3 w 25"/>
                  <a:gd name="T53" fmla="*/ 9 h 16"/>
                  <a:gd name="T54" fmla="*/ 3 w 25"/>
                  <a:gd name="T55"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 h="16">
                    <a:moveTo>
                      <a:pt x="4" y="16"/>
                    </a:moveTo>
                    <a:cubicBezTo>
                      <a:pt x="21" y="16"/>
                      <a:pt x="21" y="16"/>
                      <a:pt x="21" y="16"/>
                    </a:cubicBezTo>
                    <a:cubicBezTo>
                      <a:pt x="22" y="16"/>
                      <a:pt x="23" y="16"/>
                      <a:pt x="24" y="15"/>
                    </a:cubicBezTo>
                    <a:cubicBezTo>
                      <a:pt x="24" y="15"/>
                      <a:pt x="25" y="14"/>
                      <a:pt x="25" y="13"/>
                    </a:cubicBezTo>
                    <a:cubicBezTo>
                      <a:pt x="25" y="2"/>
                      <a:pt x="25" y="2"/>
                      <a:pt x="25" y="2"/>
                    </a:cubicBezTo>
                    <a:cubicBezTo>
                      <a:pt x="25" y="2"/>
                      <a:pt x="24" y="1"/>
                      <a:pt x="24" y="1"/>
                    </a:cubicBezTo>
                    <a:cubicBezTo>
                      <a:pt x="23" y="0"/>
                      <a:pt x="22" y="0"/>
                      <a:pt x="21" y="0"/>
                    </a:cubicBezTo>
                    <a:cubicBezTo>
                      <a:pt x="4" y="0"/>
                      <a:pt x="4" y="0"/>
                      <a:pt x="4" y="0"/>
                    </a:cubicBezTo>
                    <a:cubicBezTo>
                      <a:pt x="3" y="0"/>
                      <a:pt x="2" y="0"/>
                      <a:pt x="1" y="1"/>
                    </a:cubicBezTo>
                    <a:cubicBezTo>
                      <a:pt x="1" y="1"/>
                      <a:pt x="0" y="2"/>
                      <a:pt x="0" y="2"/>
                    </a:cubicBezTo>
                    <a:cubicBezTo>
                      <a:pt x="0" y="13"/>
                      <a:pt x="0" y="13"/>
                      <a:pt x="0" y="13"/>
                    </a:cubicBezTo>
                    <a:cubicBezTo>
                      <a:pt x="0" y="14"/>
                      <a:pt x="1" y="15"/>
                      <a:pt x="1" y="15"/>
                    </a:cubicBezTo>
                    <a:cubicBezTo>
                      <a:pt x="2" y="16"/>
                      <a:pt x="3" y="16"/>
                      <a:pt x="4" y="16"/>
                    </a:cubicBezTo>
                    <a:close/>
                    <a:moveTo>
                      <a:pt x="3" y="6"/>
                    </a:moveTo>
                    <a:cubicBezTo>
                      <a:pt x="3" y="5"/>
                      <a:pt x="3" y="4"/>
                      <a:pt x="4" y="4"/>
                    </a:cubicBezTo>
                    <a:cubicBezTo>
                      <a:pt x="4" y="4"/>
                      <a:pt x="4" y="4"/>
                      <a:pt x="4" y="4"/>
                    </a:cubicBezTo>
                    <a:cubicBezTo>
                      <a:pt x="5" y="4"/>
                      <a:pt x="5" y="3"/>
                      <a:pt x="6" y="3"/>
                    </a:cubicBezTo>
                    <a:cubicBezTo>
                      <a:pt x="19" y="3"/>
                      <a:pt x="19" y="3"/>
                      <a:pt x="19" y="3"/>
                    </a:cubicBezTo>
                    <a:cubicBezTo>
                      <a:pt x="20" y="3"/>
                      <a:pt x="20" y="4"/>
                      <a:pt x="21" y="4"/>
                    </a:cubicBezTo>
                    <a:cubicBezTo>
                      <a:pt x="21" y="4"/>
                      <a:pt x="21" y="4"/>
                      <a:pt x="21" y="4"/>
                    </a:cubicBezTo>
                    <a:cubicBezTo>
                      <a:pt x="21" y="4"/>
                      <a:pt x="22" y="5"/>
                      <a:pt x="22" y="6"/>
                    </a:cubicBezTo>
                    <a:cubicBezTo>
                      <a:pt x="22" y="9"/>
                      <a:pt x="22" y="9"/>
                      <a:pt x="22" y="9"/>
                    </a:cubicBezTo>
                    <a:cubicBezTo>
                      <a:pt x="22" y="10"/>
                      <a:pt x="21" y="11"/>
                      <a:pt x="21" y="11"/>
                    </a:cubicBezTo>
                    <a:cubicBezTo>
                      <a:pt x="20" y="12"/>
                      <a:pt x="20" y="12"/>
                      <a:pt x="19" y="12"/>
                    </a:cubicBezTo>
                    <a:cubicBezTo>
                      <a:pt x="6" y="12"/>
                      <a:pt x="6" y="12"/>
                      <a:pt x="6" y="12"/>
                    </a:cubicBezTo>
                    <a:cubicBezTo>
                      <a:pt x="5" y="12"/>
                      <a:pt x="5" y="12"/>
                      <a:pt x="4" y="11"/>
                    </a:cubicBezTo>
                    <a:cubicBezTo>
                      <a:pt x="4" y="11"/>
                      <a:pt x="3" y="10"/>
                      <a:pt x="3" y="9"/>
                    </a:cubicBezTo>
                    <a:lnTo>
                      <a:pt x="3"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115" name="Freeform 128"/>
              <p:cNvSpPr>
                <a:spLocks/>
              </p:cNvSpPr>
              <p:nvPr/>
            </p:nvSpPr>
            <p:spPr bwMode="auto">
              <a:xfrm>
                <a:off x="8291513" y="3165476"/>
                <a:ext cx="131763" cy="11113"/>
              </a:xfrm>
              <a:custGeom>
                <a:avLst/>
                <a:gdLst>
                  <a:gd name="T0" fmla="*/ 33 w 35"/>
                  <a:gd name="T1" fmla="*/ 0 h 3"/>
                  <a:gd name="T2" fmla="*/ 1 w 35"/>
                  <a:gd name="T3" fmla="*/ 0 h 3"/>
                  <a:gd name="T4" fmla="*/ 0 w 35"/>
                  <a:gd name="T5" fmla="*/ 2 h 3"/>
                  <a:gd name="T6" fmla="*/ 1 w 35"/>
                  <a:gd name="T7" fmla="*/ 3 h 3"/>
                  <a:gd name="T8" fmla="*/ 33 w 35"/>
                  <a:gd name="T9" fmla="*/ 3 h 3"/>
                  <a:gd name="T10" fmla="*/ 35 w 35"/>
                  <a:gd name="T11" fmla="*/ 2 h 3"/>
                  <a:gd name="T12" fmla="*/ 33 w 3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33" y="0"/>
                    </a:moveTo>
                    <a:cubicBezTo>
                      <a:pt x="1" y="0"/>
                      <a:pt x="1" y="0"/>
                      <a:pt x="1" y="0"/>
                    </a:cubicBezTo>
                    <a:cubicBezTo>
                      <a:pt x="1" y="0"/>
                      <a:pt x="0" y="1"/>
                      <a:pt x="0" y="2"/>
                    </a:cubicBezTo>
                    <a:cubicBezTo>
                      <a:pt x="0" y="3"/>
                      <a:pt x="1" y="3"/>
                      <a:pt x="1" y="3"/>
                    </a:cubicBezTo>
                    <a:cubicBezTo>
                      <a:pt x="33" y="3"/>
                      <a:pt x="33" y="3"/>
                      <a:pt x="33" y="3"/>
                    </a:cubicBezTo>
                    <a:cubicBezTo>
                      <a:pt x="34" y="3"/>
                      <a:pt x="35" y="3"/>
                      <a:pt x="35" y="2"/>
                    </a:cubicBezTo>
                    <a:cubicBezTo>
                      <a:pt x="35" y="1"/>
                      <a:pt x="34"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grpSp>
      </p:grpSp>
      <p:grpSp>
        <p:nvGrpSpPr>
          <p:cNvPr id="32" name="Group 31"/>
          <p:cNvGrpSpPr/>
          <p:nvPr/>
        </p:nvGrpSpPr>
        <p:grpSpPr>
          <a:xfrm>
            <a:off x="3583062" y="-76200"/>
            <a:ext cx="3073847" cy="896399"/>
            <a:chOff x="3877937" y="6438909"/>
            <a:chExt cx="2656264" cy="774623"/>
          </a:xfrm>
        </p:grpSpPr>
        <p:sp>
          <p:nvSpPr>
            <p:cNvPr id="33" name="Text Box 10"/>
            <p:cNvSpPr txBox="1">
              <a:spLocks noChangeArrowheads="1"/>
            </p:cNvSpPr>
            <p:nvPr/>
          </p:nvSpPr>
          <p:spPr bwMode="auto">
            <a:xfrm>
              <a:off x="4531987" y="6438909"/>
              <a:ext cx="2002214" cy="774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 tIns="17145" rIns="34290" bIns="17145">
              <a:spAutoFit/>
            </a:bodyPr>
            <a:lstStyle>
              <a:lvl1pPr defTabSz="815975">
                <a:defRPr>
                  <a:solidFill>
                    <a:schemeClr val="tx1"/>
                  </a:solidFill>
                  <a:latin typeface="Calibri" panose="020F0502020204030204" pitchFamily="34" charset="0"/>
                </a:defRPr>
              </a:lvl1pPr>
              <a:lvl2pPr marL="742950" indent="-285750" defTabSz="815975">
                <a:defRPr>
                  <a:solidFill>
                    <a:schemeClr val="tx1"/>
                  </a:solidFill>
                  <a:latin typeface="Calibri" panose="020F0502020204030204" pitchFamily="34" charset="0"/>
                </a:defRPr>
              </a:lvl2pPr>
              <a:lvl3pPr marL="1143000" indent="-228600" defTabSz="815975">
                <a:defRPr>
                  <a:solidFill>
                    <a:schemeClr val="tx1"/>
                  </a:solidFill>
                  <a:latin typeface="Calibri" panose="020F0502020204030204" pitchFamily="34" charset="0"/>
                </a:defRPr>
              </a:lvl3pPr>
              <a:lvl4pPr marL="1600200" indent="-228600" defTabSz="815975">
                <a:defRPr>
                  <a:solidFill>
                    <a:schemeClr val="tx1"/>
                  </a:solidFill>
                  <a:latin typeface="Calibri" panose="020F0502020204030204" pitchFamily="34" charset="0"/>
                </a:defRPr>
              </a:lvl4pPr>
              <a:lvl5pPr marL="2057400" indent="-228600" defTabSz="815975">
                <a:defRPr>
                  <a:solidFill>
                    <a:schemeClr val="tx1"/>
                  </a:solidFill>
                  <a:latin typeface="Calibri" panose="020F0502020204030204" pitchFamily="34" charset="0"/>
                </a:defRPr>
              </a:lvl5pPr>
              <a:lvl6pPr marL="2514600" indent="-228600" defTabSz="815975" fontAlgn="base">
                <a:spcBef>
                  <a:spcPct val="0"/>
                </a:spcBef>
                <a:spcAft>
                  <a:spcPct val="0"/>
                </a:spcAft>
                <a:defRPr>
                  <a:solidFill>
                    <a:schemeClr val="tx1"/>
                  </a:solidFill>
                  <a:latin typeface="Calibri" panose="020F0502020204030204" pitchFamily="34" charset="0"/>
                </a:defRPr>
              </a:lvl6pPr>
              <a:lvl7pPr marL="2971800" indent="-228600" defTabSz="815975" fontAlgn="base">
                <a:spcBef>
                  <a:spcPct val="0"/>
                </a:spcBef>
                <a:spcAft>
                  <a:spcPct val="0"/>
                </a:spcAft>
                <a:defRPr>
                  <a:solidFill>
                    <a:schemeClr val="tx1"/>
                  </a:solidFill>
                  <a:latin typeface="Calibri" panose="020F0502020204030204" pitchFamily="34" charset="0"/>
                </a:defRPr>
              </a:lvl7pPr>
              <a:lvl8pPr marL="3429000" indent="-228600" defTabSz="815975" fontAlgn="base">
                <a:spcBef>
                  <a:spcPct val="0"/>
                </a:spcBef>
                <a:spcAft>
                  <a:spcPct val="0"/>
                </a:spcAft>
                <a:defRPr>
                  <a:solidFill>
                    <a:schemeClr val="tx1"/>
                  </a:solidFill>
                  <a:latin typeface="Calibri" panose="020F0502020204030204" pitchFamily="34" charset="0"/>
                </a:defRPr>
              </a:lvl8pPr>
              <a:lvl9pPr marL="3886200" indent="-228600" defTabSz="815975" fontAlgn="base">
                <a:spcBef>
                  <a:spcPct val="0"/>
                </a:spcBef>
                <a:spcAft>
                  <a:spcPct val="0"/>
                </a:spcAft>
                <a:defRPr>
                  <a:solidFill>
                    <a:schemeClr val="tx1"/>
                  </a:solidFill>
                  <a:latin typeface="Calibri" panose="020F0502020204030204" pitchFamily="34" charset="0"/>
                </a:defRPr>
              </a:lvl9pPr>
            </a:lstStyle>
            <a:p>
              <a:pPr eaLnBrk="1" hangingPunct="1">
                <a:lnSpc>
                  <a:spcPct val="200000"/>
                </a:lnSpc>
              </a:pPr>
              <a:r>
                <a:rPr lang="en-US" altLang="en-US" sz="2800" b="1" dirty="0" err="1" smtClean="0">
                  <a:solidFill>
                    <a:schemeClr val="bg1"/>
                  </a:solidFill>
                  <a:latin typeface="Open Sans" panose="020B0606030504020204" pitchFamily="34" charset="0"/>
                  <a:cs typeface="Open Sans" panose="020B0606030504020204" pitchFamily="34" charset="0"/>
                </a:rPr>
                <a:t>Từ</a:t>
              </a:r>
              <a:r>
                <a:rPr lang="en-US" altLang="en-US" sz="2800" b="1" dirty="0" smtClean="0">
                  <a:solidFill>
                    <a:schemeClr val="bg1"/>
                  </a:solidFill>
                  <a:latin typeface="Open Sans" panose="020B0606030504020204" pitchFamily="34" charset="0"/>
                  <a:cs typeface="Open Sans" panose="020B0606030504020204" pitchFamily="34" charset="0"/>
                </a:rPr>
                <a:t> </a:t>
              </a:r>
              <a:r>
                <a:rPr lang="en-US" altLang="en-US" sz="2800" b="1" dirty="0" err="1" smtClean="0">
                  <a:solidFill>
                    <a:schemeClr val="bg1"/>
                  </a:solidFill>
                  <a:latin typeface="Open Sans" panose="020B0606030504020204" pitchFamily="34" charset="0"/>
                  <a:cs typeface="Open Sans" panose="020B0606030504020204" pitchFamily="34" charset="0"/>
                </a:rPr>
                <a:t>điển</a:t>
              </a:r>
              <a:r>
                <a:rPr lang="en-US" altLang="en-US" sz="2800" b="1" dirty="0" smtClean="0">
                  <a:solidFill>
                    <a:schemeClr val="bg1"/>
                  </a:solidFill>
                  <a:latin typeface="Open Sans" panose="020B0606030504020204" pitchFamily="34" charset="0"/>
                  <a:cs typeface="Open Sans" panose="020B0606030504020204" pitchFamily="34" charset="0"/>
                </a:rPr>
                <a:t> y </a:t>
              </a:r>
              <a:r>
                <a:rPr lang="en-US" altLang="en-US" sz="2800" b="1" dirty="0" err="1" smtClean="0">
                  <a:solidFill>
                    <a:schemeClr val="bg1"/>
                  </a:solidFill>
                  <a:latin typeface="Open Sans" panose="020B0606030504020204" pitchFamily="34" charset="0"/>
                  <a:cs typeface="Open Sans" panose="020B0606030504020204" pitchFamily="34" charset="0"/>
                </a:rPr>
                <a:t>tế</a:t>
              </a:r>
              <a:endParaRPr lang="en-US" altLang="en-US" sz="2800" b="1" dirty="0">
                <a:solidFill>
                  <a:schemeClr val="bg1"/>
                </a:solidFill>
                <a:latin typeface="Open Sans" panose="020B0606030504020204" pitchFamily="34" charset="0"/>
                <a:cs typeface="Open Sans" panose="020B0606030504020204" pitchFamily="34" charset="0"/>
              </a:endParaRPr>
            </a:p>
          </p:txBody>
        </p:sp>
        <p:grpSp>
          <p:nvGrpSpPr>
            <p:cNvPr id="40" name="Group 39"/>
            <p:cNvGrpSpPr>
              <a:grpSpLocks/>
            </p:cNvGrpSpPr>
            <p:nvPr/>
          </p:nvGrpSpPr>
          <p:grpSpPr bwMode="auto">
            <a:xfrm>
              <a:off x="3877937" y="6653319"/>
              <a:ext cx="541337" cy="539750"/>
              <a:chOff x="8498730" y="5005061"/>
              <a:chExt cx="720966" cy="720966"/>
            </a:xfrm>
          </p:grpSpPr>
          <p:sp>
            <p:nvSpPr>
              <p:cNvPr id="41" name="Rounded Rectangle 40"/>
              <p:cNvSpPr/>
              <p:nvPr/>
            </p:nvSpPr>
            <p:spPr>
              <a:xfrm>
                <a:off x="8498730" y="5005061"/>
                <a:ext cx="720966" cy="720966"/>
              </a:xfrm>
              <a:prstGeom prst="roundRect">
                <a:avLst/>
              </a:prstGeom>
              <a:solidFill>
                <a:srgbClr val="4B2C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grpSp>
            <p:nvGrpSpPr>
              <p:cNvPr id="42" name="Group 41"/>
              <p:cNvGrpSpPr/>
              <p:nvPr/>
            </p:nvGrpSpPr>
            <p:grpSpPr>
              <a:xfrm>
                <a:off x="8685762" y="5222864"/>
                <a:ext cx="346920" cy="323799"/>
                <a:chOff x="4418013" y="3475036"/>
                <a:chExt cx="285747" cy="266703"/>
              </a:xfrm>
              <a:solidFill>
                <a:schemeClr val="bg1"/>
              </a:solidFill>
            </p:grpSpPr>
            <p:sp>
              <p:nvSpPr>
                <p:cNvPr id="43" name="Freeform 105"/>
                <p:cNvSpPr>
                  <a:spLocks/>
                </p:cNvSpPr>
                <p:nvPr/>
              </p:nvSpPr>
              <p:spPr bwMode="auto">
                <a:xfrm>
                  <a:off x="4418013" y="3651251"/>
                  <a:ext cx="98425" cy="90488"/>
                </a:xfrm>
                <a:custGeom>
                  <a:avLst/>
                  <a:gdLst>
                    <a:gd name="T0" fmla="*/ 22 w 26"/>
                    <a:gd name="T1" fmla="*/ 1 h 24"/>
                    <a:gd name="T2" fmla="*/ 20 w 26"/>
                    <a:gd name="T3" fmla="*/ 1 h 24"/>
                    <a:gd name="T4" fmla="*/ 0 w 26"/>
                    <a:gd name="T5" fmla="*/ 20 h 24"/>
                    <a:gd name="T6" fmla="*/ 0 w 26"/>
                    <a:gd name="T7" fmla="*/ 22 h 24"/>
                    <a:gd name="T8" fmla="*/ 1 w 26"/>
                    <a:gd name="T9" fmla="*/ 23 h 24"/>
                    <a:gd name="T10" fmla="*/ 5 w 26"/>
                    <a:gd name="T11" fmla="*/ 24 h 24"/>
                    <a:gd name="T12" fmla="*/ 7 w 26"/>
                    <a:gd name="T13" fmla="*/ 24 h 24"/>
                    <a:gd name="T14" fmla="*/ 25 w 26"/>
                    <a:gd name="T15" fmla="*/ 6 h 24"/>
                    <a:gd name="T16" fmla="*/ 25 w 26"/>
                    <a:gd name="T17" fmla="*/ 3 h 24"/>
                    <a:gd name="T18" fmla="*/ 22 w 26"/>
                    <a:gd name="T1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22" y="1"/>
                      </a:moveTo>
                      <a:cubicBezTo>
                        <a:pt x="22" y="0"/>
                        <a:pt x="21" y="0"/>
                        <a:pt x="20" y="1"/>
                      </a:cubicBezTo>
                      <a:cubicBezTo>
                        <a:pt x="0" y="20"/>
                        <a:pt x="0" y="20"/>
                        <a:pt x="0" y="20"/>
                      </a:cubicBezTo>
                      <a:cubicBezTo>
                        <a:pt x="0" y="20"/>
                        <a:pt x="0" y="21"/>
                        <a:pt x="0" y="22"/>
                      </a:cubicBezTo>
                      <a:cubicBezTo>
                        <a:pt x="0" y="22"/>
                        <a:pt x="1" y="23"/>
                        <a:pt x="1" y="23"/>
                      </a:cubicBezTo>
                      <a:cubicBezTo>
                        <a:pt x="5" y="24"/>
                        <a:pt x="5" y="24"/>
                        <a:pt x="5" y="24"/>
                      </a:cubicBezTo>
                      <a:cubicBezTo>
                        <a:pt x="6" y="24"/>
                        <a:pt x="7" y="24"/>
                        <a:pt x="7" y="24"/>
                      </a:cubicBezTo>
                      <a:cubicBezTo>
                        <a:pt x="25" y="6"/>
                        <a:pt x="25" y="6"/>
                        <a:pt x="25" y="6"/>
                      </a:cubicBezTo>
                      <a:cubicBezTo>
                        <a:pt x="26" y="5"/>
                        <a:pt x="26" y="4"/>
                        <a:pt x="25" y="3"/>
                      </a:cubicBezTo>
                      <a:lnTo>
                        <a:pt x="2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sp>
              <p:nvSpPr>
                <p:cNvPr id="44" name="Freeform 106"/>
                <p:cNvSpPr>
                  <a:spLocks noEditPoints="1"/>
                </p:cNvSpPr>
                <p:nvPr/>
              </p:nvSpPr>
              <p:spPr bwMode="auto">
                <a:xfrm>
                  <a:off x="4456111" y="3475036"/>
                  <a:ext cx="247649" cy="236538"/>
                </a:xfrm>
                <a:custGeom>
                  <a:avLst/>
                  <a:gdLst>
                    <a:gd name="T0" fmla="*/ 45 w 66"/>
                    <a:gd name="T1" fmla="*/ 1 h 63"/>
                    <a:gd name="T2" fmla="*/ 45 w 66"/>
                    <a:gd name="T3" fmla="*/ 0 h 63"/>
                    <a:gd name="T4" fmla="*/ 45 w 66"/>
                    <a:gd name="T5" fmla="*/ 1 h 63"/>
                    <a:gd name="T6" fmla="*/ 40 w 66"/>
                    <a:gd name="T7" fmla="*/ 1 h 63"/>
                    <a:gd name="T8" fmla="*/ 39 w 66"/>
                    <a:gd name="T9" fmla="*/ 2 h 63"/>
                    <a:gd name="T10" fmla="*/ 37 w 66"/>
                    <a:gd name="T11" fmla="*/ 6 h 63"/>
                    <a:gd name="T12" fmla="*/ 38 w 66"/>
                    <a:gd name="T13" fmla="*/ 9 h 63"/>
                    <a:gd name="T14" fmla="*/ 36 w 66"/>
                    <a:gd name="T15" fmla="*/ 16 h 63"/>
                    <a:gd name="T16" fmla="*/ 21 w 66"/>
                    <a:gd name="T17" fmla="*/ 26 h 63"/>
                    <a:gd name="T18" fmla="*/ 5 w 66"/>
                    <a:gd name="T19" fmla="*/ 26 h 63"/>
                    <a:gd name="T20" fmla="*/ 5 w 66"/>
                    <a:gd name="T21" fmla="*/ 26 h 63"/>
                    <a:gd name="T22" fmla="*/ 5 w 66"/>
                    <a:gd name="T23" fmla="*/ 26 h 63"/>
                    <a:gd name="T24" fmla="*/ 0 w 66"/>
                    <a:gd name="T25" fmla="*/ 29 h 63"/>
                    <a:gd name="T26" fmla="*/ 0 w 66"/>
                    <a:gd name="T27" fmla="*/ 30 h 63"/>
                    <a:gd name="T28" fmla="*/ 0 w 66"/>
                    <a:gd name="T29" fmla="*/ 32 h 63"/>
                    <a:gd name="T30" fmla="*/ 31 w 66"/>
                    <a:gd name="T31" fmla="*/ 62 h 63"/>
                    <a:gd name="T32" fmla="*/ 32 w 66"/>
                    <a:gd name="T33" fmla="*/ 63 h 63"/>
                    <a:gd name="T34" fmla="*/ 33 w 66"/>
                    <a:gd name="T35" fmla="*/ 62 h 63"/>
                    <a:gd name="T36" fmla="*/ 37 w 66"/>
                    <a:gd name="T37" fmla="*/ 42 h 63"/>
                    <a:gd name="T38" fmla="*/ 46 w 66"/>
                    <a:gd name="T39" fmla="*/ 27 h 63"/>
                    <a:gd name="T40" fmla="*/ 54 w 66"/>
                    <a:gd name="T41" fmla="*/ 25 h 63"/>
                    <a:gd name="T42" fmla="*/ 56 w 66"/>
                    <a:gd name="T43" fmla="*/ 25 h 63"/>
                    <a:gd name="T44" fmla="*/ 61 w 66"/>
                    <a:gd name="T45" fmla="*/ 23 h 63"/>
                    <a:gd name="T46" fmla="*/ 61 w 66"/>
                    <a:gd name="T47" fmla="*/ 23 h 63"/>
                    <a:gd name="T48" fmla="*/ 45 w 66"/>
                    <a:gd name="T49" fmla="*/ 1 h 63"/>
                    <a:gd name="T50" fmla="*/ 54 w 66"/>
                    <a:gd name="T51" fmla="*/ 9 h 63"/>
                    <a:gd name="T52" fmla="*/ 52 w 66"/>
                    <a:gd name="T53" fmla="*/ 8 h 63"/>
                    <a:gd name="T54" fmla="*/ 54 w 66"/>
                    <a:gd name="T55"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63">
                      <a:moveTo>
                        <a:pt x="45" y="1"/>
                      </a:moveTo>
                      <a:cubicBezTo>
                        <a:pt x="45" y="0"/>
                        <a:pt x="45" y="0"/>
                        <a:pt x="45" y="0"/>
                      </a:cubicBezTo>
                      <a:cubicBezTo>
                        <a:pt x="45" y="1"/>
                        <a:pt x="45" y="1"/>
                        <a:pt x="45" y="1"/>
                      </a:cubicBezTo>
                      <a:cubicBezTo>
                        <a:pt x="43" y="0"/>
                        <a:pt x="41" y="0"/>
                        <a:pt x="40" y="1"/>
                      </a:cubicBezTo>
                      <a:cubicBezTo>
                        <a:pt x="39" y="2"/>
                        <a:pt x="39" y="2"/>
                        <a:pt x="39" y="2"/>
                      </a:cubicBezTo>
                      <a:cubicBezTo>
                        <a:pt x="38" y="3"/>
                        <a:pt x="37" y="5"/>
                        <a:pt x="37" y="6"/>
                      </a:cubicBezTo>
                      <a:cubicBezTo>
                        <a:pt x="37" y="7"/>
                        <a:pt x="37" y="8"/>
                        <a:pt x="38" y="9"/>
                      </a:cubicBezTo>
                      <a:cubicBezTo>
                        <a:pt x="39" y="12"/>
                        <a:pt x="38" y="15"/>
                        <a:pt x="36" y="16"/>
                      </a:cubicBezTo>
                      <a:cubicBezTo>
                        <a:pt x="33" y="19"/>
                        <a:pt x="24" y="28"/>
                        <a:pt x="21" y="26"/>
                      </a:cubicBezTo>
                      <a:cubicBezTo>
                        <a:pt x="16" y="23"/>
                        <a:pt x="10" y="24"/>
                        <a:pt x="5" y="26"/>
                      </a:cubicBezTo>
                      <a:cubicBezTo>
                        <a:pt x="5" y="26"/>
                        <a:pt x="5" y="26"/>
                        <a:pt x="5" y="26"/>
                      </a:cubicBezTo>
                      <a:cubicBezTo>
                        <a:pt x="5" y="26"/>
                        <a:pt x="5" y="26"/>
                        <a:pt x="5" y="26"/>
                      </a:cubicBezTo>
                      <a:cubicBezTo>
                        <a:pt x="3" y="27"/>
                        <a:pt x="2" y="28"/>
                        <a:pt x="0" y="29"/>
                      </a:cubicBezTo>
                      <a:cubicBezTo>
                        <a:pt x="0" y="29"/>
                        <a:pt x="0" y="30"/>
                        <a:pt x="0" y="30"/>
                      </a:cubicBezTo>
                      <a:cubicBezTo>
                        <a:pt x="0" y="31"/>
                        <a:pt x="0" y="31"/>
                        <a:pt x="0" y="32"/>
                      </a:cubicBezTo>
                      <a:cubicBezTo>
                        <a:pt x="31" y="62"/>
                        <a:pt x="31" y="62"/>
                        <a:pt x="31" y="62"/>
                      </a:cubicBezTo>
                      <a:cubicBezTo>
                        <a:pt x="31" y="63"/>
                        <a:pt x="32" y="63"/>
                        <a:pt x="32" y="63"/>
                      </a:cubicBezTo>
                      <a:cubicBezTo>
                        <a:pt x="33" y="63"/>
                        <a:pt x="33" y="63"/>
                        <a:pt x="33" y="62"/>
                      </a:cubicBezTo>
                      <a:cubicBezTo>
                        <a:pt x="38" y="57"/>
                        <a:pt x="41" y="49"/>
                        <a:pt x="37" y="42"/>
                      </a:cubicBezTo>
                      <a:cubicBezTo>
                        <a:pt x="35" y="39"/>
                        <a:pt x="44" y="30"/>
                        <a:pt x="46" y="27"/>
                      </a:cubicBezTo>
                      <a:cubicBezTo>
                        <a:pt x="48" y="25"/>
                        <a:pt x="51" y="24"/>
                        <a:pt x="54" y="25"/>
                      </a:cubicBezTo>
                      <a:cubicBezTo>
                        <a:pt x="54" y="25"/>
                        <a:pt x="55" y="25"/>
                        <a:pt x="56" y="25"/>
                      </a:cubicBezTo>
                      <a:cubicBezTo>
                        <a:pt x="58" y="25"/>
                        <a:pt x="60" y="25"/>
                        <a:pt x="61" y="23"/>
                      </a:cubicBezTo>
                      <a:cubicBezTo>
                        <a:pt x="61" y="23"/>
                        <a:pt x="61" y="23"/>
                        <a:pt x="61" y="23"/>
                      </a:cubicBezTo>
                      <a:cubicBezTo>
                        <a:pt x="66" y="17"/>
                        <a:pt x="54" y="3"/>
                        <a:pt x="45" y="1"/>
                      </a:cubicBezTo>
                      <a:close/>
                      <a:moveTo>
                        <a:pt x="54" y="9"/>
                      </a:moveTo>
                      <a:cubicBezTo>
                        <a:pt x="52" y="8"/>
                        <a:pt x="52" y="8"/>
                        <a:pt x="52" y="8"/>
                      </a:cubicBezTo>
                      <a:cubicBezTo>
                        <a:pt x="53" y="8"/>
                        <a:pt x="53" y="9"/>
                        <a:pt x="5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350">
                    <a:latin typeface="+mn-lt"/>
                  </a:endParaRPr>
                </a:p>
              </p:txBody>
            </p:sp>
          </p:grpSp>
        </p:grpSp>
      </p:grpSp>
    </p:spTree>
    <p:extLst>
      <p:ext uri="{BB962C8B-B14F-4D97-AF65-F5344CB8AC3E}">
        <p14:creationId xmlns:p14="http://schemas.microsoft.com/office/powerpoint/2010/main" val="18424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bwMode="auto">
          <a:xfrm>
            <a:off x="914400" y="108000"/>
            <a:ext cx="8915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b="1" dirty="0" smtClean="0">
                <a:solidFill>
                  <a:srgbClr val="FFFF00"/>
                </a:solidFill>
                <a:latin typeface="Times New Roman" pitchFamily="18" charset="0"/>
              </a:rPr>
              <a:t>I.QÚA TRÌNH ĐĂNG KÝ, ĐĂNG NHẬP</a:t>
            </a:r>
            <a:endParaRPr lang="en-US" sz="1600" b="1" dirty="0" smtClean="0">
              <a:solidFill>
                <a:schemeClr val="bg1"/>
              </a:solidFill>
              <a:latin typeface="Times New Roman" pitchFamily="18" charset="0"/>
              <a:cs typeface="Times New Roman" pitchFamily="18" charset="0"/>
            </a:endParaRPr>
          </a:p>
        </p:txBody>
      </p:sp>
      <p:sp>
        <p:nvSpPr>
          <p:cNvPr id="5" name="TextBox 4"/>
          <p:cNvSpPr txBox="1"/>
          <p:nvPr/>
        </p:nvSpPr>
        <p:spPr>
          <a:xfrm>
            <a:off x="381000" y="1219200"/>
            <a:ext cx="5181600" cy="3785652"/>
          </a:xfrm>
          <a:prstGeom prst="rect">
            <a:avLst/>
          </a:prstGeom>
          <a:noFill/>
        </p:spPr>
        <p:txBody>
          <a:bodyPr wrap="square" rtlCol="0">
            <a:spAutoFit/>
          </a:bodyPr>
          <a:lstStyle/>
          <a:p>
            <a:pPr marL="342900" indent="-342900">
              <a:buFont typeface="Wingdings" pitchFamily="2" charset="2"/>
              <a:buChar char="v"/>
            </a:pPr>
            <a:r>
              <a:rPr lang="en-US" sz="2000" dirty="0" smtClean="0">
                <a:solidFill>
                  <a:schemeClr val="bg1"/>
                </a:solidFill>
              </a:rPr>
              <a:t> </a:t>
            </a:r>
            <a:r>
              <a:rPr lang="en-US" sz="2000" dirty="0" err="1" smtClean="0">
                <a:solidFill>
                  <a:schemeClr val="bg1"/>
                </a:solidFill>
              </a:rPr>
              <a:t>Sử</a:t>
            </a:r>
            <a:r>
              <a:rPr lang="en-US" sz="2000" dirty="0" smtClean="0">
                <a:solidFill>
                  <a:schemeClr val="bg1"/>
                </a:solidFill>
              </a:rPr>
              <a:t> </a:t>
            </a:r>
            <a:r>
              <a:rPr lang="en-US" sz="2000" dirty="0" err="1" smtClean="0">
                <a:solidFill>
                  <a:schemeClr val="bg1"/>
                </a:solidFill>
              </a:rPr>
              <a:t>dụng</a:t>
            </a:r>
            <a:r>
              <a:rPr lang="en-US" sz="2000" dirty="0" smtClean="0">
                <a:solidFill>
                  <a:schemeClr val="bg1"/>
                </a:solidFill>
              </a:rPr>
              <a:t> </a:t>
            </a:r>
            <a:r>
              <a:rPr lang="en-US" sz="2000" dirty="0" err="1" smtClean="0">
                <a:solidFill>
                  <a:schemeClr val="bg1"/>
                </a:solidFill>
              </a:rPr>
              <a:t>số</a:t>
            </a:r>
            <a:r>
              <a:rPr lang="en-US" sz="2000" dirty="0" smtClean="0">
                <a:solidFill>
                  <a:schemeClr val="bg1"/>
                </a:solidFill>
              </a:rPr>
              <a:t> </a:t>
            </a:r>
            <a:r>
              <a:rPr lang="en-US" sz="2000" dirty="0" err="1" smtClean="0">
                <a:solidFill>
                  <a:schemeClr val="bg1"/>
                </a:solidFill>
              </a:rPr>
              <a:t>điện</a:t>
            </a:r>
            <a:r>
              <a:rPr lang="en-US" sz="2000" dirty="0" smtClean="0">
                <a:solidFill>
                  <a:schemeClr val="bg1"/>
                </a:solidFill>
              </a:rPr>
              <a:t> </a:t>
            </a:r>
            <a:r>
              <a:rPr lang="en-US" sz="2000" dirty="0" err="1" smtClean="0">
                <a:solidFill>
                  <a:schemeClr val="bg1"/>
                </a:solidFill>
              </a:rPr>
              <a:t>thoại</a:t>
            </a:r>
            <a:r>
              <a:rPr lang="en-US" sz="2000" dirty="0" smtClean="0">
                <a:solidFill>
                  <a:schemeClr val="bg1"/>
                </a:solidFill>
              </a:rPr>
              <a:t> </a:t>
            </a:r>
            <a:r>
              <a:rPr lang="en-US" sz="2000" dirty="0" err="1" smtClean="0">
                <a:solidFill>
                  <a:schemeClr val="bg1"/>
                </a:solidFill>
              </a:rPr>
              <a:t>và</a:t>
            </a:r>
            <a:r>
              <a:rPr lang="en-US" sz="2000" dirty="0" smtClean="0">
                <a:solidFill>
                  <a:schemeClr val="bg1"/>
                </a:solidFill>
              </a:rPr>
              <a:t> </a:t>
            </a:r>
            <a:r>
              <a:rPr lang="en-US" sz="2000" dirty="0" err="1" smtClean="0">
                <a:solidFill>
                  <a:schemeClr val="bg1"/>
                </a:solidFill>
              </a:rPr>
              <a:t>mật</a:t>
            </a:r>
            <a:r>
              <a:rPr lang="en-US" sz="2000" dirty="0" smtClean="0">
                <a:solidFill>
                  <a:schemeClr val="bg1"/>
                </a:solidFill>
              </a:rPr>
              <a:t> </a:t>
            </a:r>
            <a:r>
              <a:rPr lang="en-US" sz="2000" dirty="0" err="1" smtClean="0">
                <a:solidFill>
                  <a:schemeClr val="bg1"/>
                </a:solidFill>
              </a:rPr>
              <a:t>khẩu</a:t>
            </a:r>
            <a:r>
              <a:rPr lang="en-US" sz="2000" dirty="0" smtClean="0">
                <a:solidFill>
                  <a:schemeClr val="bg1"/>
                </a:solidFill>
              </a:rPr>
              <a:t> </a:t>
            </a:r>
            <a:r>
              <a:rPr lang="en-US" sz="2000" dirty="0" err="1" smtClean="0">
                <a:solidFill>
                  <a:schemeClr val="bg1"/>
                </a:solidFill>
              </a:rPr>
              <a:t>đã</a:t>
            </a:r>
            <a:r>
              <a:rPr lang="en-US" sz="2000" dirty="0" smtClean="0">
                <a:solidFill>
                  <a:schemeClr val="bg1"/>
                </a:solidFill>
              </a:rPr>
              <a:t> </a:t>
            </a:r>
            <a:r>
              <a:rPr lang="en-US" sz="2000" dirty="0" err="1" smtClean="0">
                <a:solidFill>
                  <a:schemeClr val="bg1"/>
                </a:solidFill>
              </a:rPr>
              <a:t>đăng</a:t>
            </a:r>
            <a:r>
              <a:rPr lang="en-US" sz="2000" dirty="0" smtClean="0">
                <a:solidFill>
                  <a:schemeClr val="bg1"/>
                </a:solidFill>
              </a:rPr>
              <a:t> </a:t>
            </a:r>
            <a:r>
              <a:rPr lang="en-US" sz="2000" dirty="0" err="1" smtClean="0">
                <a:solidFill>
                  <a:schemeClr val="bg1"/>
                </a:solidFill>
              </a:rPr>
              <a:t>ký</a:t>
            </a:r>
            <a:r>
              <a:rPr lang="en-US" sz="2000" dirty="0" smtClean="0">
                <a:solidFill>
                  <a:schemeClr val="bg1"/>
                </a:solidFill>
              </a:rPr>
              <a:t> </a:t>
            </a:r>
            <a:r>
              <a:rPr lang="en-US" sz="2000" dirty="0" err="1" smtClean="0">
                <a:solidFill>
                  <a:schemeClr val="bg1"/>
                </a:solidFill>
              </a:rPr>
              <a:t>để</a:t>
            </a:r>
            <a:r>
              <a:rPr lang="en-US" sz="2000" dirty="0" smtClean="0">
                <a:solidFill>
                  <a:schemeClr val="bg1"/>
                </a:solidFill>
              </a:rPr>
              <a:t> </a:t>
            </a:r>
            <a:r>
              <a:rPr lang="en-US" sz="2000" dirty="0" err="1" smtClean="0">
                <a:solidFill>
                  <a:schemeClr val="bg1"/>
                </a:solidFill>
              </a:rPr>
              <a:t>đăng</a:t>
            </a:r>
            <a:r>
              <a:rPr lang="en-US" sz="2000" dirty="0" smtClean="0">
                <a:solidFill>
                  <a:schemeClr val="bg1"/>
                </a:solidFill>
              </a:rPr>
              <a:t> </a:t>
            </a:r>
            <a:r>
              <a:rPr lang="en-US" sz="2000" dirty="0" err="1" smtClean="0">
                <a:solidFill>
                  <a:schemeClr val="bg1"/>
                </a:solidFill>
              </a:rPr>
              <a:t>nhập</a:t>
            </a:r>
            <a:endParaRPr lang="en-US" sz="2000" dirty="0" smtClean="0">
              <a:solidFill>
                <a:schemeClr val="bg1"/>
              </a:solidFill>
            </a:endParaRPr>
          </a:p>
          <a:p>
            <a:pPr marL="342900" indent="-342900">
              <a:buFont typeface="Wingdings" pitchFamily="2" charset="2"/>
              <a:buChar char="v"/>
            </a:pPr>
            <a:endParaRPr lang="en-US" sz="2000" dirty="0" smtClean="0">
              <a:solidFill>
                <a:schemeClr val="bg1"/>
              </a:solidFill>
            </a:endParaRPr>
          </a:p>
          <a:p>
            <a:pPr marL="342900" indent="-342900">
              <a:buFont typeface="Wingdings" pitchFamily="2" charset="2"/>
              <a:buChar char="v"/>
            </a:pPr>
            <a:r>
              <a:rPr lang="en-US" sz="2000" dirty="0" err="1" smtClean="0">
                <a:solidFill>
                  <a:schemeClr val="bg1"/>
                </a:solidFill>
              </a:rPr>
              <a:t>Đăng</a:t>
            </a:r>
            <a:r>
              <a:rPr lang="en-US" sz="2000" dirty="0" smtClean="0">
                <a:solidFill>
                  <a:schemeClr val="bg1"/>
                </a:solidFill>
              </a:rPr>
              <a:t> </a:t>
            </a:r>
            <a:r>
              <a:rPr lang="en-US" sz="2000" dirty="0" err="1" smtClean="0">
                <a:solidFill>
                  <a:schemeClr val="bg1"/>
                </a:solidFill>
              </a:rPr>
              <a:t>nhập</a:t>
            </a:r>
            <a:r>
              <a:rPr lang="en-US" sz="2000" dirty="0" smtClean="0">
                <a:solidFill>
                  <a:schemeClr val="bg1"/>
                </a:solidFill>
              </a:rPr>
              <a:t> </a:t>
            </a:r>
            <a:r>
              <a:rPr lang="en-US" sz="2000" dirty="0" err="1" smtClean="0">
                <a:solidFill>
                  <a:schemeClr val="bg1"/>
                </a:solidFill>
              </a:rPr>
              <a:t>bằng</a:t>
            </a:r>
            <a:r>
              <a:rPr lang="en-US" sz="2000" dirty="0" smtClean="0">
                <a:solidFill>
                  <a:schemeClr val="bg1"/>
                </a:solidFill>
              </a:rPr>
              <a:t> </a:t>
            </a:r>
            <a:r>
              <a:rPr lang="en-US" sz="2000" dirty="0" err="1" smtClean="0">
                <a:solidFill>
                  <a:schemeClr val="bg1"/>
                </a:solidFill>
              </a:rPr>
              <a:t>tài</a:t>
            </a:r>
            <a:r>
              <a:rPr lang="en-US" sz="2000" dirty="0" smtClean="0">
                <a:solidFill>
                  <a:schemeClr val="bg1"/>
                </a:solidFill>
              </a:rPr>
              <a:t> </a:t>
            </a:r>
            <a:r>
              <a:rPr lang="en-US" sz="2000" dirty="0" err="1" smtClean="0">
                <a:solidFill>
                  <a:schemeClr val="bg1"/>
                </a:solidFill>
              </a:rPr>
              <a:t>khoản</a:t>
            </a:r>
            <a:r>
              <a:rPr lang="en-US" sz="2000" dirty="0" smtClean="0">
                <a:solidFill>
                  <a:schemeClr val="bg1"/>
                </a:solidFill>
              </a:rPr>
              <a:t> Facebook </a:t>
            </a:r>
            <a:r>
              <a:rPr lang="en-US" sz="2000" dirty="0" err="1" smtClean="0">
                <a:solidFill>
                  <a:schemeClr val="bg1"/>
                </a:solidFill>
              </a:rPr>
              <a:t>cá</a:t>
            </a:r>
            <a:r>
              <a:rPr lang="en-US" sz="2000" dirty="0" smtClean="0">
                <a:solidFill>
                  <a:schemeClr val="bg1"/>
                </a:solidFill>
              </a:rPr>
              <a:t> </a:t>
            </a:r>
            <a:r>
              <a:rPr lang="en-US" sz="2000" dirty="0" err="1" smtClean="0">
                <a:solidFill>
                  <a:schemeClr val="bg1"/>
                </a:solidFill>
              </a:rPr>
              <a:t>nhân</a:t>
            </a:r>
            <a:r>
              <a:rPr lang="en-US" sz="2000" dirty="0" smtClean="0">
                <a:solidFill>
                  <a:schemeClr val="bg1"/>
                </a:solidFill>
              </a:rPr>
              <a:t> </a:t>
            </a:r>
            <a:r>
              <a:rPr lang="en-US" sz="2000" dirty="0" err="1" smtClean="0">
                <a:solidFill>
                  <a:schemeClr val="bg1"/>
                </a:solidFill>
              </a:rPr>
              <a:t>hoặc</a:t>
            </a:r>
            <a:r>
              <a:rPr lang="en-US" sz="2000" dirty="0" smtClean="0">
                <a:solidFill>
                  <a:schemeClr val="bg1"/>
                </a:solidFill>
              </a:rPr>
              <a:t> </a:t>
            </a:r>
            <a:r>
              <a:rPr lang="en-US" sz="2000" dirty="0" err="1" smtClean="0">
                <a:solidFill>
                  <a:schemeClr val="bg1"/>
                </a:solidFill>
              </a:rPr>
              <a:t>gmail</a:t>
            </a:r>
            <a:endParaRPr lang="en-US" sz="2000" dirty="0" smtClean="0">
              <a:solidFill>
                <a:schemeClr val="bg1"/>
              </a:solidFill>
            </a:endParaRPr>
          </a:p>
          <a:p>
            <a:pPr marL="342900" indent="-342900">
              <a:buFont typeface="Wingdings" pitchFamily="2" charset="2"/>
              <a:buChar char="v"/>
            </a:pPr>
            <a:endParaRPr lang="en-US" sz="2000" dirty="0" smtClean="0">
              <a:solidFill>
                <a:schemeClr val="bg1"/>
              </a:solidFill>
            </a:endParaRPr>
          </a:p>
          <a:p>
            <a:pPr marL="342900" indent="-342900">
              <a:buFont typeface="Wingdings" pitchFamily="2" charset="2"/>
              <a:buChar char="v"/>
            </a:pPr>
            <a:r>
              <a:rPr lang="en-US" sz="2000" dirty="0" err="1" smtClean="0">
                <a:solidFill>
                  <a:schemeClr val="bg1"/>
                </a:solidFill>
              </a:rPr>
              <a:t>Bác</a:t>
            </a:r>
            <a:r>
              <a:rPr lang="en-US" sz="2000" dirty="0" smtClean="0">
                <a:solidFill>
                  <a:schemeClr val="bg1"/>
                </a:solidFill>
              </a:rPr>
              <a:t> </a:t>
            </a:r>
            <a:r>
              <a:rPr lang="en-US" sz="2000" dirty="0" err="1" smtClean="0">
                <a:solidFill>
                  <a:schemeClr val="bg1"/>
                </a:solidFill>
              </a:rPr>
              <a:t>sĩ</a:t>
            </a:r>
            <a:r>
              <a:rPr lang="en-US" sz="2000" dirty="0" smtClean="0">
                <a:solidFill>
                  <a:schemeClr val="bg1"/>
                </a:solidFill>
              </a:rPr>
              <a:t> : </a:t>
            </a:r>
            <a:r>
              <a:rPr lang="en-US" sz="2000" dirty="0" err="1" smtClean="0">
                <a:solidFill>
                  <a:schemeClr val="bg1"/>
                </a:solidFill>
              </a:rPr>
              <a:t>Đăng</a:t>
            </a:r>
            <a:r>
              <a:rPr lang="en-US" sz="2000" dirty="0" smtClean="0">
                <a:solidFill>
                  <a:schemeClr val="bg1"/>
                </a:solidFill>
              </a:rPr>
              <a:t> </a:t>
            </a:r>
            <a:r>
              <a:rPr lang="en-US" sz="2000" dirty="0" err="1" smtClean="0">
                <a:solidFill>
                  <a:schemeClr val="bg1"/>
                </a:solidFill>
              </a:rPr>
              <a:t>nhập</a:t>
            </a:r>
            <a:r>
              <a:rPr lang="en-US" sz="2000" dirty="0" smtClean="0">
                <a:solidFill>
                  <a:schemeClr val="bg1"/>
                </a:solidFill>
              </a:rPr>
              <a:t> </a:t>
            </a:r>
            <a:r>
              <a:rPr lang="en-US" sz="2000" dirty="0" err="1" smtClean="0">
                <a:solidFill>
                  <a:schemeClr val="bg1"/>
                </a:solidFill>
              </a:rPr>
              <a:t>quản</a:t>
            </a:r>
            <a:r>
              <a:rPr lang="en-US" sz="2000" dirty="0" smtClean="0">
                <a:solidFill>
                  <a:schemeClr val="bg1"/>
                </a:solidFill>
              </a:rPr>
              <a:t> </a:t>
            </a:r>
            <a:r>
              <a:rPr lang="en-US" sz="2000" dirty="0" err="1" smtClean="0">
                <a:solidFill>
                  <a:schemeClr val="bg1"/>
                </a:solidFill>
              </a:rPr>
              <a:t>lý</a:t>
            </a:r>
            <a:r>
              <a:rPr lang="en-US" sz="2000" dirty="0" smtClean="0">
                <a:solidFill>
                  <a:schemeClr val="bg1"/>
                </a:solidFill>
              </a:rPr>
              <a:t> </a:t>
            </a:r>
            <a:r>
              <a:rPr lang="en-US" sz="2000" dirty="0" err="1" smtClean="0">
                <a:solidFill>
                  <a:schemeClr val="bg1"/>
                </a:solidFill>
              </a:rPr>
              <a:t>câu</a:t>
            </a:r>
            <a:r>
              <a:rPr lang="en-US" sz="2000" dirty="0" smtClean="0">
                <a:solidFill>
                  <a:schemeClr val="bg1"/>
                </a:solidFill>
              </a:rPr>
              <a:t> </a:t>
            </a:r>
            <a:r>
              <a:rPr lang="en-US" sz="2000" dirty="0" err="1" smtClean="0">
                <a:solidFill>
                  <a:schemeClr val="bg1"/>
                </a:solidFill>
              </a:rPr>
              <a:t>hỏi</a:t>
            </a:r>
            <a:r>
              <a:rPr lang="en-US" sz="2000" dirty="0" smtClean="0">
                <a:solidFill>
                  <a:schemeClr val="bg1"/>
                </a:solidFill>
              </a:rPr>
              <a:t> </a:t>
            </a:r>
            <a:r>
              <a:rPr lang="en-US" sz="2000" dirty="0" err="1" smtClean="0">
                <a:solidFill>
                  <a:schemeClr val="bg1"/>
                </a:solidFill>
              </a:rPr>
              <a:t>và</a:t>
            </a:r>
            <a:r>
              <a:rPr lang="en-US" sz="2000" dirty="0" smtClean="0">
                <a:solidFill>
                  <a:schemeClr val="bg1"/>
                </a:solidFill>
              </a:rPr>
              <a:t> </a:t>
            </a:r>
            <a:r>
              <a:rPr lang="en-US" sz="2000" dirty="0" err="1" smtClean="0">
                <a:solidFill>
                  <a:schemeClr val="bg1"/>
                </a:solidFill>
              </a:rPr>
              <a:t>trả</a:t>
            </a:r>
            <a:r>
              <a:rPr lang="en-US" sz="2000" dirty="0" smtClean="0">
                <a:solidFill>
                  <a:schemeClr val="bg1"/>
                </a:solidFill>
              </a:rPr>
              <a:t> </a:t>
            </a:r>
            <a:r>
              <a:rPr lang="en-US" sz="2000" dirty="0" err="1" smtClean="0">
                <a:solidFill>
                  <a:schemeClr val="bg1"/>
                </a:solidFill>
              </a:rPr>
              <a:t>lời</a:t>
            </a:r>
            <a:r>
              <a:rPr lang="en-US" sz="2000" dirty="0" smtClean="0">
                <a:solidFill>
                  <a:schemeClr val="bg1"/>
                </a:solidFill>
              </a:rPr>
              <a:t> </a:t>
            </a:r>
            <a:r>
              <a:rPr lang="en-US" sz="2000" dirty="0" err="1" smtClean="0">
                <a:solidFill>
                  <a:schemeClr val="bg1"/>
                </a:solidFill>
              </a:rPr>
              <a:t>trên</a:t>
            </a:r>
            <a:r>
              <a:rPr lang="en-US" sz="2000" dirty="0" smtClean="0">
                <a:solidFill>
                  <a:schemeClr val="bg1"/>
                </a:solidFill>
              </a:rPr>
              <a:t> </a:t>
            </a:r>
            <a:r>
              <a:rPr lang="en-US" sz="2000" dirty="0" err="1" smtClean="0">
                <a:solidFill>
                  <a:schemeClr val="bg1"/>
                </a:solidFill>
              </a:rPr>
              <a:t>ứng</a:t>
            </a:r>
            <a:r>
              <a:rPr lang="en-US" sz="2000" dirty="0" smtClean="0">
                <a:solidFill>
                  <a:schemeClr val="bg1"/>
                </a:solidFill>
              </a:rPr>
              <a:t> </a:t>
            </a:r>
            <a:r>
              <a:rPr lang="en-US" sz="2000" dirty="0" err="1" smtClean="0">
                <a:solidFill>
                  <a:schemeClr val="bg1"/>
                </a:solidFill>
              </a:rPr>
              <a:t>dụng</a:t>
            </a:r>
            <a:endParaRPr lang="en-US" sz="2000" dirty="0" smtClean="0">
              <a:solidFill>
                <a:schemeClr val="bg1"/>
              </a:solidFill>
            </a:endParaRPr>
          </a:p>
          <a:p>
            <a:pPr marL="342900" indent="-342900">
              <a:buFont typeface="Wingdings" pitchFamily="2" charset="2"/>
              <a:buChar char="v"/>
            </a:pPr>
            <a:endParaRPr lang="en-US" sz="2000" dirty="0">
              <a:solidFill>
                <a:schemeClr val="bg1"/>
              </a:solidFill>
            </a:endParaRPr>
          </a:p>
          <a:p>
            <a:pPr marL="342900" indent="-342900">
              <a:buFont typeface="Wingdings" pitchFamily="2" charset="2"/>
              <a:buChar char="v"/>
            </a:pPr>
            <a:r>
              <a:rPr lang="en-US" sz="2000" dirty="0" err="1" smtClean="0">
                <a:solidFill>
                  <a:schemeClr val="bg1"/>
                </a:solidFill>
              </a:rPr>
              <a:t>Đăng</a:t>
            </a:r>
            <a:r>
              <a:rPr lang="en-US" sz="2000" dirty="0" smtClean="0">
                <a:solidFill>
                  <a:schemeClr val="bg1"/>
                </a:solidFill>
              </a:rPr>
              <a:t> </a:t>
            </a:r>
            <a:r>
              <a:rPr lang="en-US" sz="2000" dirty="0" err="1" smtClean="0">
                <a:solidFill>
                  <a:schemeClr val="bg1"/>
                </a:solidFill>
              </a:rPr>
              <a:t>ký</a:t>
            </a:r>
            <a:r>
              <a:rPr lang="en-US" sz="2000" dirty="0" smtClean="0">
                <a:solidFill>
                  <a:schemeClr val="bg1"/>
                </a:solidFill>
              </a:rPr>
              <a:t> </a:t>
            </a:r>
            <a:r>
              <a:rPr lang="en-US" sz="2000" dirty="0" err="1" smtClean="0">
                <a:solidFill>
                  <a:schemeClr val="bg1"/>
                </a:solidFill>
              </a:rPr>
              <a:t>tài</a:t>
            </a:r>
            <a:r>
              <a:rPr lang="en-US" sz="2000" dirty="0" smtClean="0">
                <a:solidFill>
                  <a:schemeClr val="bg1"/>
                </a:solidFill>
              </a:rPr>
              <a:t> </a:t>
            </a:r>
            <a:r>
              <a:rPr lang="en-US" sz="2000" dirty="0" err="1" smtClean="0">
                <a:solidFill>
                  <a:schemeClr val="bg1"/>
                </a:solidFill>
              </a:rPr>
              <a:t>khoản</a:t>
            </a:r>
            <a:r>
              <a:rPr lang="en-US" sz="2000" dirty="0" smtClean="0">
                <a:solidFill>
                  <a:schemeClr val="bg1"/>
                </a:solidFill>
              </a:rPr>
              <a:t> </a:t>
            </a:r>
            <a:r>
              <a:rPr lang="en-US" sz="2000" dirty="0" err="1" smtClean="0">
                <a:solidFill>
                  <a:schemeClr val="bg1"/>
                </a:solidFill>
              </a:rPr>
              <a:t>mới</a:t>
            </a:r>
            <a:r>
              <a:rPr lang="en-US" sz="2000" dirty="0" smtClean="0">
                <a:solidFill>
                  <a:schemeClr val="bg1"/>
                </a:solidFill>
              </a:rPr>
              <a:t> </a:t>
            </a:r>
            <a:r>
              <a:rPr lang="en-US" sz="2000" dirty="0" err="1" smtClean="0">
                <a:solidFill>
                  <a:schemeClr val="bg1"/>
                </a:solidFill>
              </a:rPr>
              <a:t>bằng</a:t>
            </a:r>
            <a:r>
              <a:rPr lang="en-US" sz="2000" dirty="0" smtClean="0">
                <a:solidFill>
                  <a:schemeClr val="bg1"/>
                </a:solidFill>
              </a:rPr>
              <a:t> </a:t>
            </a:r>
            <a:r>
              <a:rPr lang="en-US" sz="2000" dirty="0" err="1" smtClean="0">
                <a:solidFill>
                  <a:schemeClr val="bg1"/>
                </a:solidFill>
              </a:rPr>
              <a:t>số</a:t>
            </a:r>
            <a:r>
              <a:rPr lang="en-US" sz="2000" dirty="0" smtClean="0">
                <a:solidFill>
                  <a:schemeClr val="bg1"/>
                </a:solidFill>
              </a:rPr>
              <a:t> </a:t>
            </a:r>
            <a:r>
              <a:rPr lang="en-US" sz="2000" dirty="0" err="1" smtClean="0">
                <a:solidFill>
                  <a:schemeClr val="bg1"/>
                </a:solidFill>
              </a:rPr>
              <a:t>điện</a:t>
            </a:r>
            <a:r>
              <a:rPr lang="en-US" sz="2000" dirty="0" smtClean="0">
                <a:solidFill>
                  <a:schemeClr val="bg1"/>
                </a:solidFill>
              </a:rPr>
              <a:t> </a:t>
            </a:r>
            <a:r>
              <a:rPr lang="en-US" sz="2000" dirty="0" err="1" smtClean="0">
                <a:solidFill>
                  <a:schemeClr val="bg1"/>
                </a:solidFill>
              </a:rPr>
              <a:t>thoại</a:t>
            </a:r>
            <a:r>
              <a:rPr lang="en-US" sz="2000" dirty="0" smtClean="0">
                <a:solidFill>
                  <a:schemeClr val="bg1"/>
                </a:solidFill>
              </a:rPr>
              <a:t> </a:t>
            </a:r>
          </a:p>
          <a:p>
            <a:pPr marL="342900" indent="-342900">
              <a:buFont typeface="Wingdings" pitchFamily="2" charset="2"/>
              <a:buChar char="v"/>
            </a:pPr>
            <a:endParaRPr lang="en-US" sz="2000" dirty="0" smtClean="0">
              <a:solidFill>
                <a:schemeClr val="bg1"/>
              </a:solidFill>
            </a:endParaRPr>
          </a:p>
          <a:p>
            <a:pPr marL="342900" indent="-342900">
              <a:buFont typeface="Wingdings" pitchFamily="2" charset="2"/>
              <a:buChar char="v"/>
            </a:pPr>
            <a:r>
              <a:rPr lang="en-US" sz="2000" dirty="0" err="1" smtClean="0">
                <a:solidFill>
                  <a:schemeClr val="bg1"/>
                </a:solidFill>
              </a:rPr>
              <a:t>Quên</a:t>
            </a:r>
            <a:r>
              <a:rPr lang="en-US" sz="2000" dirty="0" smtClean="0">
                <a:solidFill>
                  <a:schemeClr val="bg1"/>
                </a:solidFill>
              </a:rPr>
              <a:t> </a:t>
            </a:r>
            <a:r>
              <a:rPr lang="en-US" sz="2000" dirty="0" err="1" smtClean="0">
                <a:solidFill>
                  <a:schemeClr val="bg1"/>
                </a:solidFill>
              </a:rPr>
              <a:t>mật</a:t>
            </a:r>
            <a:r>
              <a:rPr lang="en-US" sz="2000" dirty="0" smtClean="0">
                <a:solidFill>
                  <a:schemeClr val="bg1"/>
                </a:solidFill>
              </a:rPr>
              <a:t> </a:t>
            </a:r>
            <a:r>
              <a:rPr lang="en-US" sz="2000" dirty="0" err="1" smtClean="0">
                <a:solidFill>
                  <a:schemeClr val="bg1"/>
                </a:solidFill>
              </a:rPr>
              <a:t>khẩu</a:t>
            </a:r>
            <a:r>
              <a:rPr lang="en-US" sz="2000" dirty="0" smtClean="0">
                <a:solidFill>
                  <a:schemeClr val="bg1"/>
                </a:solidFill>
              </a:rPr>
              <a:t> : </a:t>
            </a:r>
            <a:r>
              <a:rPr lang="en-US" sz="2000" dirty="0" err="1" smtClean="0">
                <a:solidFill>
                  <a:schemeClr val="bg1"/>
                </a:solidFill>
              </a:rPr>
              <a:t>lấy</a:t>
            </a:r>
            <a:r>
              <a:rPr lang="en-US" sz="2000" dirty="0" smtClean="0">
                <a:solidFill>
                  <a:schemeClr val="bg1"/>
                </a:solidFill>
              </a:rPr>
              <a:t> </a:t>
            </a:r>
            <a:r>
              <a:rPr lang="en-US" sz="2000" dirty="0" err="1" smtClean="0">
                <a:solidFill>
                  <a:schemeClr val="bg1"/>
                </a:solidFill>
              </a:rPr>
              <a:t>lại</a:t>
            </a:r>
            <a:r>
              <a:rPr lang="en-US" sz="2000" dirty="0" smtClean="0">
                <a:solidFill>
                  <a:schemeClr val="bg1"/>
                </a:solidFill>
              </a:rPr>
              <a:t> </a:t>
            </a:r>
            <a:r>
              <a:rPr lang="en-US" sz="2000" dirty="0" err="1" smtClean="0">
                <a:solidFill>
                  <a:schemeClr val="bg1"/>
                </a:solidFill>
              </a:rPr>
              <a:t>mk</a:t>
            </a:r>
            <a:r>
              <a:rPr lang="en-US" sz="2000" dirty="0" smtClean="0">
                <a:solidFill>
                  <a:schemeClr val="bg1"/>
                </a:solidFill>
              </a:rPr>
              <a:t> </a:t>
            </a:r>
            <a:r>
              <a:rPr lang="en-US" sz="2000" dirty="0" err="1" smtClean="0">
                <a:solidFill>
                  <a:schemeClr val="bg1"/>
                </a:solidFill>
              </a:rPr>
              <a:t>đã</a:t>
            </a:r>
            <a:r>
              <a:rPr lang="en-US" sz="2000" dirty="0" smtClean="0">
                <a:solidFill>
                  <a:schemeClr val="bg1"/>
                </a:solidFill>
              </a:rPr>
              <a:t> </a:t>
            </a:r>
            <a:r>
              <a:rPr lang="en-US" sz="2000" dirty="0" err="1" smtClean="0">
                <a:solidFill>
                  <a:schemeClr val="bg1"/>
                </a:solidFill>
              </a:rPr>
              <a:t>đăng</a:t>
            </a:r>
            <a:r>
              <a:rPr lang="en-US" sz="2000" dirty="0" smtClean="0">
                <a:solidFill>
                  <a:schemeClr val="bg1"/>
                </a:solidFill>
              </a:rPr>
              <a:t> </a:t>
            </a:r>
            <a:r>
              <a:rPr lang="en-US" sz="2000" dirty="0" err="1" smtClean="0">
                <a:solidFill>
                  <a:schemeClr val="bg1"/>
                </a:solidFill>
              </a:rPr>
              <a:t>ký</a:t>
            </a:r>
            <a:r>
              <a:rPr lang="en-US" sz="2000" dirty="0" smtClean="0">
                <a:solidFill>
                  <a:schemeClr val="bg1"/>
                </a:solidFill>
              </a:rPr>
              <a:t> </a:t>
            </a:r>
            <a:endParaRPr lang="en-US" sz="2000" dirty="0">
              <a:solidFill>
                <a:schemeClr val="bg1"/>
              </a:solidFill>
            </a:endParaRPr>
          </a:p>
        </p:txBody>
      </p:sp>
      <p:pic>
        <p:nvPicPr>
          <p:cNvPr id="2" name="Picture 2" descr="C:\Users\PC Mate\Desktop\MedlatecJob\Screenshot\Screenshot_2016-10-22-08-53-5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219200"/>
            <a:ext cx="2667000" cy="4741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0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bwMode="auto">
          <a:xfrm>
            <a:off x="914400" y="108000"/>
            <a:ext cx="8915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b="1" dirty="0" smtClean="0">
                <a:solidFill>
                  <a:srgbClr val="FFFF00"/>
                </a:solidFill>
                <a:latin typeface="Times New Roman" pitchFamily="18" charset="0"/>
              </a:rPr>
              <a:t>I.1 QÚA TRÌNH ĐĂNG KÝ</a:t>
            </a:r>
            <a:endParaRPr lang="en-US" sz="1800" b="1" dirty="0" smtClean="0">
              <a:solidFill>
                <a:schemeClr val="bg1"/>
              </a:solidFill>
              <a:latin typeface="Times New Roman" pitchFamily="18" charset="0"/>
              <a:cs typeface="Times New Roman" pitchFamily="18" charset="0"/>
            </a:endParaRPr>
          </a:p>
        </p:txBody>
      </p:sp>
      <p:sp>
        <p:nvSpPr>
          <p:cNvPr id="5" name="TextBox 4"/>
          <p:cNvSpPr txBox="1"/>
          <p:nvPr/>
        </p:nvSpPr>
        <p:spPr>
          <a:xfrm>
            <a:off x="381000" y="1219200"/>
            <a:ext cx="5181600" cy="3046988"/>
          </a:xfrm>
          <a:prstGeom prst="rect">
            <a:avLst/>
          </a:prstGeom>
          <a:noFill/>
        </p:spPr>
        <p:txBody>
          <a:bodyPr wrap="square" rtlCol="0">
            <a:spAutoFit/>
          </a:bodyPr>
          <a:lstStyle/>
          <a:p>
            <a:pPr marL="342900" indent="-342900">
              <a:buFont typeface="Wingdings" pitchFamily="2" charset="2"/>
              <a:buChar char="v"/>
            </a:pPr>
            <a:r>
              <a:rPr lang="en-US" dirty="0" smtClean="0">
                <a:solidFill>
                  <a:schemeClr val="bg1"/>
                </a:solidFill>
              </a:rPr>
              <a:t> </a:t>
            </a:r>
            <a:r>
              <a:rPr lang="en-US" dirty="0" err="1" smtClean="0">
                <a:solidFill>
                  <a:schemeClr val="bg1"/>
                </a:solidFill>
              </a:rPr>
              <a:t>Nhập</a:t>
            </a:r>
            <a:r>
              <a:rPr lang="en-US" dirty="0" smtClean="0">
                <a:solidFill>
                  <a:schemeClr val="bg1"/>
                </a:solidFill>
              </a:rPr>
              <a:t> </a:t>
            </a:r>
            <a:r>
              <a:rPr lang="en-US" dirty="0" err="1" smtClean="0">
                <a:solidFill>
                  <a:schemeClr val="bg1"/>
                </a:solidFill>
              </a:rPr>
              <a:t>số</a:t>
            </a:r>
            <a:r>
              <a:rPr lang="en-US" dirty="0" smtClean="0">
                <a:solidFill>
                  <a:schemeClr val="bg1"/>
                </a:solidFill>
              </a:rPr>
              <a:t> </a:t>
            </a:r>
            <a:r>
              <a:rPr lang="en-US" dirty="0" err="1" smtClean="0">
                <a:solidFill>
                  <a:schemeClr val="bg1"/>
                </a:solidFill>
              </a:rPr>
              <a:t>điện</a:t>
            </a:r>
            <a:r>
              <a:rPr lang="en-US" dirty="0" smtClean="0">
                <a:solidFill>
                  <a:schemeClr val="bg1"/>
                </a:solidFill>
              </a:rPr>
              <a:t> </a:t>
            </a:r>
            <a:r>
              <a:rPr lang="en-US" dirty="0" err="1" smtClean="0">
                <a:solidFill>
                  <a:schemeClr val="bg1"/>
                </a:solidFill>
              </a:rPr>
              <a:t>thoại</a:t>
            </a:r>
            <a:r>
              <a:rPr lang="en-US" dirty="0" smtClean="0">
                <a:solidFill>
                  <a:schemeClr val="bg1"/>
                </a:solidFill>
              </a:rPr>
              <a:t> </a:t>
            </a:r>
            <a:r>
              <a:rPr lang="en-US" dirty="0" err="1" smtClean="0">
                <a:solidFill>
                  <a:schemeClr val="bg1"/>
                </a:solidFill>
              </a:rPr>
              <a:t>và</a:t>
            </a:r>
            <a:r>
              <a:rPr lang="en-US" dirty="0" smtClean="0">
                <a:solidFill>
                  <a:schemeClr val="bg1"/>
                </a:solidFill>
              </a:rPr>
              <a:t> </a:t>
            </a:r>
            <a:r>
              <a:rPr lang="en-US" dirty="0" err="1" smtClean="0">
                <a:solidFill>
                  <a:schemeClr val="bg1"/>
                </a:solidFill>
              </a:rPr>
              <a:t>bấm</a:t>
            </a:r>
            <a:r>
              <a:rPr lang="en-US" dirty="0" smtClean="0">
                <a:solidFill>
                  <a:schemeClr val="bg1"/>
                </a:solidFill>
              </a:rPr>
              <a:t> </a:t>
            </a:r>
            <a:r>
              <a:rPr lang="en-US" dirty="0" err="1" smtClean="0">
                <a:solidFill>
                  <a:schemeClr val="bg1"/>
                </a:solidFill>
              </a:rPr>
              <a:t>vào</a:t>
            </a:r>
            <a:r>
              <a:rPr lang="en-US" dirty="0" smtClean="0">
                <a:solidFill>
                  <a:schemeClr val="bg1"/>
                </a:solidFill>
              </a:rPr>
              <a:t> </a:t>
            </a:r>
            <a:br>
              <a:rPr lang="en-US" dirty="0" smtClean="0">
                <a:solidFill>
                  <a:schemeClr val="bg1"/>
                </a:solidFill>
              </a:rPr>
            </a:br>
            <a:r>
              <a:rPr lang="en-US" dirty="0" smtClean="0">
                <a:solidFill>
                  <a:schemeClr val="bg1"/>
                </a:solidFill>
              </a:rPr>
              <a:t>“ </a:t>
            </a:r>
            <a:r>
              <a:rPr lang="en-US" dirty="0" err="1" smtClean="0">
                <a:solidFill>
                  <a:schemeClr val="bg1"/>
                </a:solidFill>
              </a:rPr>
              <a:t>Tiếp</a:t>
            </a:r>
            <a:r>
              <a:rPr lang="en-US" dirty="0" smtClean="0">
                <a:solidFill>
                  <a:schemeClr val="bg1"/>
                </a:solidFill>
              </a:rPr>
              <a:t> </a:t>
            </a:r>
            <a:r>
              <a:rPr lang="en-US" dirty="0" err="1" smtClean="0">
                <a:solidFill>
                  <a:schemeClr val="bg1"/>
                </a:solidFill>
              </a:rPr>
              <a:t>tục</a:t>
            </a:r>
            <a:r>
              <a:rPr lang="en-US" dirty="0" smtClean="0">
                <a:solidFill>
                  <a:schemeClr val="bg1"/>
                </a:solidFill>
              </a:rPr>
              <a:t> ’’ </a:t>
            </a:r>
            <a:r>
              <a:rPr lang="en-US" dirty="0" err="1" smtClean="0">
                <a:solidFill>
                  <a:schemeClr val="bg1"/>
                </a:solidFill>
              </a:rPr>
              <a:t>và</a:t>
            </a:r>
            <a:r>
              <a:rPr lang="en-US" dirty="0" smtClean="0">
                <a:solidFill>
                  <a:schemeClr val="bg1"/>
                </a:solidFill>
              </a:rPr>
              <a:t> </a:t>
            </a:r>
            <a:r>
              <a:rPr lang="en-US" dirty="0" err="1" smtClean="0">
                <a:solidFill>
                  <a:schemeClr val="bg1"/>
                </a:solidFill>
              </a:rPr>
              <a:t>chờ</a:t>
            </a:r>
            <a:r>
              <a:rPr lang="en-US" dirty="0" smtClean="0">
                <a:solidFill>
                  <a:schemeClr val="bg1"/>
                </a:solidFill>
              </a:rPr>
              <a:t> </a:t>
            </a:r>
            <a:r>
              <a:rPr lang="en-US" dirty="0" err="1" smtClean="0">
                <a:solidFill>
                  <a:schemeClr val="bg1"/>
                </a:solidFill>
              </a:rPr>
              <a:t>hệ</a:t>
            </a:r>
            <a:r>
              <a:rPr lang="en-US" dirty="0" smtClean="0">
                <a:solidFill>
                  <a:schemeClr val="bg1"/>
                </a:solidFill>
              </a:rPr>
              <a:t> </a:t>
            </a:r>
            <a:r>
              <a:rPr lang="en-US" dirty="0" err="1" smtClean="0">
                <a:solidFill>
                  <a:schemeClr val="bg1"/>
                </a:solidFill>
              </a:rPr>
              <a:t>thống</a:t>
            </a:r>
            <a:r>
              <a:rPr lang="en-US" dirty="0" smtClean="0">
                <a:solidFill>
                  <a:schemeClr val="bg1"/>
                </a:solidFill>
              </a:rPr>
              <a:t> </a:t>
            </a:r>
            <a:r>
              <a:rPr lang="en-US" dirty="0" err="1" smtClean="0">
                <a:solidFill>
                  <a:schemeClr val="bg1"/>
                </a:solidFill>
              </a:rPr>
              <a:t>gửi</a:t>
            </a:r>
            <a:r>
              <a:rPr lang="en-US" dirty="0" smtClean="0">
                <a:solidFill>
                  <a:schemeClr val="bg1"/>
                </a:solidFill>
              </a:rPr>
              <a:t> </a:t>
            </a:r>
            <a:r>
              <a:rPr lang="en-US" dirty="0" err="1" smtClean="0">
                <a:solidFill>
                  <a:schemeClr val="bg1"/>
                </a:solidFill>
              </a:rPr>
              <a:t>mã</a:t>
            </a:r>
            <a:r>
              <a:rPr lang="en-US" dirty="0" smtClean="0">
                <a:solidFill>
                  <a:schemeClr val="bg1"/>
                </a:solidFill>
              </a:rPr>
              <a:t> </a:t>
            </a:r>
            <a:r>
              <a:rPr lang="en-US" dirty="0" err="1" smtClean="0">
                <a:solidFill>
                  <a:schemeClr val="bg1"/>
                </a:solidFill>
              </a:rPr>
              <a:t>xác</a:t>
            </a:r>
            <a:r>
              <a:rPr lang="en-US" dirty="0" smtClean="0">
                <a:solidFill>
                  <a:schemeClr val="bg1"/>
                </a:solidFill>
              </a:rPr>
              <a:t> </a:t>
            </a:r>
            <a:r>
              <a:rPr lang="en-US" dirty="0" err="1" smtClean="0">
                <a:solidFill>
                  <a:schemeClr val="bg1"/>
                </a:solidFill>
              </a:rPr>
              <a:t>nhận</a:t>
            </a:r>
            <a:r>
              <a:rPr lang="en-US" dirty="0" smtClean="0">
                <a:solidFill>
                  <a:schemeClr val="bg1"/>
                </a:solidFill>
              </a:rPr>
              <a:t> </a:t>
            </a:r>
            <a:r>
              <a:rPr lang="en-US" dirty="0" err="1" smtClean="0">
                <a:solidFill>
                  <a:schemeClr val="bg1"/>
                </a:solidFill>
              </a:rPr>
              <a:t>số</a:t>
            </a:r>
            <a:r>
              <a:rPr lang="en-US" dirty="0" smtClean="0">
                <a:solidFill>
                  <a:schemeClr val="bg1"/>
                </a:solidFill>
              </a:rPr>
              <a:t> </a:t>
            </a:r>
            <a:r>
              <a:rPr lang="en-US" dirty="0" err="1" smtClean="0">
                <a:solidFill>
                  <a:schemeClr val="bg1"/>
                </a:solidFill>
              </a:rPr>
              <a:t>điện</a:t>
            </a:r>
            <a:r>
              <a:rPr lang="en-US" dirty="0" smtClean="0">
                <a:solidFill>
                  <a:schemeClr val="bg1"/>
                </a:solidFill>
              </a:rPr>
              <a:t> </a:t>
            </a:r>
            <a:r>
              <a:rPr lang="en-US" dirty="0" err="1" smtClean="0">
                <a:solidFill>
                  <a:schemeClr val="bg1"/>
                </a:solidFill>
              </a:rPr>
              <a:t>thoại</a:t>
            </a:r>
            <a:r>
              <a:rPr lang="en-US" dirty="0" smtClean="0">
                <a:solidFill>
                  <a:schemeClr val="bg1"/>
                </a:solidFill>
              </a:rPr>
              <a:t> </a:t>
            </a:r>
            <a:r>
              <a:rPr lang="en-US" dirty="0" err="1" smtClean="0">
                <a:solidFill>
                  <a:schemeClr val="bg1"/>
                </a:solidFill>
              </a:rPr>
              <a:t>đang</a:t>
            </a:r>
            <a:r>
              <a:rPr lang="en-US" dirty="0" smtClean="0">
                <a:solidFill>
                  <a:schemeClr val="bg1"/>
                </a:solidFill>
              </a:rPr>
              <a:t> </a:t>
            </a:r>
            <a:r>
              <a:rPr lang="en-US" dirty="0" err="1" smtClean="0">
                <a:solidFill>
                  <a:schemeClr val="bg1"/>
                </a:solidFill>
              </a:rPr>
              <a:t>sử</a:t>
            </a:r>
            <a:r>
              <a:rPr lang="en-US" dirty="0" smtClean="0">
                <a:solidFill>
                  <a:schemeClr val="bg1"/>
                </a:solidFill>
              </a:rPr>
              <a:t> </a:t>
            </a:r>
            <a:r>
              <a:rPr lang="en-US" dirty="0" err="1" smtClean="0">
                <a:solidFill>
                  <a:schemeClr val="bg1"/>
                </a:solidFill>
              </a:rPr>
              <a:t>dụng</a:t>
            </a:r>
            <a:r>
              <a:rPr lang="en-US" dirty="0" smtClean="0">
                <a:solidFill>
                  <a:schemeClr val="bg1"/>
                </a:solidFill>
              </a:rPr>
              <a:t> </a:t>
            </a:r>
            <a:r>
              <a:rPr lang="en-US" dirty="0" err="1" smtClean="0">
                <a:solidFill>
                  <a:schemeClr val="bg1"/>
                </a:solidFill>
              </a:rPr>
              <a:t>đăng</a:t>
            </a:r>
            <a:r>
              <a:rPr lang="en-US" dirty="0" smtClean="0">
                <a:solidFill>
                  <a:schemeClr val="bg1"/>
                </a:solidFill>
              </a:rPr>
              <a:t> </a:t>
            </a:r>
            <a:r>
              <a:rPr lang="en-US" dirty="0" err="1" smtClean="0">
                <a:solidFill>
                  <a:schemeClr val="bg1"/>
                </a:solidFill>
              </a:rPr>
              <a:t>ký</a:t>
            </a:r>
            <a:r>
              <a:rPr lang="en-US" dirty="0" smtClean="0">
                <a:solidFill>
                  <a:schemeClr val="bg1"/>
                </a:solidFill>
              </a:rPr>
              <a:t> .</a:t>
            </a:r>
          </a:p>
          <a:p>
            <a:pPr marL="342900" indent="-342900">
              <a:buFont typeface="Wingdings" pitchFamily="2" charset="2"/>
              <a:buChar char="v"/>
            </a:pPr>
            <a:endParaRPr lang="en-US" dirty="0">
              <a:solidFill>
                <a:schemeClr val="bg1"/>
              </a:solidFill>
            </a:endParaRPr>
          </a:p>
          <a:p>
            <a:pPr marL="342900" indent="-342900">
              <a:buFont typeface="Wingdings" pitchFamily="2" charset="2"/>
              <a:buChar char="v"/>
            </a:pPr>
            <a:r>
              <a:rPr lang="en-US" dirty="0" err="1" smtClean="0">
                <a:solidFill>
                  <a:schemeClr val="bg1"/>
                </a:solidFill>
              </a:rPr>
              <a:t>Điều</a:t>
            </a:r>
            <a:r>
              <a:rPr lang="en-US" dirty="0" smtClean="0">
                <a:solidFill>
                  <a:schemeClr val="bg1"/>
                </a:solidFill>
              </a:rPr>
              <a:t> </a:t>
            </a:r>
            <a:r>
              <a:rPr lang="en-US" dirty="0" err="1" smtClean="0">
                <a:solidFill>
                  <a:schemeClr val="bg1"/>
                </a:solidFill>
              </a:rPr>
              <a:t>khoản</a:t>
            </a:r>
            <a:r>
              <a:rPr lang="en-US" dirty="0" smtClean="0">
                <a:solidFill>
                  <a:schemeClr val="bg1"/>
                </a:solidFill>
              </a:rPr>
              <a:t> </a:t>
            </a:r>
            <a:r>
              <a:rPr lang="en-US" dirty="0" err="1" smtClean="0">
                <a:solidFill>
                  <a:schemeClr val="bg1"/>
                </a:solidFill>
              </a:rPr>
              <a:t>sử</a:t>
            </a:r>
            <a:r>
              <a:rPr lang="en-US" dirty="0" smtClean="0">
                <a:solidFill>
                  <a:schemeClr val="bg1"/>
                </a:solidFill>
              </a:rPr>
              <a:t> </a:t>
            </a:r>
            <a:r>
              <a:rPr lang="en-US" dirty="0" err="1" smtClean="0">
                <a:solidFill>
                  <a:schemeClr val="bg1"/>
                </a:solidFill>
              </a:rPr>
              <a:t>dụng</a:t>
            </a:r>
            <a:r>
              <a:rPr lang="en-US" dirty="0" smtClean="0">
                <a:solidFill>
                  <a:schemeClr val="bg1"/>
                </a:solidFill>
              </a:rPr>
              <a:t> : </a:t>
            </a:r>
            <a:r>
              <a:rPr lang="en-US" dirty="0" err="1" smtClean="0">
                <a:solidFill>
                  <a:schemeClr val="bg1"/>
                </a:solidFill>
              </a:rPr>
              <a:t>Thỏa</a:t>
            </a:r>
            <a:r>
              <a:rPr lang="en-US" dirty="0" smtClean="0">
                <a:solidFill>
                  <a:schemeClr val="bg1"/>
                </a:solidFill>
              </a:rPr>
              <a:t> </a:t>
            </a:r>
            <a:r>
              <a:rPr lang="en-US" dirty="0" err="1" smtClean="0">
                <a:solidFill>
                  <a:schemeClr val="bg1"/>
                </a:solidFill>
              </a:rPr>
              <a:t>thuận</a:t>
            </a:r>
            <a:r>
              <a:rPr lang="en-US" dirty="0" smtClean="0">
                <a:solidFill>
                  <a:schemeClr val="bg1"/>
                </a:solidFill>
              </a:rPr>
              <a:t> </a:t>
            </a:r>
            <a:r>
              <a:rPr lang="en-US" dirty="0" err="1" smtClean="0">
                <a:solidFill>
                  <a:schemeClr val="bg1"/>
                </a:solidFill>
              </a:rPr>
              <a:t>giữa</a:t>
            </a:r>
            <a:r>
              <a:rPr lang="en-US" dirty="0" smtClean="0">
                <a:solidFill>
                  <a:schemeClr val="bg1"/>
                </a:solidFill>
              </a:rPr>
              <a:t> 2 </a:t>
            </a:r>
            <a:r>
              <a:rPr lang="en-US" dirty="0" err="1" smtClean="0">
                <a:solidFill>
                  <a:schemeClr val="bg1"/>
                </a:solidFill>
              </a:rPr>
              <a:t>bên</a:t>
            </a:r>
            <a:r>
              <a:rPr lang="en-US" dirty="0" smtClean="0">
                <a:solidFill>
                  <a:schemeClr val="bg1"/>
                </a:solidFill>
              </a:rPr>
              <a:t> </a:t>
            </a:r>
            <a:r>
              <a:rPr lang="en-US" dirty="0" err="1" smtClean="0">
                <a:solidFill>
                  <a:schemeClr val="bg1"/>
                </a:solidFill>
              </a:rPr>
              <a:t>khi</a:t>
            </a:r>
            <a:r>
              <a:rPr lang="en-US" dirty="0" smtClean="0">
                <a:solidFill>
                  <a:schemeClr val="bg1"/>
                </a:solidFill>
              </a:rPr>
              <a:t> </a:t>
            </a:r>
            <a:r>
              <a:rPr lang="en-US" dirty="0" err="1" smtClean="0">
                <a:solidFill>
                  <a:schemeClr val="bg1"/>
                </a:solidFill>
              </a:rPr>
              <a:t>sử</a:t>
            </a:r>
            <a:r>
              <a:rPr lang="en-US" dirty="0" smtClean="0">
                <a:solidFill>
                  <a:schemeClr val="bg1"/>
                </a:solidFill>
              </a:rPr>
              <a:t> </a:t>
            </a:r>
            <a:r>
              <a:rPr lang="en-US" dirty="0" err="1" smtClean="0">
                <a:solidFill>
                  <a:schemeClr val="bg1"/>
                </a:solidFill>
              </a:rPr>
              <a:t>dụng</a:t>
            </a:r>
            <a:r>
              <a:rPr lang="en-US" dirty="0" smtClean="0">
                <a:solidFill>
                  <a:schemeClr val="bg1"/>
                </a:solidFill>
              </a:rPr>
              <a:t> </a:t>
            </a:r>
            <a:r>
              <a:rPr lang="en-US" dirty="0" err="1" smtClean="0">
                <a:solidFill>
                  <a:schemeClr val="bg1"/>
                </a:solidFill>
              </a:rPr>
              <a:t>ứng</a:t>
            </a:r>
            <a:r>
              <a:rPr lang="en-US" dirty="0" smtClean="0">
                <a:solidFill>
                  <a:schemeClr val="bg1"/>
                </a:solidFill>
              </a:rPr>
              <a:t> </a:t>
            </a:r>
            <a:r>
              <a:rPr lang="en-US" dirty="0" err="1" smtClean="0">
                <a:solidFill>
                  <a:schemeClr val="bg1"/>
                </a:solidFill>
              </a:rPr>
              <a:t>dụng</a:t>
            </a:r>
            <a:r>
              <a:rPr lang="en-US" dirty="0" smtClean="0">
                <a:solidFill>
                  <a:schemeClr val="bg1"/>
                </a:solidFill>
              </a:rPr>
              <a:t> </a:t>
            </a:r>
            <a:r>
              <a:rPr lang="en-US" dirty="0" err="1" smtClean="0">
                <a:solidFill>
                  <a:schemeClr val="bg1"/>
                </a:solidFill>
              </a:rPr>
              <a:t>và</a:t>
            </a:r>
            <a:r>
              <a:rPr lang="en-US" dirty="0" smtClean="0">
                <a:solidFill>
                  <a:schemeClr val="bg1"/>
                </a:solidFill>
              </a:rPr>
              <a:t> </a:t>
            </a:r>
            <a:r>
              <a:rPr lang="en-US" dirty="0" err="1" smtClean="0">
                <a:solidFill>
                  <a:schemeClr val="bg1"/>
                </a:solidFill>
              </a:rPr>
              <a:t>cung</a:t>
            </a:r>
            <a:r>
              <a:rPr lang="en-US" dirty="0" smtClean="0">
                <a:solidFill>
                  <a:schemeClr val="bg1"/>
                </a:solidFill>
              </a:rPr>
              <a:t> </a:t>
            </a:r>
            <a:r>
              <a:rPr lang="en-US" dirty="0" err="1" smtClean="0">
                <a:solidFill>
                  <a:schemeClr val="bg1"/>
                </a:solidFill>
              </a:rPr>
              <a:t>cấp</a:t>
            </a:r>
            <a:r>
              <a:rPr lang="en-US" dirty="0" smtClean="0">
                <a:solidFill>
                  <a:schemeClr val="bg1"/>
                </a:solidFill>
              </a:rPr>
              <a:t> </a:t>
            </a:r>
            <a:r>
              <a:rPr lang="en-US" dirty="0" err="1" smtClean="0">
                <a:solidFill>
                  <a:schemeClr val="bg1"/>
                </a:solidFill>
              </a:rPr>
              <a:t>dịch</a:t>
            </a:r>
            <a:r>
              <a:rPr lang="en-US" dirty="0" smtClean="0">
                <a:solidFill>
                  <a:schemeClr val="bg1"/>
                </a:solidFill>
              </a:rPr>
              <a:t> </a:t>
            </a:r>
            <a:r>
              <a:rPr lang="en-US" dirty="0" err="1" smtClean="0">
                <a:solidFill>
                  <a:schemeClr val="bg1"/>
                </a:solidFill>
              </a:rPr>
              <a:t>vụ</a:t>
            </a:r>
            <a:r>
              <a:rPr lang="en-US" dirty="0" smtClean="0">
                <a:solidFill>
                  <a:schemeClr val="bg1"/>
                </a:solidFill>
              </a:rPr>
              <a:t> . </a:t>
            </a:r>
          </a:p>
        </p:txBody>
      </p:sp>
      <p:pic>
        <p:nvPicPr>
          <p:cNvPr id="3076" name="Picture 4" descr="C:\Users\PC Mate\Desktop\MedlatecJob\Screenshot\Screenshot_2016-10-22-08-57-3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8837" y="1371600"/>
            <a:ext cx="2443162"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39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arn(inVertical)">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bwMode="auto">
          <a:xfrm>
            <a:off x="914400" y="108000"/>
            <a:ext cx="8915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b="1" dirty="0" smtClean="0">
                <a:solidFill>
                  <a:srgbClr val="FFFF00"/>
                </a:solidFill>
                <a:latin typeface="Times New Roman" pitchFamily="18" charset="0"/>
              </a:rPr>
              <a:t>I.2 QÚA TRÌNH XÁC NHẬN SĐT</a:t>
            </a:r>
            <a:endParaRPr lang="en-US" sz="1800" b="1" dirty="0" smtClean="0">
              <a:solidFill>
                <a:schemeClr val="bg1"/>
              </a:solidFill>
              <a:latin typeface="Times New Roman" pitchFamily="18" charset="0"/>
              <a:cs typeface="Times New Roman" pitchFamily="18" charset="0"/>
            </a:endParaRPr>
          </a:p>
        </p:txBody>
      </p:sp>
      <p:sp>
        <p:nvSpPr>
          <p:cNvPr id="5" name="TextBox 4"/>
          <p:cNvSpPr txBox="1"/>
          <p:nvPr/>
        </p:nvSpPr>
        <p:spPr>
          <a:xfrm>
            <a:off x="381000" y="1219200"/>
            <a:ext cx="5181600" cy="3785652"/>
          </a:xfrm>
          <a:prstGeom prst="rect">
            <a:avLst/>
          </a:prstGeom>
          <a:noFill/>
        </p:spPr>
        <p:txBody>
          <a:bodyPr wrap="square" rtlCol="0">
            <a:spAutoFit/>
          </a:bodyPr>
          <a:lstStyle/>
          <a:p>
            <a:pPr marL="342900" indent="-342900">
              <a:buFont typeface="Wingdings" pitchFamily="2" charset="2"/>
              <a:buChar char="v"/>
            </a:pPr>
            <a:r>
              <a:rPr lang="en-US" dirty="0" smtClean="0">
                <a:solidFill>
                  <a:schemeClr val="bg1"/>
                </a:solidFill>
              </a:rPr>
              <a:t> </a:t>
            </a:r>
            <a:r>
              <a:rPr lang="en-US" dirty="0" err="1" smtClean="0">
                <a:solidFill>
                  <a:schemeClr val="bg1"/>
                </a:solidFill>
              </a:rPr>
              <a:t>Nhập</a:t>
            </a:r>
            <a:r>
              <a:rPr lang="en-US" dirty="0" smtClean="0">
                <a:solidFill>
                  <a:schemeClr val="bg1"/>
                </a:solidFill>
              </a:rPr>
              <a:t> </a:t>
            </a:r>
            <a:r>
              <a:rPr lang="en-US" dirty="0" err="1" smtClean="0">
                <a:solidFill>
                  <a:schemeClr val="bg1"/>
                </a:solidFill>
              </a:rPr>
              <a:t>mã</a:t>
            </a:r>
            <a:r>
              <a:rPr lang="en-US" dirty="0" smtClean="0">
                <a:solidFill>
                  <a:schemeClr val="bg1"/>
                </a:solidFill>
              </a:rPr>
              <a:t> </a:t>
            </a:r>
            <a:r>
              <a:rPr lang="en-US" dirty="0" err="1" smtClean="0">
                <a:solidFill>
                  <a:schemeClr val="bg1"/>
                </a:solidFill>
              </a:rPr>
              <a:t>kích</a:t>
            </a:r>
            <a:r>
              <a:rPr lang="en-US" dirty="0" smtClean="0">
                <a:solidFill>
                  <a:schemeClr val="bg1"/>
                </a:solidFill>
              </a:rPr>
              <a:t> </a:t>
            </a:r>
            <a:r>
              <a:rPr lang="en-US" dirty="0" err="1" smtClean="0">
                <a:solidFill>
                  <a:schemeClr val="bg1"/>
                </a:solidFill>
              </a:rPr>
              <a:t>hoạt</a:t>
            </a:r>
            <a:r>
              <a:rPr lang="en-US" dirty="0" smtClean="0">
                <a:solidFill>
                  <a:schemeClr val="bg1"/>
                </a:solidFill>
              </a:rPr>
              <a:t> </a:t>
            </a:r>
            <a:r>
              <a:rPr lang="en-US" dirty="0" err="1" smtClean="0">
                <a:solidFill>
                  <a:schemeClr val="bg1"/>
                </a:solidFill>
              </a:rPr>
              <a:t>đã</a:t>
            </a:r>
            <a:r>
              <a:rPr lang="en-US" dirty="0" smtClean="0">
                <a:solidFill>
                  <a:schemeClr val="bg1"/>
                </a:solidFill>
              </a:rPr>
              <a:t> </a:t>
            </a:r>
            <a:r>
              <a:rPr lang="en-US" dirty="0" err="1" smtClean="0">
                <a:solidFill>
                  <a:schemeClr val="bg1"/>
                </a:solidFill>
              </a:rPr>
              <a:t>được</a:t>
            </a:r>
            <a:r>
              <a:rPr lang="en-US" dirty="0" smtClean="0">
                <a:solidFill>
                  <a:schemeClr val="bg1"/>
                </a:solidFill>
              </a:rPr>
              <a:t> </a:t>
            </a:r>
            <a:r>
              <a:rPr lang="en-US" dirty="0" err="1" smtClean="0">
                <a:solidFill>
                  <a:schemeClr val="bg1"/>
                </a:solidFill>
              </a:rPr>
              <a:t>gửi</a:t>
            </a:r>
            <a:r>
              <a:rPr lang="en-US" dirty="0" smtClean="0">
                <a:solidFill>
                  <a:schemeClr val="bg1"/>
                </a:solidFill>
              </a:rPr>
              <a:t> tin </a:t>
            </a:r>
            <a:r>
              <a:rPr lang="en-US" dirty="0" err="1" smtClean="0">
                <a:solidFill>
                  <a:schemeClr val="bg1"/>
                </a:solidFill>
              </a:rPr>
              <a:t>nhắn</a:t>
            </a:r>
            <a:r>
              <a:rPr lang="en-US" dirty="0" smtClean="0">
                <a:solidFill>
                  <a:schemeClr val="bg1"/>
                </a:solidFill>
              </a:rPr>
              <a:t> </a:t>
            </a:r>
            <a:r>
              <a:rPr lang="en-US" dirty="0" err="1" smtClean="0">
                <a:solidFill>
                  <a:schemeClr val="bg1"/>
                </a:solidFill>
              </a:rPr>
              <a:t>đến</a:t>
            </a:r>
            <a:r>
              <a:rPr lang="en-US" dirty="0" smtClean="0">
                <a:solidFill>
                  <a:schemeClr val="bg1"/>
                </a:solidFill>
              </a:rPr>
              <a:t> </a:t>
            </a:r>
            <a:r>
              <a:rPr lang="en-US" dirty="0" err="1" smtClean="0">
                <a:solidFill>
                  <a:schemeClr val="bg1"/>
                </a:solidFill>
              </a:rPr>
              <a:t>và</a:t>
            </a:r>
            <a:r>
              <a:rPr lang="en-US" dirty="0" smtClean="0">
                <a:solidFill>
                  <a:schemeClr val="bg1"/>
                </a:solidFill>
              </a:rPr>
              <a:t> </a:t>
            </a:r>
            <a:r>
              <a:rPr lang="en-US" dirty="0" err="1" smtClean="0">
                <a:solidFill>
                  <a:schemeClr val="bg1"/>
                </a:solidFill>
              </a:rPr>
              <a:t>bấm</a:t>
            </a:r>
            <a:r>
              <a:rPr lang="en-US" dirty="0" smtClean="0">
                <a:solidFill>
                  <a:schemeClr val="bg1"/>
                </a:solidFill>
              </a:rPr>
              <a:t> “ </a:t>
            </a:r>
            <a:r>
              <a:rPr lang="en-US" dirty="0" err="1" smtClean="0">
                <a:solidFill>
                  <a:schemeClr val="bg1"/>
                </a:solidFill>
              </a:rPr>
              <a:t>Tiếp</a:t>
            </a:r>
            <a:r>
              <a:rPr lang="en-US" dirty="0" smtClean="0">
                <a:solidFill>
                  <a:schemeClr val="bg1"/>
                </a:solidFill>
              </a:rPr>
              <a:t> </a:t>
            </a:r>
            <a:r>
              <a:rPr lang="en-US" dirty="0" err="1" smtClean="0">
                <a:solidFill>
                  <a:schemeClr val="bg1"/>
                </a:solidFill>
              </a:rPr>
              <a:t>tục</a:t>
            </a:r>
            <a:r>
              <a:rPr lang="en-US" dirty="0" smtClean="0">
                <a:solidFill>
                  <a:schemeClr val="bg1"/>
                </a:solidFill>
              </a:rPr>
              <a:t>’’</a:t>
            </a:r>
          </a:p>
          <a:p>
            <a:pPr marL="342900" indent="-342900">
              <a:buFont typeface="Wingdings" pitchFamily="2" charset="2"/>
              <a:buChar char="v"/>
            </a:pPr>
            <a:endParaRPr lang="en-US" dirty="0">
              <a:solidFill>
                <a:schemeClr val="bg1"/>
              </a:solidFill>
            </a:endParaRPr>
          </a:p>
          <a:p>
            <a:pPr marL="342900" indent="-342900">
              <a:buFont typeface="Wingdings" pitchFamily="2" charset="2"/>
              <a:buChar char="v"/>
            </a:pPr>
            <a:r>
              <a:rPr lang="en-US" dirty="0" err="1" smtClean="0">
                <a:solidFill>
                  <a:schemeClr val="bg1"/>
                </a:solidFill>
              </a:rPr>
              <a:t>Gửi</a:t>
            </a:r>
            <a:r>
              <a:rPr lang="en-US" dirty="0" smtClean="0">
                <a:solidFill>
                  <a:schemeClr val="bg1"/>
                </a:solidFill>
              </a:rPr>
              <a:t> </a:t>
            </a:r>
            <a:r>
              <a:rPr lang="en-US" dirty="0" err="1" smtClean="0">
                <a:solidFill>
                  <a:schemeClr val="bg1"/>
                </a:solidFill>
              </a:rPr>
              <a:t>lại</a:t>
            </a:r>
            <a:r>
              <a:rPr lang="en-US" dirty="0" smtClean="0">
                <a:solidFill>
                  <a:schemeClr val="bg1"/>
                </a:solidFill>
              </a:rPr>
              <a:t> </a:t>
            </a:r>
            <a:r>
              <a:rPr lang="en-US" dirty="0" err="1" smtClean="0">
                <a:solidFill>
                  <a:schemeClr val="bg1"/>
                </a:solidFill>
              </a:rPr>
              <a:t>mã</a:t>
            </a:r>
            <a:r>
              <a:rPr lang="en-US" dirty="0" smtClean="0">
                <a:solidFill>
                  <a:schemeClr val="bg1"/>
                </a:solidFill>
              </a:rPr>
              <a:t> </a:t>
            </a:r>
            <a:r>
              <a:rPr lang="en-US" dirty="0" err="1" smtClean="0">
                <a:solidFill>
                  <a:schemeClr val="bg1"/>
                </a:solidFill>
              </a:rPr>
              <a:t>kích</a:t>
            </a:r>
            <a:r>
              <a:rPr lang="en-US" dirty="0" smtClean="0">
                <a:solidFill>
                  <a:schemeClr val="bg1"/>
                </a:solidFill>
              </a:rPr>
              <a:t> </a:t>
            </a:r>
            <a:r>
              <a:rPr lang="en-US" dirty="0" err="1" smtClean="0">
                <a:solidFill>
                  <a:schemeClr val="bg1"/>
                </a:solidFill>
              </a:rPr>
              <a:t>hoạt</a:t>
            </a:r>
            <a:r>
              <a:rPr lang="en-US" dirty="0" smtClean="0">
                <a:solidFill>
                  <a:schemeClr val="bg1"/>
                </a:solidFill>
              </a:rPr>
              <a:t> </a:t>
            </a:r>
            <a:r>
              <a:rPr lang="en-US" dirty="0" err="1" smtClean="0">
                <a:solidFill>
                  <a:schemeClr val="bg1"/>
                </a:solidFill>
              </a:rPr>
              <a:t>mới</a:t>
            </a:r>
            <a:r>
              <a:rPr lang="en-US" dirty="0" smtClean="0">
                <a:solidFill>
                  <a:schemeClr val="bg1"/>
                </a:solidFill>
              </a:rPr>
              <a:t> : </a:t>
            </a:r>
            <a:r>
              <a:rPr lang="en-US" dirty="0" err="1" smtClean="0">
                <a:solidFill>
                  <a:schemeClr val="bg1"/>
                </a:solidFill>
              </a:rPr>
              <a:t>sẽ</a:t>
            </a:r>
            <a:r>
              <a:rPr lang="en-US" dirty="0" smtClean="0">
                <a:solidFill>
                  <a:schemeClr val="bg1"/>
                </a:solidFill>
              </a:rPr>
              <a:t> </a:t>
            </a:r>
            <a:r>
              <a:rPr lang="en-US" dirty="0" err="1" smtClean="0">
                <a:solidFill>
                  <a:schemeClr val="bg1"/>
                </a:solidFill>
              </a:rPr>
              <a:t>gửi</a:t>
            </a:r>
            <a:r>
              <a:rPr lang="en-US" dirty="0" smtClean="0">
                <a:solidFill>
                  <a:schemeClr val="bg1"/>
                </a:solidFill>
              </a:rPr>
              <a:t> </a:t>
            </a:r>
            <a:r>
              <a:rPr lang="en-US" dirty="0" err="1" smtClean="0">
                <a:solidFill>
                  <a:schemeClr val="bg1"/>
                </a:solidFill>
              </a:rPr>
              <a:t>một</a:t>
            </a:r>
            <a:r>
              <a:rPr lang="en-US" dirty="0" smtClean="0">
                <a:solidFill>
                  <a:schemeClr val="bg1"/>
                </a:solidFill>
              </a:rPr>
              <a:t> </a:t>
            </a:r>
            <a:r>
              <a:rPr lang="en-US" dirty="0" err="1" smtClean="0">
                <a:solidFill>
                  <a:schemeClr val="bg1"/>
                </a:solidFill>
              </a:rPr>
              <a:t>mã</a:t>
            </a:r>
            <a:r>
              <a:rPr lang="en-US" dirty="0" smtClean="0">
                <a:solidFill>
                  <a:schemeClr val="bg1"/>
                </a:solidFill>
              </a:rPr>
              <a:t> </a:t>
            </a:r>
            <a:r>
              <a:rPr lang="en-US" dirty="0" err="1" smtClean="0">
                <a:solidFill>
                  <a:schemeClr val="bg1"/>
                </a:solidFill>
              </a:rPr>
              <a:t>kích</a:t>
            </a:r>
            <a:r>
              <a:rPr lang="en-US" dirty="0" smtClean="0">
                <a:solidFill>
                  <a:schemeClr val="bg1"/>
                </a:solidFill>
              </a:rPr>
              <a:t> </a:t>
            </a:r>
            <a:r>
              <a:rPr lang="en-US" dirty="0" err="1" smtClean="0">
                <a:solidFill>
                  <a:schemeClr val="bg1"/>
                </a:solidFill>
              </a:rPr>
              <a:t>hoạt</a:t>
            </a:r>
            <a:r>
              <a:rPr lang="en-US" dirty="0" smtClean="0">
                <a:solidFill>
                  <a:schemeClr val="bg1"/>
                </a:solidFill>
              </a:rPr>
              <a:t> </a:t>
            </a:r>
            <a:r>
              <a:rPr lang="en-US" dirty="0" err="1" smtClean="0">
                <a:solidFill>
                  <a:schemeClr val="bg1"/>
                </a:solidFill>
              </a:rPr>
              <a:t>mới</a:t>
            </a:r>
            <a:r>
              <a:rPr lang="en-US" dirty="0" smtClean="0">
                <a:solidFill>
                  <a:schemeClr val="bg1"/>
                </a:solidFill>
              </a:rPr>
              <a:t> </a:t>
            </a:r>
            <a:r>
              <a:rPr lang="en-US" dirty="0" err="1" smtClean="0">
                <a:solidFill>
                  <a:schemeClr val="bg1"/>
                </a:solidFill>
              </a:rPr>
              <a:t>và</a:t>
            </a:r>
            <a:r>
              <a:rPr lang="en-US" dirty="0" smtClean="0">
                <a:solidFill>
                  <a:schemeClr val="bg1"/>
                </a:solidFill>
              </a:rPr>
              <a:t> </a:t>
            </a:r>
            <a:r>
              <a:rPr lang="en-US" dirty="0" err="1" smtClean="0">
                <a:solidFill>
                  <a:schemeClr val="bg1"/>
                </a:solidFill>
              </a:rPr>
              <a:t>mã</a:t>
            </a:r>
            <a:r>
              <a:rPr lang="en-US" dirty="0" smtClean="0">
                <a:solidFill>
                  <a:schemeClr val="bg1"/>
                </a:solidFill>
              </a:rPr>
              <a:t> </a:t>
            </a:r>
            <a:r>
              <a:rPr lang="en-US" dirty="0" err="1" smtClean="0">
                <a:solidFill>
                  <a:schemeClr val="bg1"/>
                </a:solidFill>
              </a:rPr>
              <a:t>kích</a:t>
            </a:r>
            <a:r>
              <a:rPr lang="en-US" dirty="0" smtClean="0">
                <a:solidFill>
                  <a:schemeClr val="bg1"/>
                </a:solidFill>
              </a:rPr>
              <a:t> </a:t>
            </a:r>
            <a:r>
              <a:rPr lang="en-US" dirty="0" err="1" smtClean="0">
                <a:solidFill>
                  <a:schemeClr val="bg1"/>
                </a:solidFill>
              </a:rPr>
              <a:t>hoạt</a:t>
            </a:r>
            <a:r>
              <a:rPr lang="en-US" dirty="0" smtClean="0">
                <a:solidFill>
                  <a:schemeClr val="bg1"/>
                </a:solidFill>
              </a:rPr>
              <a:t> </a:t>
            </a:r>
            <a:r>
              <a:rPr lang="en-US" dirty="0" err="1" smtClean="0">
                <a:solidFill>
                  <a:schemeClr val="bg1"/>
                </a:solidFill>
              </a:rPr>
              <a:t>cũ</a:t>
            </a:r>
            <a:r>
              <a:rPr lang="en-US" dirty="0" smtClean="0">
                <a:solidFill>
                  <a:schemeClr val="bg1"/>
                </a:solidFill>
              </a:rPr>
              <a:t> </a:t>
            </a:r>
            <a:r>
              <a:rPr lang="en-US" dirty="0" err="1" smtClean="0">
                <a:solidFill>
                  <a:schemeClr val="bg1"/>
                </a:solidFill>
              </a:rPr>
              <a:t>sẽ</a:t>
            </a:r>
            <a:r>
              <a:rPr lang="en-US" dirty="0" smtClean="0">
                <a:solidFill>
                  <a:schemeClr val="bg1"/>
                </a:solidFill>
              </a:rPr>
              <a:t> </a:t>
            </a:r>
            <a:r>
              <a:rPr lang="en-US" dirty="0" err="1" smtClean="0">
                <a:solidFill>
                  <a:schemeClr val="bg1"/>
                </a:solidFill>
              </a:rPr>
              <a:t>vô</a:t>
            </a:r>
            <a:r>
              <a:rPr lang="en-US" dirty="0" smtClean="0">
                <a:solidFill>
                  <a:schemeClr val="bg1"/>
                </a:solidFill>
              </a:rPr>
              <a:t> </a:t>
            </a:r>
            <a:r>
              <a:rPr lang="en-US" dirty="0" err="1" smtClean="0">
                <a:solidFill>
                  <a:schemeClr val="bg1"/>
                </a:solidFill>
              </a:rPr>
              <a:t>hiệu</a:t>
            </a:r>
            <a:r>
              <a:rPr lang="en-US" dirty="0" smtClean="0">
                <a:solidFill>
                  <a:schemeClr val="bg1"/>
                </a:solidFill>
              </a:rPr>
              <a:t> </a:t>
            </a:r>
            <a:r>
              <a:rPr lang="en-US" dirty="0" err="1" smtClean="0">
                <a:solidFill>
                  <a:schemeClr val="bg1"/>
                </a:solidFill>
              </a:rPr>
              <a:t>hóa</a:t>
            </a:r>
            <a:r>
              <a:rPr lang="en-US" dirty="0" smtClean="0">
                <a:solidFill>
                  <a:schemeClr val="bg1"/>
                </a:solidFill>
              </a:rPr>
              <a:t> . (</a:t>
            </a:r>
            <a:r>
              <a:rPr lang="en-US" dirty="0" err="1" smtClean="0">
                <a:solidFill>
                  <a:schemeClr val="bg1"/>
                </a:solidFill>
              </a:rPr>
              <a:t>tối</a:t>
            </a:r>
            <a:r>
              <a:rPr lang="en-US" dirty="0" smtClean="0">
                <a:solidFill>
                  <a:schemeClr val="bg1"/>
                </a:solidFill>
              </a:rPr>
              <a:t> </a:t>
            </a:r>
            <a:r>
              <a:rPr lang="en-US" dirty="0" err="1" smtClean="0">
                <a:solidFill>
                  <a:schemeClr val="bg1"/>
                </a:solidFill>
              </a:rPr>
              <a:t>đa</a:t>
            </a:r>
            <a:r>
              <a:rPr lang="en-US" dirty="0" smtClean="0">
                <a:solidFill>
                  <a:schemeClr val="bg1"/>
                </a:solidFill>
              </a:rPr>
              <a:t> 3 </a:t>
            </a:r>
            <a:r>
              <a:rPr lang="en-US" dirty="0" err="1" smtClean="0">
                <a:solidFill>
                  <a:schemeClr val="bg1"/>
                </a:solidFill>
              </a:rPr>
              <a:t>mã</a:t>
            </a:r>
            <a:r>
              <a:rPr lang="en-US" dirty="0" smtClean="0">
                <a:solidFill>
                  <a:schemeClr val="bg1"/>
                </a:solidFill>
              </a:rPr>
              <a:t> </a:t>
            </a:r>
            <a:r>
              <a:rPr lang="en-US" dirty="0" err="1" smtClean="0">
                <a:solidFill>
                  <a:schemeClr val="bg1"/>
                </a:solidFill>
              </a:rPr>
              <a:t>được</a:t>
            </a:r>
            <a:r>
              <a:rPr lang="en-US" dirty="0" smtClean="0">
                <a:solidFill>
                  <a:schemeClr val="bg1"/>
                </a:solidFill>
              </a:rPr>
              <a:t> </a:t>
            </a:r>
            <a:r>
              <a:rPr lang="en-US" dirty="0" err="1" smtClean="0">
                <a:solidFill>
                  <a:schemeClr val="bg1"/>
                </a:solidFill>
              </a:rPr>
              <a:t>tạo</a:t>
            </a:r>
            <a:r>
              <a:rPr lang="en-US" dirty="0" smtClean="0">
                <a:solidFill>
                  <a:schemeClr val="bg1"/>
                </a:solidFill>
              </a:rPr>
              <a:t> </a:t>
            </a:r>
            <a:r>
              <a:rPr lang="en-US" dirty="0" err="1" smtClean="0">
                <a:solidFill>
                  <a:schemeClr val="bg1"/>
                </a:solidFill>
              </a:rPr>
              <a:t>ra</a:t>
            </a:r>
            <a:r>
              <a:rPr lang="en-US" dirty="0" smtClean="0">
                <a:solidFill>
                  <a:schemeClr val="bg1"/>
                </a:solidFill>
              </a:rPr>
              <a:t> </a:t>
            </a:r>
            <a:r>
              <a:rPr lang="en-US" dirty="0" err="1" smtClean="0">
                <a:solidFill>
                  <a:schemeClr val="bg1"/>
                </a:solidFill>
              </a:rPr>
              <a:t>trong</a:t>
            </a:r>
            <a:r>
              <a:rPr lang="en-US" dirty="0" smtClean="0">
                <a:solidFill>
                  <a:schemeClr val="bg1"/>
                </a:solidFill>
              </a:rPr>
              <a:t> 1 </a:t>
            </a:r>
            <a:r>
              <a:rPr lang="en-US" dirty="0" err="1" smtClean="0">
                <a:solidFill>
                  <a:schemeClr val="bg1"/>
                </a:solidFill>
              </a:rPr>
              <a:t>ngày</a:t>
            </a:r>
            <a:r>
              <a:rPr lang="en-US" dirty="0" smtClean="0">
                <a:solidFill>
                  <a:schemeClr val="bg1"/>
                </a:solidFill>
              </a:rPr>
              <a:t>)</a:t>
            </a:r>
          </a:p>
          <a:p>
            <a:pPr marL="342900" indent="-342900">
              <a:buFont typeface="Wingdings" pitchFamily="2" charset="2"/>
              <a:buChar char="v"/>
            </a:pPr>
            <a:endParaRPr lang="en-US" dirty="0">
              <a:solidFill>
                <a:schemeClr val="bg1"/>
              </a:solidFill>
            </a:endParaRPr>
          </a:p>
          <a:p>
            <a:pPr marL="342900" indent="-342900">
              <a:buFont typeface="Wingdings" pitchFamily="2" charset="2"/>
              <a:buChar char="v"/>
            </a:pPr>
            <a:endParaRPr lang="en-US" dirty="0" smtClean="0">
              <a:solidFill>
                <a:schemeClr val="bg1"/>
              </a:solidFill>
            </a:endParaRPr>
          </a:p>
          <a:p>
            <a:pPr marL="342900" indent="-342900">
              <a:buFont typeface="Wingdings" pitchFamily="2" charset="2"/>
              <a:buChar char="v"/>
            </a:pPr>
            <a:endParaRPr lang="en-US" dirty="0">
              <a:solidFill>
                <a:schemeClr val="bg1"/>
              </a:solidFill>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399" y="1066800"/>
            <a:ext cx="2957513"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56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arn(inVertical)">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bwMode="auto">
          <a:xfrm>
            <a:off x="914400" y="108000"/>
            <a:ext cx="8915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b="1" dirty="0" smtClean="0">
                <a:solidFill>
                  <a:srgbClr val="FFFF00"/>
                </a:solidFill>
                <a:latin typeface="Times New Roman" pitchFamily="18" charset="0"/>
              </a:rPr>
              <a:t>I.3 CẬP NHẬT MẬT KHẨU</a:t>
            </a:r>
            <a:endParaRPr lang="en-US" sz="1800" b="1" dirty="0" smtClean="0">
              <a:solidFill>
                <a:schemeClr val="bg1"/>
              </a:solidFill>
              <a:latin typeface="Times New Roman" pitchFamily="18" charset="0"/>
              <a:cs typeface="Times New Roman" pitchFamily="18" charset="0"/>
            </a:endParaRPr>
          </a:p>
        </p:txBody>
      </p:sp>
      <p:sp>
        <p:nvSpPr>
          <p:cNvPr id="5" name="TextBox 4"/>
          <p:cNvSpPr txBox="1"/>
          <p:nvPr/>
        </p:nvSpPr>
        <p:spPr>
          <a:xfrm>
            <a:off x="381000" y="1219200"/>
            <a:ext cx="3200400" cy="5139869"/>
          </a:xfrm>
          <a:prstGeom prst="rect">
            <a:avLst/>
          </a:prstGeom>
          <a:noFill/>
        </p:spPr>
        <p:txBody>
          <a:bodyPr wrap="square" rtlCol="0">
            <a:spAutoFit/>
          </a:bodyPr>
          <a:lstStyle/>
          <a:p>
            <a:pPr marL="342900" indent="-342900">
              <a:buFont typeface="Wingdings" pitchFamily="2" charset="2"/>
              <a:buChar char="v"/>
            </a:pPr>
            <a:r>
              <a:rPr lang="en-US" dirty="0" smtClean="0">
                <a:solidFill>
                  <a:schemeClr val="bg1"/>
                </a:solidFill>
              </a:rPr>
              <a:t> </a:t>
            </a:r>
            <a:r>
              <a:rPr lang="en-US" sz="1600" dirty="0" err="1" smtClean="0">
                <a:solidFill>
                  <a:schemeClr val="bg1"/>
                </a:solidFill>
              </a:rPr>
              <a:t>Nhập</a:t>
            </a:r>
            <a:r>
              <a:rPr lang="en-US" sz="1600" dirty="0" smtClean="0">
                <a:solidFill>
                  <a:schemeClr val="bg1"/>
                </a:solidFill>
              </a:rPr>
              <a:t> </a:t>
            </a:r>
            <a:r>
              <a:rPr lang="en-US" sz="1600" dirty="0" err="1" smtClean="0">
                <a:solidFill>
                  <a:schemeClr val="bg1"/>
                </a:solidFill>
              </a:rPr>
              <a:t>mật</a:t>
            </a:r>
            <a:r>
              <a:rPr lang="en-US" sz="1600" dirty="0" smtClean="0">
                <a:solidFill>
                  <a:schemeClr val="bg1"/>
                </a:solidFill>
              </a:rPr>
              <a:t> </a:t>
            </a:r>
            <a:r>
              <a:rPr lang="en-US" sz="1600" dirty="0" err="1" smtClean="0">
                <a:solidFill>
                  <a:schemeClr val="bg1"/>
                </a:solidFill>
              </a:rPr>
              <a:t>mã</a:t>
            </a:r>
            <a:r>
              <a:rPr lang="en-US" sz="1600" dirty="0" smtClean="0">
                <a:solidFill>
                  <a:schemeClr val="bg1"/>
                </a:solidFill>
              </a:rPr>
              <a:t> </a:t>
            </a:r>
            <a:r>
              <a:rPr lang="en-US" sz="1600" dirty="0" err="1" smtClean="0">
                <a:solidFill>
                  <a:schemeClr val="bg1"/>
                </a:solidFill>
              </a:rPr>
              <a:t>theo</a:t>
            </a:r>
            <a:r>
              <a:rPr lang="en-US" sz="1600" dirty="0" smtClean="0">
                <a:solidFill>
                  <a:schemeClr val="bg1"/>
                </a:solidFill>
              </a:rPr>
              <a:t> </a:t>
            </a:r>
            <a:r>
              <a:rPr lang="en-US" sz="1600" dirty="0" err="1" smtClean="0">
                <a:solidFill>
                  <a:schemeClr val="bg1"/>
                </a:solidFill>
              </a:rPr>
              <a:t>yêu</a:t>
            </a:r>
            <a:r>
              <a:rPr lang="en-US" sz="1600" dirty="0" smtClean="0">
                <a:solidFill>
                  <a:schemeClr val="bg1"/>
                </a:solidFill>
              </a:rPr>
              <a:t> </a:t>
            </a:r>
            <a:r>
              <a:rPr lang="en-US" sz="1600" dirty="0" err="1" smtClean="0">
                <a:solidFill>
                  <a:schemeClr val="bg1"/>
                </a:solidFill>
              </a:rPr>
              <a:t>cầu</a:t>
            </a:r>
            <a:r>
              <a:rPr lang="en-US" sz="1600" dirty="0" smtClean="0">
                <a:solidFill>
                  <a:schemeClr val="bg1"/>
                </a:solidFill>
              </a:rPr>
              <a:t> </a:t>
            </a:r>
            <a:r>
              <a:rPr lang="en-US" sz="1600" dirty="0" err="1" smtClean="0">
                <a:solidFill>
                  <a:schemeClr val="bg1"/>
                </a:solidFill>
              </a:rPr>
              <a:t>và</a:t>
            </a:r>
            <a:r>
              <a:rPr lang="en-US" sz="1600" dirty="0" smtClean="0">
                <a:solidFill>
                  <a:schemeClr val="bg1"/>
                </a:solidFill>
              </a:rPr>
              <a:t> </a:t>
            </a:r>
            <a:r>
              <a:rPr lang="en-US" sz="1600" dirty="0" err="1" smtClean="0">
                <a:solidFill>
                  <a:schemeClr val="bg1"/>
                </a:solidFill>
              </a:rPr>
              <a:t>xác</a:t>
            </a:r>
            <a:r>
              <a:rPr lang="en-US" sz="1600" dirty="0" smtClean="0">
                <a:solidFill>
                  <a:schemeClr val="bg1"/>
                </a:solidFill>
              </a:rPr>
              <a:t> </a:t>
            </a:r>
            <a:r>
              <a:rPr lang="en-US" sz="1600" dirty="0" err="1" smtClean="0">
                <a:solidFill>
                  <a:schemeClr val="bg1"/>
                </a:solidFill>
              </a:rPr>
              <a:t>nhận</a:t>
            </a:r>
            <a:r>
              <a:rPr lang="en-US" sz="1600" dirty="0" smtClean="0">
                <a:solidFill>
                  <a:schemeClr val="bg1"/>
                </a:solidFill>
              </a:rPr>
              <a:t>  </a:t>
            </a:r>
            <a:r>
              <a:rPr lang="en-US" sz="1600" dirty="0" err="1" smtClean="0">
                <a:solidFill>
                  <a:schemeClr val="bg1"/>
                </a:solidFill>
              </a:rPr>
              <a:t>để</a:t>
            </a:r>
            <a:r>
              <a:rPr lang="en-US" sz="1600" dirty="0" smtClean="0">
                <a:solidFill>
                  <a:schemeClr val="bg1"/>
                </a:solidFill>
              </a:rPr>
              <a:t> </a:t>
            </a:r>
            <a:r>
              <a:rPr lang="en-US" sz="1600" dirty="0" err="1" smtClean="0">
                <a:solidFill>
                  <a:schemeClr val="bg1"/>
                </a:solidFill>
              </a:rPr>
              <a:t>hoàn</a:t>
            </a:r>
            <a:r>
              <a:rPr lang="en-US" sz="1600" dirty="0" smtClean="0">
                <a:solidFill>
                  <a:schemeClr val="bg1"/>
                </a:solidFill>
              </a:rPr>
              <a:t> </a:t>
            </a:r>
            <a:r>
              <a:rPr lang="en-US" sz="1600" dirty="0" err="1" smtClean="0">
                <a:solidFill>
                  <a:schemeClr val="bg1"/>
                </a:solidFill>
              </a:rPr>
              <a:t>tất</a:t>
            </a:r>
            <a:r>
              <a:rPr lang="en-US" sz="1600" dirty="0" smtClean="0">
                <a:solidFill>
                  <a:schemeClr val="bg1"/>
                </a:solidFill>
              </a:rPr>
              <a:t> </a:t>
            </a:r>
            <a:r>
              <a:rPr lang="en-US" sz="1600" dirty="0" err="1" smtClean="0">
                <a:solidFill>
                  <a:schemeClr val="bg1"/>
                </a:solidFill>
              </a:rPr>
              <a:t>quá</a:t>
            </a:r>
            <a:r>
              <a:rPr lang="en-US" sz="1600" dirty="0" smtClean="0">
                <a:solidFill>
                  <a:schemeClr val="bg1"/>
                </a:solidFill>
              </a:rPr>
              <a:t> </a:t>
            </a:r>
            <a:r>
              <a:rPr lang="en-US" sz="1600" dirty="0" err="1" smtClean="0">
                <a:solidFill>
                  <a:schemeClr val="bg1"/>
                </a:solidFill>
              </a:rPr>
              <a:t>trình</a:t>
            </a:r>
            <a:r>
              <a:rPr lang="en-US" sz="1600" dirty="0" smtClean="0">
                <a:solidFill>
                  <a:schemeClr val="bg1"/>
                </a:solidFill>
              </a:rPr>
              <a:t> </a:t>
            </a:r>
            <a:r>
              <a:rPr lang="en-US" sz="1600" dirty="0" err="1" smtClean="0">
                <a:solidFill>
                  <a:schemeClr val="bg1"/>
                </a:solidFill>
              </a:rPr>
              <a:t>đăng</a:t>
            </a:r>
            <a:r>
              <a:rPr lang="en-US" sz="1600" dirty="0" smtClean="0">
                <a:solidFill>
                  <a:schemeClr val="bg1"/>
                </a:solidFill>
              </a:rPr>
              <a:t> </a:t>
            </a:r>
            <a:r>
              <a:rPr lang="en-US" sz="1600" dirty="0" err="1" smtClean="0">
                <a:solidFill>
                  <a:schemeClr val="bg1"/>
                </a:solidFill>
              </a:rPr>
              <a:t>ký</a:t>
            </a:r>
            <a:r>
              <a:rPr lang="en-US" sz="1600" dirty="0" smtClean="0">
                <a:solidFill>
                  <a:schemeClr val="bg1"/>
                </a:solidFill>
              </a:rPr>
              <a:t> </a:t>
            </a:r>
          </a:p>
          <a:p>
            <a:pPr marL="342900" indent="-342900">
              <a:buFont typeface="Wingdings" pitchFamily="2" charset="2"/>
              <a:buChar char="v"/>
            </a:pPr>
            <a:endParaRPr lang="en-US" sz="1600" dirty="0">
              <a:solidFill>
                <a:schemeClr val="bg1"/>
              </a:solidFill>
            </a:endParaRPr>
          </a:p>
          <a:p>
            <a:pPr marL="342900" indent="-342900">
              <a:buFont typeface="Wingdings" pitchFamily="2" charset="2"/>
              <a:buChar char="v"/>
            </a:pPr>
            <a:r>
              <a:rPr lang="en-US" sz="1600" dirty="0" err="1" smtClean="0">
                <a:solidFill>
                  <a:schemeClr val="bg1"/>
                </a:solidFill>
              </a:rPr>
              <a:t>Sau</a:t>
            </a:r>
            <a:r>
              <a:rPr lang="en-US" sz="1600" dirty="0" smtClean="0">
                <a:solidFill>
                  <a:schemeClr val="bg1"/>
                </a:solidFill>
              </a:rPr>
              <a:t> </a:t>
            </a:r>
            <a:r>
              <a:rPr lang="en-US" sz="1600" dirty="0" err="1" smtClean="0">
                <a:solidFill>
                  <a:schemeClr val="bg1"/>
                </a:solidFill>
              </a:rPr>
              <a:t>khi</a:t>
            </a:r>
            <a:r>
              <a:rPr lang="en-US" sz="1600" dirty="0" smtClean="0">
                <a:solidFill>
                  <a:schemeClr val="bg1"/>
                </a:solidFill>
              </a:rPr>
              <a:t> </a:t>
            </a:r>
            <a:r>
              <a:rPr lang="en-US" sz="1600" dirty="0" err="1" smtClean="0">
                <a:solidFill>
                  <a:schemeClr val="bg1"/>
                </a:solidFill>
              </a:rPr>
              <a:t>hoàn</a:t>
            </a:r>
            <a:r>
              <a:rPr lang="en-US" sz="1600" dirty="0" smtClean="0">
                <a:solidFill>
                  <a:schemeClr val="bg1"/>
                </a:solidFill>
              </a:rPr>
              <a:t> </a:t>
            </a:r>
            <a:r>
              <a:rPr lang="en-US" sz="1600" dirty="0" err="1" smtClean="0">
                <a:solidFill>
                  <a:schemeClr val="bg1"/>
                </a:solidFill>
              </a:rPr>
              <a:t>tất</a:t>
            </a:r>
            <a:r>
              <a:rPr lang="en-US" sz="1600" dirty="0" smtClean="0">
                <a:solidFill>
                  <a:schemeClr val="bg1"/>
                </a:solidFill>
              </a:rPr>
              <a:t> </a:t>
            </a:r>
            <a:r>
              <a:rPr lang="en-US" sz="1600" dirty="0" err="1" smtClean="0">
                <a:solidFill>
                  <a:schemeClr val="bg1"/>
                </a:solidFill>
              </a:rPr>
              <a:t>quá</a:t>
            </a:r>
            <a:r>
              <a:rPr lang="en-US" sz="1600" dirty="0" smtClean="0">
                <a:solidFill>
                  <a:schemeClr val="bg1"/>
                </a:solidFill>
              </a:rPr>
              <a:t> </a:t>
            </a:r>
            <a:r>
              <a:rPr lang="en-US" sz="1600" dirty="0" err="1" smtClean="0">
                <a:solidFill>
                  <a:schemeClr val="bg1"/>
                </a:solidFill>
              </a:rPr>
              <a:t>trình</a:t>
            </a:r>
            <a:r>
              <a:rPr lang="en-US" sz="1600" dirty="0" smtClean="0">
                <a:solidFill>
                  <a:schemeClr val="bg1"/>
                </a:solidFill>
              </a:rPr>
              <a:t> </a:t>
            </a:r>
            <a:r>
              <a:rPr lang="en-US" sz="1600" dirty="0" err="1" smtClean="0">
                <a:solidFill>
                  <a:schemeClr val="bg1"/>
                </a:solidFill>
              </a:rPr>
              <a:t>đăng</a:t>
            </a:r>
            <a:r>
              <a:rPr lang="en-US" sz="1600" dirty="0" smtClean="0">
                <a:solidFill>
                  <a:schemeClr val="bg1"/>
                </a:solidFill>
              </a:rPr>
              <a:t> </a:t>
            </a:r>
            <a:r>
              <a:rPr lang="en-US" sz="1600" dirty="0" err="1" smtClean="0">
                <a:solidFill>
                  <a:schemeClr val="bg1"/>
                </a:solidFill>
              </a:rPr>
              <a:t>ký</a:t>
            </a:r>
            <a:r>
              <a:rPr lang="en-US" sz="1600" dirty="0" smtClean="0">
                <a:solidFill>
                  <a:schemeClr val="bg1"/>
                </a:solidFill>
              </a:rPr>
              <a:t> : </a:t>
            </a:r>
            <a:r>
              <a:rPr lang="en-US" sz="1600" dirty="0" err="1" smtClean="0">
                <a:solidFill>
                  <a:schemeClr val="bg1"/>
                </a:solidFill>
              </a:rPr>
              <a:t>Người</a:t>
            </a:r>
            <a:r>
              <a:rPr lang="en-US" sz="1600" dirty="0" smtClean="0">
                <a:solidFill>
                  <a:schemeClr val="bg1"/>
                </a:solidFill>
              </a:rPr>
              <a:t> </a:t>
            </a:r>
            <a:r>
              <a:rPr lang="en-US" sz="1600" dirty="0" err="1" smtClean="0">
                <a:solidFill>
                  <a:schemeClr val="bg1"/>
                </a:solidFill>
              </a:rPr>
              <a:t>dùng</a:t>
            </a:r>
            <a:r>
              <a:rPr lang="en-US" sz="1600" dirty="0" smtClean="0">
                <a:solidFill>
                  <a:schemeClr val="bg1"/>
                </a:solidFill>
              </a:rPr>
              <a:t> </a:t>
            </a:r>
            <a:r>
              <a:rPr lang="en-US" sz="1600" dirty="0" err="1" smtClean="0">
                <a:solidFill>
                  <a:schemeClr val="bg1"/>
                </a:solidFill>
              </a:rPr>
              <a:t>cần</a:t>
            </a:r>
            <a:r>
              <a:rPr lang="en-US" sz="1600" dirty="0" smtClean="0">
                <a:solidFill>
                  <a:schemeClr val="bg1"/>
                </a:solidFill>
              </a:rPr>
              <a:t> </a:t>
            </a:r>
            <a:r>
              <a:rPr lang="en-US" sz="1600" dirty="0" err="1" smtClean="0">
                <a:solidFill>
                  <a:schemeClr val="bg1"/>
                </a:solidFill>
              </a:rPr>
              <a:t>cập</a:t>
            </a:r>
            <a:r>
              <a:rPr lang="en-US" sz="1600" dirty="0" smtClean="0">
                <a:solidFill>
                  <a:schemeClr val="bg1"/>
                </a:solidFill>
              </a:rPr>
              <a:t> </a:t>
            </a:r>
            <a:r>
              <a:rPr lang="en-US" sz="1600" dirty="0" err="1" smtClean="0">
                <a:solidFill>
                  <a:schemeClr val="bg1"/>
                </a:solidFill>
              </a:rPr>
              <a:t>nhật</a:t>
            </a:r>
            <a:r>
              <a:rPr lang="en-US" sz="1600" dirty="0" smtClean="0">
                <a:solidFill>
                  <a:schemeClr val="bg1"/>
                </a:solidFill>
              </a:rPr>
              <a:t> </a:t>
            </a:r>
            <a:r>
              <a:rPr lang="en-US" sz="1600" dirty="0" err="1" smtClean="0">
                <a:solidFill>
                  <a:schemeClr val="bg1"/>
                </a:solidFill>
              </a:rPr>
              <a:t>phần</a:t>
            </a:r>
            <a:r>
              <a:rPr lang="en-US" sz="1600" dirty="0" smtClean="0">
                <a:solidFill>
                  <a:schemeClr val="bg1"/>
                </a:solidFill>
              </a:rPr>
              <a:t> </a:t>
            </a:r>
            <a:r>
              <a:rPr lang="en-US" sz="1600" dirty="0" err="1" smtClean="0">
                <a:solidFill>
                  <a:schemeClr val="bg1"/>
                </a:solidFill>
              </a:rPr>
              <a:t>thông</a:t>
            </a:r>
            <a:r>
              <a:rPr lang="en-US" sz="1600" dirty="0" smtClean="0">
                <a:solidFill>
                  <a:schemeClr val="bg1"/>
                </a:solidFill>
              </a:rPr>
              <a:t> tin </a:t>
            </a:r>
            <a:r>
              <a:rPr lang="en-US" sz="1600" dirty="0" err="1" smtClean="0">
                <a:solidFill>
                  <a:schemeClr val="bg1"/>
                </a:solidFill>
              </a:rPr>
              <a:t>cá</a:t>
            </a:r>
            <a:r>
              <a:rPr lang="en-US" sz="1600" dirty="0" smtClean="0">
                <a:solidFill>
                  <a:schemeClr val="bg1"/>
                </a:solidFill>
              </a:rPr>
              <a:t> </a:t>
            </a:r>
            <a:r>
              <a:rPr lang="en-US" sz="1600" dirty="0" err="1" smtClean="0">
                <a:solidFill>
                  <a:schemeClr val="bg1"/>
                </a:solidFill>
              </a:rPr>
              <a:t>nhân</a:t>
            </a:r>
            <a:r>
              <a:rPr lang="en-US" sz="1600" dirty="0" smtClean="0">
                <a:solidFill>
                  <a:schemeClr val="bg1"/>
                </a:solidFill>
              </a:rPr>
              <a:t> </a:t>
            </a:r>
            <a:r>
              <a:rPr lang="en-US" sz="1600" dirty="0" err="1" smtClean="0">
                <a:solidFill>
                  <a:schemeClr val="bg1"/>
                </a:solidFill>
              </a:rPr>
              <a:t>của</a:t>
            </a:r>
            <a:r>
              <a:rPr lang="en-US" sz="1600" dirty="0" smtClean="0">
                <a:solidFill>
                  <a:schemeClr val="bg1"/>
                </a:solidFill>
              </a:rPr>
              <a:t> </a:t>
            </a:r>
            <a:r>
              <a:rPr lang="en-US" sz="1600" dirty="0" err="1" smtClean="0">
                <a:solidFill>
                  <a:schemeClr val="bg1"/>
                </a:solidFill>
              </a:rPr>
              <a:t>mình</a:t>
            </a:r>
            <a:r>
              <a:rPr lang="en-US" sz="1600" dirty="0" smtClean="0">
                <a:solidFill>
                  <a:schemeClr val="bg1"/>
                </a:solidFill>
              </a:rPr>
              <a:t> . </a:t>
            </a:r>
          </a:p>
          <a:p>
            <a:pPr marL="342900" indent="-342900">
              <a:buFont typeface="Wingdings" pitchFamily="2" charset="2"/>
              <a:buChar char="v"/>
            </a:pPr>
            <a:endParaRPr lang="en-US" sz="1600" dirty="0" smtClean="0">
              <a:solidFill>
                <a:schemeClr val="bg1"/>
              </a:solidFill>
            </a:endParaRPr>
          </a:p>
          <a:p>
            <a:pPr marL="800100" lvl="1" indent="-342900">
              <a:buFont typeface="Arial" pitchFamily="34" charset="0"/>
              <a:buChar char="•"/>
            </a:pPr>
            <a:r>
              <a:rPr lang="en-US" sz="1600" dirty="0">
                <a:solidFill>
                  <a:schemeClr val="bg1"/>
                </a:solidFill>
              </a:rPr>
              <a:t> </a:t>
            </a:r>
            <a:r>
              <a:rPr lang="en-US" sz="1600" dirty="0" err="1" smtClean="0">
                <a:solidFill>
                  <a:schemeClr val="bg1"/>
                </a:solidFill>
              </a:rPr>
              <a:t>Thông</a:t>
            </a:r>
            <a:r>
              <a:rPr lang="en-US" sz="1600" dirty="0" smtClean="0">
                <a:solidFill>
                  <a:schemeClr val="bg1"/>
                </a:solidFill>
              </a:rPr>
              <a:t> tin PID </a:t>
            </a:r>
            <a:r>
              <a:rPr lang="en-US" sz="1600" dirty="0" err="1" smtClean="0">
                <a:solidFill>
                  <a:schemeClr val="bg1"/>
                </a:solidFill>
              </a:rPr>
              <a:t>giúp</a:t>
            </a:r>
            <a:r>
              <a:rPr lang="en-US" sz="1600" dirty="0" smtClean="0">
                <a:solidFill>
                  <a:schemeClr val="bg1"/>
                </a:solidFill>
              </a:rPr>
              <a:t> </a:t>
            </a:r>
            <a:r>
              <a:rPr lang="en-US" sz="1600" dirty="0" err="1" smtClean="0">
                <a:solidFill>
                  <a:schemeClr val="bg1"/>
                </a:solidFill>
              </a:rPr>
              <a:t>người</a:t>
            </a:r>
            <a:r>
              <a:rPr lang="en-US" sz="1600" dirty="0" smtClean="0">
                <a:solidFill>
                  <a:schemeClr val="bg1"/>
                </a:solidFill>
              </a:rPr>
              <a:t> </a:t>
            </a:r>
            <a:r>
              <a:rPr lang="en-US" sz="1600" dirty="0" err="1" smtClean="0">
                <a:solidFill>
                  <a:schemeClr val="bg1"/>
                </a:solidFill>
              </a:rPr>
              <a:t>dùng</a:t>
            </a:r>
            <a:r>
              <a:rPr lang="en-US" sz="1600" dirty="0" smtClean="0">
                <a:solidFill>
                  <a:schemeClr val="bg1"/>
                </a:solidFill>
              </a:rPr>
              <a:t> </a:t>
            </a:r>
            <a:r>
              <a:rPr lang="en-US" sz="1600" dirty="0" err="1" smtClean="0">
                <a:solidFill>
                  <a:schemeClr val="bg1"/>
                </a:solidFill>
              </a:rPr>
              <a:t>tra</a:t>
            </a:r>
            <a:r>
              <a:rPr lang="en-US" sz="1600" dirty="0" smtClean="0">
                <a:solidFill>
                  <a:schemeClr val="bg1"/>
                </a:solidFill>
              </a:rPr>
              <a:t> </a:t>
            </a:r>
            <a:r>
              <a:rPr lang="en-US" sz="1600" dirty="0" err="1" smtClean="0">
                <a:solidFill>
                  <a:schemeClr val="bg1"/>
                </a:solidFill>
              </a:rPr>
              <a:t>cứu</a:t>
            </a:r>
            <a:r>
              <a:rPr lang="en-US" sz="1600" dirty="0" smtClean="0">
                <a:solidFill>
                  <a:schemeClr val="bg1"/>
                </a:solidFill>
              </a:rPr>
              <a:t> </a:t>
            </a:r>
            <a:r>
              <a:rPr lang="en-US" sz="1600" dirty="0" err="1" smtClean="0">
                <a:solidFill>
                  <a:schemeClr val="bg1"/>
                </a:solidFill>
              </a:rPr>
              <a:t>nhanh</a:t>
            </a:r>
            <a:r>
              <a:rPr lang="en-US" sz="1600" dirty="0" smtClean="0">
                <a:solidFill>
                  <a:schemeClr val="bg1"/>
                </a:solidFill>
              </a:rPr>
              <a:t> </a:t>
            </a:r>
            <a:r>
              <a:rPr lang="en-US" sz="1600" dirty="0" err="1" smtClean="0">
                <a:solidFill>
                  <a:schemeClr val="bg1"/>
                </a:solidFill>
              </a:rPr>
              <a:t>kết</a:t>
            </a:r>
            <a:r>
              <a:rPr lang="en-US" sz="1600" dirty="0" smtClean="0">
                <a:solidFill>
                  <a:schemeClr val="bg1"/>
                </a:solidFill>
              </a:rPr>
              <a:t> </a:t>
            </a:r>
            <a:r>
              <a:rPr lang="en-US" sz="1600" dirty="0" err="1" smtClean="0">
                <a:solidFill>
                  <a:schemeClr val="bg1"/>
                </a:solidFill>
              </a:rPr>
              <a:t>quả</a:t>
            </a:r>
            <a:r>
              <a:rPr lang="en-US" sz="1600" dirty="0" smtClean="0">
                <a:solidFill>
                  <a:schemeClr val="bg1"/>
                </a:solidFill>
              </a:rPr>
              <a:t> </a:t>
            </a:r>
            <a:r>
              <a:rPr lang="en-US" sz="1600" dirty="0" err="1" smtClean="0">
                <a:solidFill>
                  <a:schemeClr val="bg1"/>
                </a:solidFill>
              </a:rPr>
              <a:t>khám</a:t>
            </a:r>
            <a:r>
              <a:rPr lang="en-US" sz="1600" dirty="0" smtClean="0">
                <a:solidFill>
                  <a:schemeClr val="bg1"/>
                </a:solidFill>
              </a:rPr>
              <a:t> </a:t>
            </a:r>
            <a:r>
              <a:rPr lang="en-US" sz="1600" dirty="0" err="1" smtClean="0">
                <a:solidFill>
                  <a:schemeClr val="bg1"/>
                </a:solidFill>
              </a:rPr>
              <a:t>của</a:t>
            </a:r>
            <a:r>
              <a:rPr lang="en-US" sz="1600" dirty="0" smtClean="0">
                <a:solidFill>
                  <a:schemeClr val="bg1"/>
                </a:solidFill>
              </a:rPr>
              <a:t> </a:t>
            </a:r>
            <a:r>
              <a:rPr lang="en-US" sz="1600" dirty="0" err="1" smtClean="0">
                <a:solidFill>
                  <a:schemeClr val="bg1"/>
                </a:solidFill>
              </a:rPr>
              <a:t>mình</a:t>
            </a:r>
            <a:r>
              <a:rPr lang="en-US" sz="1600" dirty="0" smtClean="0">
                <a:solidFill>
                  <a:schemeClr val="bg1"/>
                </a:solidFill>
              </a:rPr>
              <a:t> </a:t>
            </a:r>
            <a:r>
              <a:rPr lang="en-US" sz="1600" dirty="0" err="1" smtClean="0">
                <a:solidFill>
                  <a:schemeClr val="bg1"/>
                </a:solidFill>
              </a:rPr>
              <a:t>mà</a:t>
            </a:r>
            <a:r>
              <a:rPr lang="en-US" sz="1600" dirty="0" smtClean="0">
                <a:solidFill>
                  <a:schemeClr val="bg1"/>
                </a:solidFill>
              </a:rPr>
              <a:t> </a:t>
            </a:r>
            <a:r>
              <a:rPr lang="en-US" sz="1600" dirty="0" err="1" smtClean="0">
                <a:solidFill>
                  <a:schemeClr val="bg1"/>
                </a:solidFill>
              </a:rPr>
              <a:t>không</a:t>
            </a:r>
            <a:r>
              <a:rPr lang="en-US" sz="1600" dirty="0" smtClean="0">
                <a:solidFill>
                  <a:schemeClr val="bg1"/>
                </a:solidFill>
              </a:rPr>
              <a:t> </a:t>
            </a:r>
            <a:r>
              <a:rPr lang="en-US" sz="1600" dirty="0" err="1" smtClean="0">
                <a:solidFill>
                  <a:schemeClr val="bg1"/>
                </a:solidFill>
              </a:rPr>
              <a:t>cần</a:t>
            </a:r>
            <a:r>
              <a:rPr lang="en-US" sz="1600" dirty="0" smtClean="0">
                <a:solidFill>
                  <a:schemeClr val="bg1"/>
                </a:solidFill>
              </a:rPr>
              <a:t> </a:t>
            </a:r>
            <a:r>
              <a:rPr lang="en-US" sz="1600" dirty="0" err="1" smtClean="0">
                <a:solidFill>
                  <a:schemeClr val="bg1"/>
                </a:solidFill>
              </a:rPr>
              <a:t>sử</a:t>
            </a:r>
            <a:r>
              <a:rPr lang="en-US" sz="1600" dirty="0" smtClean="0">
                <a:solidFill>
                  <a:schemeClr val="bg1"/>
                </a:solidFill>
              </a:rPr>
              <a:t> </a:t>
            </a:r>
            <a:r>
              <a:rPr lang="en-US" sz="1600" dirty="0" err="1" smtClean="0">
                <a:solidFill>
                  <a:schemeClr val="bg1"/>
                </a:solidFill>
              </a:rPr>
              <a:t>dụng</a:t>
            </a:r>
            <a:r>
              <a:rPr lang="en-US" sz="1600" dirty="0" smtClean="0">
                <a:solidFill>
                  <a:schemeClr val="bg1"/>
                </a:solidFill>
              </a:rPr>
              <a:t> </a:t>
            </a:r>
            <a:r>
              <a:rPr lang="en-US" sz="1600" dirty="0" err="1" smtClean="0">
                <a:solidFill>
                  <a:schemeClr val="bg1"/>
                </a:solidFill>
              </a:rPr>
              <a:t>mã</a:t>
            </a:r>
            <a:r>
              <a:rPr lang="en-US" sz="1600" dirty="0" smtClean="0">
                <a:solidFill>
                  <a:schemeClr val="bg1"/>
                </a:solidFill>
              </a:rPr>
              <a:t> </a:t>
            </a:r>
            <a:r>
              <a:rPr lang="en-US" sz="1600" dirty="0" err="1" smtClean="0">
                <a:solidFill>
                  <a:schemeClr val="bg1"/>
                </a:solidFill>
              </a:rPr>
              <a:t>trong</a:t>
            </a:r>
            <a:r>
              <a:rPr lang="en-US" sz="1600" dirty="0" smtClean="0">
                <a:solidFill>
                  <a:schemeClr val="bg1"/>
                </a:solidFill>
              </a:rPr>
              <a:t> </a:t>
            </a:r>
            <a:r>
              <a:rPr lang="en-US" sz="1600" dirty="0" err="1" smtClean="0">
                <a:solidFill>
                  <a:schemeClr val="bg1"/>
                </a:solidFill>
              </a:rPr>
              <a:t>các</a:t>
            </a:r>
            <a:r>
              <a:rPr lang="en-US" sz="1600" dirty="0" smtClean="0">
                <a:solidFill>
                  <a:schemeClr val="bg1"/>
                </a:solidFill>
              </a:rPr>
              <a:t> </a:t>
            </a:r>
            <a:r>
              <a:rPr lang="en-US" sz="1600" dirty="0" err="1" smtClean="0">
                <a:solidFill>
                  <a:schemeClr val="bg1"/>
                </a:solidFill>
              </a:rPr>
              <a:t>trường</a:t>
            </a:r>
            <a:r>
              <a:rPr lang="en-US" sz="1600" dirty="0" smtClean="0">
                <a:solidFill>
                  <a:schemeClr val="bg1"/>
                </a:solidFill>
              </a:rPr>
              <a:t> </a:t>
            </a:r>
            <a:r>
              <a:rPr lang="en-US" sz="1600" dirty="0" err="1" smtClean="0">
                <a:solidFill>
                  <a:schemeClr val="bg1"/>
                </a:solidFill>
              </a:rPr>
              <a:t>hợp</a:t>
            </a:r>
            <a:r>
              <a:rPr lang="en-US" sz="1600" dirty="0" smtClean="0">
                <a:solidFill>
                  <a:schemeClr val="bg1"/>
                </a:solidFill>
              </a:rPr>
              <a:t>. </a:t>
            </a:r>
          </a:p>
          <a:p>
            <a:pPr lvl="1"/>
            <a:endParaRPr lang="en-US" dirty="0">
              <a:solidFill>
                <a:schemeClr val="bg1"/>
              </a:solidFill>
            </a:endParaRPr>
          </a:p>
          <a:p>
            <a:endParaRPr lang="en-US" dirty="0">
              <a:solidFill>
                <a:schemeClr val="bg1"/>
              </a:solidFill>
            </a:endParaRPr>
          </a:p>
          <a:p>
            <a:pPr marL="342900" indent="-342900">
              <a:buFont typeface="Wingdings" pitchFamily="2" charset="2"/>
              <a:buChar char="v"/>
            </a:pPr>
            <a:endParaRPr lang="en-US" dirty="0" smtClean="0">
              <a:solidFill>
                <a:schemeClr val="bg1"/>
              </a:solidFill>
            </a:endParaRPr>
          </a:p>
          <a:p>
            <a:pPr marL="342900" indent="-342900">
              <a:buFont typeface="Wingdings" pitchFamily="2" charset="2"/>
              <a:buChar char="v"/>
            </a:pPr>
            <a:endParaRPr lang="en-US" dirty="0">
              <a:solidFill>
                <a:schemeClr val="bg1"/>
              </a:solidFill>
            </a:endParaRPr>
          </a:p>
        </p:txBody>
      </p:sp>
      <p:pic>
        <p:nvPicPr>
          <p:cNvPr id="4098" name="Picture 2" descr="C:\Users\PC Mate\Desktop\MedlatecJob\Screenshot\Screenshot_2016-10-22-09-13-2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1554891"/>
            <a:ext cx="222885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PC Mate\Desktop\MedlatecJob\Screenshot\Screenshot_2016-10-22-09-13-3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552832"/>
            <a:ext cx="222885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76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arn(inVertical)">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barn(inVertical)">
                                      <p:cBhvr>
                                        <p:cTn id="1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bwMode="auto">
          <a:xfrm>
            <a:off x="914400" y="108000"/>
            <a:ext cx="8915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b="1" dirty="0" smtClean="0">
                <a:solidFill>
                  <a:srgbClr val="FFFF00"/>
                </a:solidFill>
                <a:latin typeface="Times New Roman" pitchFamily="18" charset="0"/>
              </a:rPr>
              <a:t>I.4 </a:t>
            </a:r>
            <a:r>
              <a:rPr lang="en-US" sz="2800" b="1" dirty="0" err="1" smtClean="0">
                <a:solidFill>
                  <a:srgbClr val="FFFF00"/>
                </a:solidFill>
                <a:latin typeface="Times New Roman" pitchFamily="18" charset="0"/>
              </a:rPr>
              <a:t>Trang</a:t>
            </a:r>
            <a:r>
              <a:rPr lang="en-US" sz="2800" b="1" dirty="0" smtClean="0">
                <a:solidFill>
                  <a:srgbClr val="FFFF00"/>
                </a:solidFill>
                <a:latin typeface="Times New Roman" pitchFamily="18" charset="0"/>
              </a:rPr>
              <a:t> </a:t>
            </a:r>
            <a:r>
              <a:rPr lang="en-US" sz="2800" b="1" dirty="0" err="1" smtClean="0">
                <a:solidFill>
                  <a:srgbClr val="FFFF00"/>
                </a:solidFill>
                <a:latin typeface="Times New Roman" pitchFamily="18" charset="0"/>
              </a:rPr>
              <a:t>cá</a:t>
            </a:r>
            <a:r>
              <a:rPr lang="en-US" sz="2800" b="1" dirty="0" smtClean="0">
                <a:solidFill>
                  <a:srgbClr val="FFFF00"/>
                </a:solidFill>
                <a:latin typeface="Times New Roman" pitchFamily="18" charset="0"/>
              </a:rPr>
              <a:t> </a:t>
            </a:r>
            <a:r>
              <a:rPr lang="en-US" sz="2800" b="1" dirty="0" err="1" smtClean="0">
                <a:solidFill>
                  <a:srgbClr val="FFFF00"/>
                </a:solidFill>
                <a:latin typeface="Times New Roman" pitchFamily="18" charset="0"/>
              </a:rPr>
              <a:t>nhân</a:t>
            </a:r>
            <a:endParaRPr lang="en-US" sz="1800" b="1" dirty="0" smtClean="0">
              <a:solidFill>
                <a:schemeClr val="bg1"/>
              </a:solidFill>
              <a:latin typeface="Times New Roman" pitchFamily="18" charset="0"/>
              <a:cs typeface="Times New Roman" pitchFamily="18" charset="0"/>
            </a:endParaRPr>
          </a:p>
        </p:txBody>
      </p:sp>
      <p:sp>
        <p:nvSpPr>
          <p:cNvPr id="5" name="TextBox 4"/>
          <p:cNvSpPr txBox="1"/>
          <p:nvPr/>
        </p:nvSpPr>
        <p:spPr>
          <a:xfrm>
            <a:off x="381000" y="1219200"/>
            <a:ext cx="5181600" cy="1200329"/>
          </a:xfrm>
          <a:prstGeom prst="rect">
            <a:avLst/>
          </a:prstGeom>
          <a:noFill/>
        </p:spPr>
        <p:txBody>
          <a:bodyPr wrap="square" rtlCol="0">
            <a:spAutoFit/>
          </a:bodyPr>
          <a:lstStyle/>
          <a:p>
            <a:endParaRPr lang="en-US" dirty="0">
              <a:solidFill>
                <a:schemeClr val="bg1"/>
              </a:solidFill>
            </a:endParaRPr>
          </a:p>
          <a:p>
            <a:pPr marL="342900" indent="-342900">
              <a:buFont typeface="Wingdings" pitchFamily="2" charset="2"/>
              <a:buChar char="v"/>
            </a:pPr>
            <a:endParaRPr lang="en-US" dirty="0" smtClean="0">
              <a:solidFill>
                <a:schemeClr val="bg1"/>
              </a:solidFill>
            </a:endParaRPr>
          </a:p>
          <a:p>
            <a:pPr marL="342900" indent="-342900">
              <a:buFont typeface="Wingdings" pitchFamily="2" charset="2"/>
              <a:buChar char="v"/>
            </a:pPr>
            <a:endParaRPr lang="en-US" dirty="0">
              <a:solidFill>
                <a:schemeClr val="bg1"/>
              </a:solidFill>
            </a:endParaRPr>
          </a:p>
        </p:txBody>
      </p:sp>
      <p:sp>
        <p:nvSpPr>
          <p:cNvPr id="2" name="TextBox 1"/>
          <p:cNvSpPr txBox="1"/>
          <p:nvPr/>
        </p:nvSpPr>
        <p:spPr>
          <a:xfrm>
            <a:off x="76200" y="1600200"/>
            <a:ext cx="1905000" cy="3693319"/>
          </a:xfrm>
          <a:prstGeom prst="rect">
            <a:avLst/>
          </a:prstGeom>
          <a:noFill/>
        </p:spPr>
        <p:txBody>
          <a:bodyPr wrap="square" rtlCol="0">
            <a:spAutoFit/>
          </a:bodyPr>
          <a:lstStyle/>
          <a:p>
            <a:pPr marL="342900" indent="-342900">
              <a:buFont typeface="Arial" pitchFamily="34" charset="0"/>
              <a:buChar char="•"/>
            </a:pPr>
            <a:r>
              <a:rPr lang="en-US" sz="1800" dirty="0" err="1" smtClean="0">
                <a:solidFill>
                  <a:schemeClr val="bg1">
                    <a:lumMod val="95000"/>
                  </a:schemeClr>
                </a:solidFill>
              </a:rPr>
              <a:t>Thông</a:t>
            </a:r>
            <a:r>
              <a:rPr lang="en-US" sz="1800" dirty="0" smtClean="0">
                <a:solidFill>
                  <a:schemeClr val="bg1">
                    <a:lumMod val="95000"/>
                  </a:schemeClr>
                </a:solidFill>
              </a:rPr>
              <a:t> tin </a:t>
            </a:r>
            <a:r>
              <a:rPr lang="en-US" sz="1800" dirty="0" err="1" smtClean="0">
                <a:solidFill>
                  <a:schemeClr val="bg1">
                    <a:lumMod val="95000"/>
                  </a:schemeClr>
                </a:solidFill>
              </a:rPr>
              <a:t>tài</a:t>
            </a:r>
            <a:r>
              <a:rPr lang="en-US" sz="1800" dirty="0" smtClean="0">
                <a:solidFill>
                  <a:schemeClr val="bg1">
                    <a:lumMod val="95000"/>
                  </a:schemeClr>
                </a:solidFill>
              </a:rPr>
              <a:t> </a:t>
            </a:r>
            <a:r>
              <a:rPr lang="en-US" sz="1800" dirty="0" err="1" smtClean="0">
                <a:solidFill>
                  <a:schemeClr val="bg1">
                    <a:lumMod val="95000"/>
                  </a:schemeClr>
                </a:solidFill>
              </a:rPr>
              <a:t>khoản</a:t>
            </a:r>
            <a:r>
              <a:rPr lang="en-US" sz="1800" dirty="0" smtClean="0">
                <a:solidFill>
                  <a:schemeClr val="bg1">
                    <a:lumMod val="95000"/>
                  </a:schemeClr>
                </a:solidFill>
              </a:rPr>
              <a:t> : </a:t>
            </a:r>
            <a:r>
              <a:rPr lang="en-US" sz="1800" dirty="0" err="1" smtClean="0">
                <a:solidFill>
                  <a:schemeClr val="bg1">
                    <a:lumMod val="95000"/>
                  </a:schemeClr>
                </a:solidFill>
              </a:rPr>
              <a:t>cập</a:t>
            </a:r>
            <a:r>
              <a:rPr lang="en-US" sz="1800" dirty="0" smtClean="0">
                <a:solidFill>
                  <a:schemeClr val="bg1">
                    <a:lumMod val="95000"/>
                  </a:schemeClr>
                </a:solidFill>
              </a:rPr>
              <a:t> </a:t>
            </a:r>
            <a:r>
              <a:rPr lang="en-US" sz="1800" dirty="0" err="1" smtClean="0">
                <a:solidFill>
                  <a:schemeClr val="bg1">
                    <a:lumMod val="95000"/>
                  </a:schemeClr>
                </a:solidFill>
              </a:rPr>
              <a:t>nhật</a:t>
            </a:r>
            <a:r>
              <a:rPr lang="en-US" sz="1800" dirty="0" smtClean="0">
                <a:solidFill>
                  <a:schemeClr val="bg1">
                    <a:lumMod val="95000"/>
                  </a:schemeClr>
                </a:solidFill>
              </a:rPr>
              <a:t> </a:t>
            </a:r>
            <a:r>
              <a:rPr lang="en-US" sz="1800" dirty="0" err="1" smtClean="0">
                <a:solidFill>
                  <a:schemeClr val="bg1">
                    <a:lumMod val="95000"/>
                  </a:schemeClr>
                </a:solidFill>
              </a:rPr>
              <a:t>thông</a:t>
            </a:r>
            <a:r>
              <a:rPr lang="en-US" sz="1800" dirty="0" smtClean="0">
                <a:solidFill>
                  <a:schemeClr val="bg1">
                    <a:lumMod val="95000"/>
                  </a:schemeClr>
                </a:solidFill>
              </a:rPr>
              <a:t> tin </a:t>
            </a:r>
            <a:r>
              <a:rPr lang="en-US" sz="1800" dirty="0" err="1" smtClean="0">
                <a:solidFill>
                  <a:schemeClr val="bg1">
                    <a:lumMod val="95000"/>
                  </a:schemeClr>
                </a:solidFill>
              </a:rPr>
              <a:t>cá</a:t>
            </a:r>
            <a:r>
              <a:rPr lang="en-US" sz="1800" dirty="0" smtClean="0">
                <a:solidFill>
                  <a:schemeClr val="bg1">
                    <a:lumMod val="95000"/>
                  </a:schemeClr>
                </a:solidFill>
              </a:rPr>
              <a:t> </a:t>
            </a:r>
            <a:r>
              <a:rPr lang="en-US" sz="1800" dirty="0" err="1" smtClean="0">
                <a:solidFill>
                  <a:schemeClr val="bg1">
                    <a:lumMod val="95000"/>
                  </a:schemeClr>
                </a:solidFill>
              </a:rPr>
              <a:t>nhân</a:t>
            </a:r>
            <a:endParaRPr lang="en-US" sz="1800" dirty="0" smtClean="0">
              <a:solidFill>
                <a:schemeClr val="bg1">
                  <a:lumMod val="95000"/>
                </a:schemeClr>
              </a:solidFill>
            </a:endParaRPr>
          </a:p>
          <a:p>
            <a:pPr marL="342900" indent="-342900">
              <a:buFont typeface="Arial" pitchFamily="34" charset="0"/>
              <a:buChar char="•"/>
            </a:pPr>
            <a:endParaRPr lang="en-US" sz="1800" dirty="0">
              <a:solidFill>
                <a:schemeClr val="bg1">
                  <a:lumMod val="95000"/>
                </a:schemeClr>
              </a:solidFill>
            </a:endParaRPr>
          </a:p>
          <a:p>
            <a:pPr marL="342900" indent="-342900">
              <a:buFont typeface="Arial" pitchFamily="34" charset="0"/>
              <a:buChar char="•"/>
            </a:pPr>
            <a:endParaRPr lang="en-US" sz="1800" dirty="0" smtClean="0">
              <a:solidFill>
                <a:schemeClr val="bg1">
                  <a:lumMod val="95000"/>
                </a:schemeClr>
              </a:solidFill>
            </a:endParaRPr>
          </a:p>
          <a:p>
            <a:pPr marL="342900" indent="-342900">
              <a:buFont typeface="Arial" pitchFamily="34" charset="0"/>
              <a:buChar char="•"/>
            </a:pPr>
            <a:r>
              <a:rPr lang="en-US" sz="1800" dirty="0" err="1" smtClean="0">
                <a:solidFill>
                  <a:schemeClr val="bg1">
                    <a:lumMod val="95000"/>
                  </a:schemeClr>
                </a:solidFill>
              </a:rPr>
              <a:t>Kết</a:t>
            </a:r>
            <a:r>
              <a:rPr lang="en-US" sz="1800" dirty="0" smtClean="0">
                <a:solidFill>
                  <a:schemeClr val="bg1">
                    <a:lumMod val="95000"/>
                  </a:schemeClr>
                </a:solidFill>
              </a:rPr>
              <a:t> </a:t>
            </a:r>
            <a:r>
              <a:rPr lang="en-US" sz="1800" dirty="0" err="1" smtClean="0">
                <a:solidFill>
                  <a:schemeClr val="bg1">
                    <a:lumMod val="95000"/>
                  </a:schemeClr>
                </a:solidFill>
              </a:rPr>
              <a:t>quả</a:t>
            </a:r>
            <a:r>
              <a:rPr lang="en-US" sz="1800" dirty="0" smtClean="0">
                <a:solidFill>
                  <a:schemeClr val="bg1">
                    <a:lumMod val="95000"/>
                  </a:schemeClr>
                </a:solidFill>
              </a:rPr>
              <a:t> </a:t>
            </a:r>
            <a:r>
              <a:rPr lang="en-US" sz="1800" dirty="0" err="1" smtClean="0">
                <a:solidFill>
                  <a:schemeClr val="bg1">
                    <a:lumMod val="95000"/>
                  </a:schemeClr>
                </a:solidFill>
              </a:rPr>
              <a:t>xét</a:t>
            </a:r>
            <a:r>
              <a:rPr lang="en-US" sz="1800" dirty="0" smtClean="0">
                <a:solidFill>
                  <a:schemeClr val="bg1">
                    <a:lumMod val="95000"/>
                  </a:schemeClr>
                </a:solidFill>
              </a:rPr>
              <a:t> </a:t>
            </a:r>
            <a:r>
              <a:rPr lang="en-US" sz="1800" dirty="0" err="1" smtClean="0">
                <a:solidFill>
                  <a:schemeClr val="bg1">
                    <a:lumMod val="95000"/>
                  </a:schemeClr>
                </a:solidFill>
              </a:rPr>
              <a:t>nghiệm</a:t>
            </a:r>
            <a:r>
              <a:rPr lang="en-US" sz="1800" dirty="0" smtClean="0">
                <a:solidFill>
                  <a:schemeClr val="bg1">
                    <a:lumMod val="95000"/>
                  </a:schemeClr>
                </a:solidFill>
              </a:rPr>
              <a:t> : </a:t>
            </a:r>
            <a:r>
              <a:rPr lang="en-US" sz="1800" dirty="0" err="1" smtClean="0">
                <a:solidFill>
                  <a:schemeClr val="bg1">
                    <a:lumMod val="95000"/>
                  </a:schemeClr>
                </a:solidFill>
              </a:rPr>
              <a:t>tra</a:t>
            </a:r>
            <a:r>
              <a:rPr lang="en-US" sz="1800" dirty="0" smtClean="0">
                <a:solidFill>
                  <a:schemeClr val="bg1">
                    <a:lumMod val="95000"/>
                  </a:schemeClr>
                </a:solidFill>
              </a:rPr>
              <a:t> </a:t>
            </a:r>
            <a:r>
              <a:rPr lang="en-US" sz="1800" dirty="0" err="1" smtClean="0">
                <a:solidFill>
                  <a:schemeClr val="bg1">
                    <a:lumMod val="95000"/>
                  </a:schemeClr>
                </a:solidFill>
              </a:rPr>
              <a:t>cứu</a:t>
            </a:r>
            <a:r>
              <a:rPr lang="en-US" sz="1800" dirty="0" smtClean="0">
                <a:solidFill>
                  <a:schemeClr val="bg1">
                    <a:lumMod val="95000"/>
                  </a:schemeClr>
                </a:solidFill>
              </a:rPr>
              <a:t> </a:t>
            </a:r>
            <a:r>
              <a:rPr lang="en-US" sz="1800" dirty="0" err="1" smtClean="0">
                <a:solidFill>
                  <a:schemeClr val="bg1">
                    <a:lumMod val="95000"/>
                  </a:schemeClr>
                </a:solidFill>
              </a:rPr>
              <a:t>kết</a:t>
            </a:r>
            <a:r>
              <a:rPr lang="en-US" sz="1800" dirty="0" smtClean="0">
                <a:solidFill>
                  <a:schemeClr val="bg1">
                    <a:lumMod val="95000"/>
                  </a:schemeClr>
                </a:solidFill>
              </a:rPr>
              <a:t> </a:t>
            </a:r>
            <a:r>
              <a:rPr lang="en-US" sz="1800" dirty="0" err="1" smtClean="0">
                <a:solidFill>
                  <a:schemeClr val="bg1">
                    <a:lumMod val="95000"/>
                  </a:schemeClr>
                </a:solidFill>
              </a:rPr>
              <a:t>quả</a:t>
            </a:r>
            <a:r>
              <a:rPr lang="en-US" sz="1800" dirty="0" smtClean="0">
                <a:solidFill>
                  <a:schemeClr val="bg1">
                    <a:lumMod val="95000"/>
                  </a:schemeClr>
                </a:solidFill>
              </a:rPr>
              <a:t> </a:t>
            </a:r>
            <a:r>
              <a:rPr lang="en-US" sz="1800" dirty="0" err="1" smtClean="0">
                <a:solidFill>
                  <a:schemeClr val="bg1">
                    <a:lumMod val="95000"/>
                  </a:schemeClr>
                </a:solidFill>
              </a:rPr>
              <a:t>khám</a:t>
            </a:r>
            <a:r>
              <a:rPr lang="en-US" sz="1800" dirty="0" smtClean="0">
                <a:solidFill>
                  <a:schemeClr val="bg1">
                    <a:lumMod val="95000"/>
                  </a:schemeClr>
                </a:solidFill>
              </a:rPr>
              <a:t> </a:t>
            </a:r>
            <a:r>
              <a:rPr lang="en-US" sz="1800" dirty="0" err="1" smtClean="0">
                <a:solidFill>
                  <a:schemeClr val="bg1">
                    <a:lumMod val="95000"/>
                  </a:schemeClr>
                </a:solidFill>
              </a:rPr>
              <a:t>khi</a:t>
            </a:r>
            <a:r>
              <a:rPr lang="en-US" sz="1800" dirty="0" smtClean="0">
                <a:solidFill>
                  <a:schemeClr val="bg1">
                    <a:lumMod val="95000"/>
                  </a:schemeClr>
                </a:solidFill>
              </a:rPr>
              <a:t> </a:t>
            </a:r>
            <a:r>
              <a:rPr lang="en-US" sz="1800" dirty="0" err="1" smtClean="0">
                <a:solidFill>
                  <a:schemeClr val="bg1">
                    <a:lumMod val="95000"/>
                  </a:schemeClr>
                </a:solidFill>
              </a:rPr>
              <a:t>đã</a:t>
            </a:r>
            <a:r>
              <a:rPr lang="en-US" sz="1800" dirty="0" smtClean="0">
                <a:solidFill>
                  <a:schemeClr val="bg1">
                    <a:lumMod val="95000"/>
                  </a:schemeClr>
                </a:solidFill>
              </a:rPr>
              <a:t> </a:t>
            </a:r>
            <a:r>
              <a:rPr lang="en-US" sz="1800" dirty="0" err="1" smtClean="0">
                <a:solidFill>
                  <a:schemeClr val="bg1">
                    <a:lumMod val="95000"/>
                  </a:schemeClr>
                </a:solidFill>
              </a:rPr>
              <a:t>cập</a:t>
            </a:r>
            <a:r>
              <a:rPr lang="en-US" sz="1800" dirty="0" smtClean="0">
                <a:solidFill>
                  <a:schemeClr val="bg1">
                    <a:lumMod val="95000"/>
                  </a:schemeClr>
                </a:solidFill>
              </a:rPr>
              <a:t> </a:t>
            </a:r>
            <a:r>
              <a:rPr lang="en-US" sz="1800" dirty="0" err="1" smtClean="0">
                <a:solidFill>
                  <a:schemeClr val="bg1">
                    <a:lumMod val="95000"/>
                  </a:schemeClr>
                </a:solidFill>
              </a:rPr>
              <a:t>nhật</a:t>
            </a:r>
            <a:r>
              <a:rPr lang="en-US" sz="1800" dirty="0" smtClean="0">
                <a:solidFill>
                  <a:schemeClr val="bg1">
                    <a:lumMod val="95000"/>
                  </a:schemeClr>
                </a:solidFill>
              </a:rPr>
              <a:t> </a:t>
            </a:r>
            <a:r>
              <a:rPr lang="en-US" sz="1800" dirty="0" err="1" smtClean="0">
                <a:solidFill>
                  <a:schemeClr val="bg1">
                    <a:lumMod val="95000"/>
                  </a:schemeClr>
                </a:solidFill>
              </a:rPr>
              <a:t>mã</a:t>
            </a:r>
            <a:r>
              <a:rPr lang="en-US" sz="1800" dirty="0" smtClean="0">
                <a:solidFill>
                  <a:schemeClr val="bg1">
                    <a:lumMod val="95000"/>
                  </a:schemeClr>
                </a:solidFill>
              </a:rPr>
              <a:t> PID</a:t>
            </a:r>
          </a:p>
          <a:p>
            <a:pPr marL="342900" indent="-342900">
              <a:buFont typeface="Arial" pitchFamily="34" charset="0"/>
              <a:buChar char="•"/>
            </a:pPr>
            <a:endParaRPr lang="en-US" sz="1800" dirty="0">
              <a:solidFill>
                <a:schemeClr val="bg1">
                  <a:lumMod val="95000"/>
                </a:schemeClr>
              </a:solidFill>
            </a:endParaRPr>
          </a:p>
        </p:txBody>
      </p:sp>
      <p:pic>
        <p:nvPicPr>
          <p:cNvPr id="5122" name="Picture 2" descr="C:\Users\PC Mate\Desktop\MedlatecJob\Screenshot\Screenshot_2016-10-22-08-56-0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2330" y="1600200"/>
            <a:ext cx="1928813"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PC Mate\Desktop\MedlatecJob\Screenshot\Screenshot_2016-10-22-08-56-4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1600200"/>
            <a:ext cx="1928813"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PC Mate\Desktop\MedlatecJob\Screenshot\Screenshot_2016-10-22-08-54-1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1600200"/>
            <a:ext cx="1928814"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0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arn(inVertical)">
                                      <p:cBhvr>
                                        <p:cTn id="7" dur="500"/>
                                        <p:tgtEl>
                                          <p:spTgt spid="5123"/>
                                        </p:tgtEl>
                                      </p:cBhvr>
                                    </p:animEffect>
                                  </p:childTnLst>
                                </p:cTn>
                              </p:par>
                              <p:par>
                                <p:cTn id="8" presetID="16" presetClass="entr" presetSubtype="21"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barn(inVertical)">
                                      <p:cBhvr>
                                        <p:cTn id="10" dur="500"/>
                                        <p:tgtEl>
                                          <p:spTgt spid="5124"/>
                                        </p:tgtEl>
                                      </p:cBhvr>
                                    </p:animEffect>
                                  </p:childTnLst>
                                </p:cTn>
                              </p:par>
                              <p:par>
                                <p:cTn id="11" presetID="16" presetClass="entr" presetSubtype="21"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barn(inVertical)">
                                      <p:cBhvr>
                                        <p:cTn id="13" dur="500"/>
                                        <p:tgtEl>
                                          <p:spTgt spid="512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15059</TotalTime>
  <Words>1868</Words>
  <Application>Microsoft Office PowerPoint</Application>
  <PresentationFormat>On-screen Show (4:3)</PresentationFormat>
  <Paragraphs>260</Paragraphs>
  <Slides>40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Open Sans</vt:lpstr>
      <vt:lpstr>Open Sans Extrabold</vt:lpstr>
      <vt:lpstr>Times New Roman</vt:lpstr>
      <vt:lpstr>Wingdings</vt:lpstr>
      <vt:lpstr>1_Office Theme</vt:lpstr>
      <vt:lpstr>PowerPoint Presentation</vt:lpstr>
      <vt:lpstr>MỤC ĐÍCH RA ĐỜI iCNM</vt:lpstr>
      <vt:lpstr>Ý NGHĨA ỨNG DỤNG iCNM</vt:lpstr>
      <vt:lpstr>SLIDE MENU CHỌN CHỨC NĂNG</vt:lpstr>
      <vt:lpstr>I.QÚA TRÌNH ĐĂNG KÝ, ĐĂNG NHẬP</vt:lpstr>
      <vt:lpstr>I.1 QÚA TRÌNH ĐĂNG KÝ</vt:lpstr>
      <vt:lpstr>I.2 QÚA TRÌNH XÁC NHẬN SĐT</vt:lpstr>
      <vt:lpstr>I.3 CẬP NHẬT MẬT KHẨU</vt:lpstr>
      <vt:lpstr>I.4 Trang cá nhân</vt:lpstr>
      <vt:lpstr>II. TRA CỨU KẾT QUẢ XÉT NGHIỆM</vt:lpstr>
      <vt:lpstr>II.1  Tra cứu bằng SID</vt:lpstr>
      <vt:lpstr>II.1  Tra cứu bằng SID</vt:lpstr>
      <vt:lpstr>II.2 Tra cứu bằng PID</vt:lpstr>
      <vt:lpstr>II.3  Tra cứu cho đơn vị gửi mẫu</vt:lpstr>
      <vt:lpstr>III. ĐĂNG KÝ LỊCH HẸN KHÁM, LẤY MẪU</vt:lpstr>
      <vt:lpstr>IV. TRA CỨU THÔNG TIN BÁC SĨ ( đang xây dựng )</vt:lpstr>
      <vt:lpstr>V. HỎI -  ĐÁP</vt:lpstr>
      <vt:lpstr>VI. TIN TỨC – DANH MỤC DỊCH VỤ - CÀI ĐẶT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Đào tạo đón tiếp tại bệnh viện</dc:title>
  <dc:creator>Smart</dc:creator>
  <cp:lastModifiedBy>1178D.Lang</cp:lastModifiedBy>
  <cp:revision>1159</cp:revision>
  <dcterms:created xsi:type="dcterms:W3CDTF">2012-02-03T02:49:23Z</dcterms:created>
  <dcterms:modified xsi:type="dcterms:W3CDTF">2017-02-21T07:56:53Z</dcterms:modified>
</cp:coreProperties>
</file>